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media/image5.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7"/>
  </p:notesMasterIdLst>
  <p:sldIdLst>
    <p:sldId id="256" r:id="rId3"/>
    <p:sldId id="333" r:id="rId4"/>
    <p:sldId id="258" r:id="rId5"/>
    <p:sldId id="260" r:id="rId6"/>
    <p:sldId id="273" r:id="rId7"/>
    <p:sldId id="288" r:id="rId8"/>
    <p:sldId id="291" r:id="rId9"/>
    <p:sldId id="292" r:id="rId10"/>
    <p:sldId id="293" r:id="rId11"/>
    <p:sldId id="294" r:id="rId12"/>
    <p:sldId id="295" r:id="rId13"/>
    <p:sldId id="296" r:id="rId14"/>
    <p:sldId id="297" r:id="rId15"/>
    <p:sldId id="298" r:id="rId16"/>
    <p:sldId id="334" r:id="rId17"/>
    <p:sldId id="301" r:id="rId18"/>
    <p:sldId id="302" r:id="rId19"/>
    <p:sldId id="318" r:id="rId20"/>
    <p:sldId id="319" r:id="rId21"/>
    <p:sldId id="316" r:id="rId22"/>
    <p:sldId id="320" r:id="rId23"/>
    <p:sldId id="317" r:id="rId24"/>
    <p:sldId id="321" r:id="rId25"/>
    <p:sldId id="313" r:id="rId26"/>
    <p:sldId id="314" r:id="rId27"/>
    <p:sldId id="303" r:id="rId28"/>
    <p:sldId id="304" r:id="rId29"/>
    <p:sldId id="305" r:id="rId30"/>
    <p:sldId id="306" r:id="rId31"/>
    <p:sldId id="307" r:id="rId32"/>
    <p:sldId id="308" r:id="rId33"/>
    <p:sldId id="309" r:id="rId34"/>
    <p:sldId id="310" r:id="rId35"/>
    <p:sldId id="311" r:id="rId36"/>
    <p:sldId id="322" r:id="rId38"/>
    <p:sldId id="323" r:id="rId39"/>
    <p:sldId id="324" r:id="rId40"/>
    <p:sldId id="325" r:id="rId41"/>
    <p:sldId id="326" r:id="rId42"/>
    <p:sldId id="327" r:id="rId43"/>
    <p:sldId id="328" r:id="rId44"/>
    <p:sldId id="329" r:id="rId45"/>
    <p:sldId id="330" r:id="rId46"/>
    <p:sldId id="331" r:id="rId47"/>
    <p:sldId id="332" r:id="rId48"/>
    <p:sldId id="312" r:id="rId49"/>
  </p:sldIdLst>
  <p:sldSz cx="12192000" cy="6858000"/>
  <p:notesSz cx="6858000" cy="9144000"/>
  <p:custDataLst>
    <p:tags r:id="rId54"/>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7" name="熊仪_aYju7RJj" initials="熊" lastIdx="0" clrIdx="0"/>
  <p:cmAuthor id="1" name="哒哒 熊猫" initials="哒哒" lastIdx="1" clrIdx="0"/>
  <p:cmAuthor id="8" name="yifei" initials="y" lastIdx="1" clrIdx="7"/>
  <p:cmAuthor id="2" name="kingsoft" initials="k" lastIdx="1" clrIdx="1"/>
  <p:cmAuthor id="9" name="ADMIN" initials="A" lastIdx="1" clrIdx="8"/>
  <p:cmAuthor id="3" name="zhouzean" initials="z" lastIdx="1" clrIdx="2"/>
  <p:cmAuthor id="4" name="李鹏飞_6bQfzI3a" initials="李" lastIdx="0" clrIdx="0"/>
  <p:cmAuthor id="5" name="李晓菲_MZFnUzi6" initials="李" lastIdx="0" clrIdx="0"/>
  <p:cmAuthor id="6" name="小珞_QjMfU7FR" initials="小" lastIdx="0" clrIdx="0"/>
  <p:cmAuthor id="2001" name="骆倩怡_Znauj26B" initials="authorId_382814100" lastIdx="0"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6A44"/>
    <a:srgbClr val="EFF7E8"/>
    <a:srgbClr val="C9E5B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7D87C73-3BA1-4E1A-99A7-1B413EE83D78}" styleName="补充样式1">
    <a:wholeTbl>
      <a:tcTxStyle>
        <a:fontRef idx="none">
          <a:srgbClr val="08090C"/>
        </a:fontRef>
      </a:tcTxStyle>
      <a:tcStyle>
        <a:tcBdr>
          <a:left>
            <a:ln>
              <a:noFill/>
            </a:ln>
          </a:left>
          <a:right>
            <a:ln>
              <a:noFill/>
            </a:ln>
          </a:right>
          <a:top>
            <a:ln w="19050" cmpd="sng">
              <a:solidFill>
                <a:schemeClr val="dk1"/>
              </a:solidFill>
              <a:prstDash val="solid"/>
            </a:ln>
          </a:top>
          <a:bottom>
            <a:ln w="19050" cmpd="sng">
              <a:solidFill>
                <a:schemeClr val="dk1"/>
              </a:solidFill>
              <a:prstDash val="solid"/>
            </a:ln>
          </a:bottom>
          <a:insideH>
            <a:ln>
              <a:noFill/>
            </a:ln>
          </a:insideH>
          <a:insideV>
            <a:ln>
              <a:noFill/>
            </a:ln>
          </a:insideV>
        </a:tcBdr>
        <a:fill>
          <a:solidFill>
            <a:srgbClr val="FFFFFF"/>
          </a:solidFill>
        </a:fill>
      </a:tcStyle>
    </a:wholeTbl>
    <a:band2H>
      <a:tcStyle>
        <a:tcBdr/>
        <a:fill>
          <a:solidFill>
            <a:schemeClr val="dk1">
              <a:lumMod val="10001"/>
              <a:lumOff val="89999"/>
            </a:schemeClr>
          </a:solidFill>
        </a:fill>
      </a:tcStyle>
    </a:band2H>
    <a:band1V>
      <a:tcStyle>
        <a:tcBdr/>
        <a:fill>
          <a:solidFill>
            <a:schemeClr val="dk1">
              <a:lumMod val="10001"/>
              <a:lumOff val="89999"/>
            </a:schemeClr>
          </a:solidFill>
        </a:fill>
      </a:tcStyle>
    </a:band1V>
    <a:lastCol>
      <a:tcTxStyle b="on">
        <a:fontRef idx="none">
          <a:srgbClr val="08090C"/>
        </a:fontRef>
      </a:tcTxStyle>
      <a:tcStyle>
        <a:tcBdr/>
        <a:fill>
          <a:solidFill>
            <a:schemeClr val="dk1">
              <a:lumMod val="20002"/>
              <a:lumOff val="79998"/>
            </a:schemeClr>
          </a:solidFill>
        </a:fill>
      </a:tcStyle>
    </a:lastCol>
    <a:firstCol>
      <a:tcTxStyle b="on">
        <a:fontRef idx="none">
          <a:schemeClr val="dk1"/>
        </a:fontRef>
      </a:tcTxStyle>
      <a:tcStyle>
        <a:tcBdr/>
        <a:fill>
          <a:solidFill>
            <a:schemeClr val="dk1">
              <a:lumMod val="20002"/>
              <a:lumOff val="79998"/>
            </a:schemeClr>
          </a:solidFill>
        </a:fill>
      </a:tcStyle>
    </a:firstCol>
    <a:lastRow>
      <a:tcTxStyle b="on">
        <a:fontRef idx="none">
          <a:schemeClr val="dk1"/>
        </a:fontRef>
      </a:tcTxStyle>
      <a:tcStyle>
        <a:tcBdr>
          <a:left>
            <a:ln>
              <a:noFill/>
            </a:ln>
          </a:left>
          <a:right>
            <a:ln>
              <a:noFill/>
            </a:ln>
          </a:right>
          <a:top>
            <a:ln w="9525" cmpd="sng">
              <a:solidFill>
                <a:schemeClr val="dk1"/>
              </a:solidFill>
              <a:prstDash val="solid"/>
            </a:ln>
          </a:top>
          <a:bottom>
            <a:ln w="12700" cmpd="sng">
              <a:solidFill>
                <a:schemeClr val="dk1"/>
              </a:solidFill>
              <a:prstDash val="solid"/>
            </a:ln>
          </a:bottom>
          <a:insideH>
            <a:ln>
              <a:noFill/>
            </a:ln>
          </a:insideH>
          <a:insideV>
            <a:ln>
              <a:noFill/>
            </a:ln>
          </a:insideV>
        </a:tcBdr>
        <a:fill>
          <a:solidFill>
            <a:srgbClr val="FFFFFF"/>
          </a:solidFill>
        </a:fill>
      </a:tcStyle>
    </a:lastRow>
    <a:firstRow>
      <a:tcTxStyle b="on">
        <a:fontRef idx="none">
          <a:schemeClr val="dk1"/>
        </a:fontRef>
      </a:tcTxStyle>
      <a:tcStyle>
        <a:tcBdr>
          <a:left>
            <a:ln>
              <a:noFill/>
            </a:ln>
          </a:left>
          <a:right>
            <a:ln>
              <a:noFill/>
            </a:ln>
          </a:right>
          <a:top>
            <a:ln w="19050" cmpd="sng">
              <a:solidFill>
                <a:schemeClr val="dk1"/>
              </a:solidFill>
              <a:prstDash val="solid"/>
            </a:ln>
          </a:top>
          <a:bottom>
            <a:ln w="9525" cmpd="sng">
              <a:solidFill>
                <a:schemeClr val="dk1"/>
              </a:solidFill>
              <a:prstDash val="solid"/>
            </a:ln>
          </a:bottom>
          <a:insideH>
            <a:ln>
              <a:noFill/>
            </a:ln>
          </a:insideH>
          <a:insideV>
            <a:ln>
              <a:noFill/>
            </a:ln>
          </a:insideV>
        </a:tcBdr>
        <a:fill>
          <a:solidFill>
            <a:srgbClr val="FFFFFF"/>
          </a:solidFill>
        </a:fill>
      </a:tcStyle>
    </a:firstRow>
  </a:tblStyle>
  <a:tblStyle styleId="{B42E5A0B-01FE-4BBC-9C50-27157C87E499}" styleName="补充样式1">
    <a:wholeTbl>
      <a:tcTxStyle>
        <a:fontRef idx="none">
          <a:srgbClr val="08090C"/>
        </a:fontRef>
      </a:tcTxStyle>
      <a:tcStyle>
        <a:tcBdr>
          <a:left>
            <a:ln>
              <a:noFill/>
            </a:ln>
          </a:left>
          <a:right>
            <a:ln>
              <a:noFill/>
            </a:ln>
          </a:right>
          <a:top>
            <a:ln w="19050" cmpd="sng">
              <a:solidFill>
                <a:schemeClr val="dk1"/>
              </a:solidFill>
              <a:prstDash val="solid"/>
            </a:ln>
          </a:top>
          <a:bottom>
            <a:ln w="19050" cmpd="sng">
              <a:solidFill>
                <a:schemeClr val="dk1"/>
              </a:solidFill>
              <a:prstDash val="solid"/>
            </a:ln>
          </a:bottom>
          <a:insideH>
            <a:ln>
              <a:noFill/>
            </a:ln>
          </a:insideH>
          <a:insideV>
            <a:ln>
              <a:noFill/>
            </a:ln>
          </a:insideV>
        </a:tcBdr>
        <a:fill>
          <a:solidFill>
            <a:srgbClr val="FFFFFF"/>
          </a:solidFill>
        </a:fill>
      </a:tcStyle>
    </a:wholeTbl>
    <a:band2H>
      <a:tcStyle>
        <a:tcBdr/>
        <a:fill>
          <a:solidFill>
            <a:schemeClr val="dk1">
              <a:lumMod val="10001"/>
              <a:lumOff val="89999"/>
            </a:schemeClr>
          </a:solidFill>
        </a:fill>
      </a:tcStyle>
    </a:band2H>
    <a:band1V>
      <a:tcStyle>
        <a:tcBdr/>
        <a:fill>
          <a:solidFill>
            <a:schemeClr val="dk1">
              <a:lumMod val="10001"/>
              <a:lumOff val="89999"/>
            </a:schemeClr>
          </a:solidFill>
        </a:fill>
      </a:tcStyle>
    </a:band1V>
    <a:lastCol>
      <a:tcTxStyle b="on">
        <a:fontRef idx="none">
          <a:srgbClr val="08090C"/>
        </a:fontRef>
      </a:tcTxStyle>
      <a:tcStyle>
        <a:tcBdr/>
        <a:fill>
          <a:solidFill>
            <a:schemeClr val="dk1">
              <a:lumMod val="20002"/>
              <a:lumOff val="79998"/>
            </a:schemeClr>
          </a:solidFill>
        </a:fill>
      </a:tcStyle>
    </a:lastCol>
    <a:firstCol>
      <a:tcTxStyle b="on">
        <a:fontRef idx="none">
          <a:schemeClr val="dk1"/>
        </a:fontRef>
      </a:tcTxStyle>
      <a:tcStyle>
        <a:tcBdr/>
        <a:fill>
          <a:solidFill>
            <a:schemeClr val="dk1">
              <a:lumMod val="20002"/>
              <a:lumOff val="79998"/>
            </a:schemeClr>
          </a:solidFill>
        </a:fill>
      </a:tcStyle>
    </a:firstCol>
    <a:lastRow>
      <a:tcTxStyle b="on">
        <a:fontRef idx="none">
          <a:schemeClr val="dk1"/>
        </a:fontRef>
      </a:tcTxStyle>
      <a:tcStyle>
        <a:tcBdr>
          <a:left>
            <a:ln>
              <a:noFill/>
            </a:ln>
          </a:left>
          <a:right>
            <a:ln>
              <a:noFill/>
            </a:ln>
          </a:right>
          <a:top>
            <a:ln w="9525" cmpd="sng">
              <a:solidFill>
                <a:schemeClr val="dk1"/>
              </a:solidFill>
              <a:prstDash val="solid"/>
            </a:ln>
          </a:top>
          <a:bottom>
            <a:ln w="12700" cmpd="sng">
              <a:solidFill>
                <a:schemeClr val="dk1"/>
              </a:solidFill>
              <a:prstDash val="solid"/>
            </a:ln>
          </a:bottom>
          <a:insideH>
            <a:ln>
              <a:noFill/>
            </a:ln>
          </a:insideH>
          <a:insideV>
            <a:ln>
              <a:noFill/>
            </a:ln>
          </a:insideV>
        </a:tcBdr>
        <a:fill>
          <a:solidFill>
            <a:srgbClr val="FFFFFF"/>
          </a:solidFill>
        </a:fill>
      </a:tcStyle>
    </a:lastRow>
    <a:firstRow>
      <a:tcTxStyle b="on">
        <a:fontRef idx="none">
          <a:schemeClr val="dk1"/>
        </a:fontRef>
      </a:tcTxStyle>
      <a:tcStyle>
        <a:tcBdr>
          <a:left>
            <a:ln>
              <a:noFill/>
            </a:ln>
          </a:left>
          <a:right>
            <a:ln>
              <a:noFill/>
            </a:ln>
          </a:right>
          <a:top>
            <a:ln w="19050" cmpd="sng">
              <a:solidFill>
                <a:schemeClr val="dk1"/>
              </a:solidFill>
              <a:prstDash val="solid"/>
            </a:ln>
          </a:top>
          <a:bottom>
            <a:ln w="9525" cmpd="sng">
              <a:solidFill>
                <a:schemeClr val="dk1"/>
              </a:solidFill>
              <a:prstDash val="solid"/>
            </a:ln>
          </a:bottom>
          <a:insideH>
            <a:ln>
              <a:noFill/>
            </a:ln>
          </a:insideH>
          <a:insideV>
            <a:ln>
              <a:noFill/>
            </a:ln>
          </a:insideV>
        </a:tcBdr>
        <a:fill>
          <a:solidFill>
            <a:srgbClr val="FFFFFF"/>
          </a:solidFill>
        </a:fill>
      </a:tcStyle>
    </a:firstRow>
  </a:tblStyle>
  <a:tblStyle styleId="{F7CD14DB-427D-4D04-84E5-12CE304C966B}" styleName="补充样式1">
    <a:wholeTbl>
      <a:tcTxStyle>
        <a:fontRef idx="none">
          <a:srgbClr val="08090C"/>
        </a:fontRef>
      </a:tcTxStyle>
      <a:tcStyle>
        <a:tcBdr>
          <a:left>
            <a:ln>
              <a:noFill/>
            </a:ln>
          </a:left>
          <a:right>
            <a:ln>
              <a:noFill/>
            </a:ln>
          </a:right>
          <a:top>
            <a:ln w="19050" cmpd="sng">
              <a:solidFill>
                <a:schemeClr val="dk1"/>
              </a:solidFill>
              <a:prstDash val="solid"/>
            </a:ln>
          </a:top>
          <a:bottom>
            <a:ln w="19050" cmpd="sng">
              <a:solidFill>
                <a:schemeClr val="dk1"/>
              </a:solidFill>
              <a:prstDash val="solid"/>
            </a:ln>
          </a:bottom>
          <a:insideH>
            <a:ln>
              <a:noFill/>
            </a:ln>
          </a:insideH>
          <a:insideV>
            <a:ln>
              <a:noFill/>
            </a:ln>
          </a:insideV>
        </a:tcBdr>
        <a:fill>
          <a:solidFill>
            <a:srgbClr val="FFFFFF"/>
          </a:solidFill>
        </a:fill>
      </a:tcStyle>
    </a:wholeTbl>
    <a:band2H>
      <a:tcStyle>
        <a:tcBdr/>
        <a:fill>
          <a:solidFill>
            <a:schemeClr val="dk1">
              <a:lumMod val="10001"/>
              <a:lumOff val="89999"/>
            </a:schemeClr>
          </a:solidFill>
        </a:fill>
      </a:tcStyle>
    </a:band2H>
    <a:band1V>
      <a:tcStyle>
        <a:tcBdr/>
        <a:fill>
          <a:solidFill>
            <a:schemeClr val="dk1">
              <a:lumMod val="10001"/>
              <a:lumOff val="89999"/>
            </a:schemeClr>
          </a:solidFill>
        </a:fill>
      </a:tcStyle>
    </a:band1V>
    <a:lastCol>
      <a:tcTxStyle b="on">
        <a:fontRef idx="none">
          <a:srgbClr val="08090C"/>
        </a:fontRef>
      </a:tcTxStyle>
      <a:tcStyle>
        <a:tcBdr/>
        <a:fill>
          <a:solidFill>
            <a:schemeClr val="dk1">
              <a:lumMod val="20002"/>
              <a:lumOff val="79998"/>
            </a:schemeClr>
          </a:solidFill>
        </a:fill>
      </a:tcStyle>
    </a:lastCol>
    <a:firstCol>
      <a:tcTxStyle b="on">
        <a:fontRef idx="none">
          <a:schemeClr val="dk1"/>
        </a:fontRef>
      </a:tcTxStyle>
      <a:tcStyle>
        <a:tcBdr/>
        <a:fill>
          <a:solidFill>
            <a:schemeClr val="dk1">
              <a:lumMod val="20002"/>
              <a:lumOff val="79998"/>
            </a:schemeClr>
          </a:solidFill>
        </a:fill>
      </a:tcStyle>
    </a:firstCol>
    <a:lastRow>
      <a:tcTxStyle b="on">
        <a:fontRef idx="none">
          <a:schemeClr val="dk1"/>
        </a:fontRef>
      </a:tcTxStyle>
      <a:tcStyle>
        <a:tcBdr>
          <a:left>
            <a:ln>
              <a:noFill/>
            </a:ln>
          </a:left>
          <a:right>
            <a:ln>
              <a:noFill/>
            </a:ln>
          </a:right>
          <a:top>
            <a:ln w="9525" cmpd="sng">
              <a:solidFill>
                <a:schemeClr val="dk1"/>
              </a:solidFill>
              <a:prstDash val="solid"/>
            </a:ln>
          </a:top>
          <a:bottom>
            <a:ln w="12700" cmpd="sng">
              <a:solidFill>
                <a:schemeClr val="dk1"/>
              </a:solidFill>
              <a:prstDash val="solid"/>
            </a:ln>
          </a:bottom>
          <a:insideH>
            <a:ln>
              <a:noFill/>
            </a:ln>
          </a:insideH>
          <a:insideV>
            <a:ln>
              <a:noFill/>
            </a:ln>
          </a:insideV>
        </a:tcBdr>
        <a:fill>
          <a:solidFill>
            <a:srgbClr val="FFFFFF"/>
          </a:solidFill>
        </a:fill>
      </a:tcStyle>
    </a:lastRow>
    <a:firstRow>
      <a:tcTxStyle b="on">
        <a:fontRef idx="none">
          <a:schemeClr val="dk1"/>
        </a:fontRef>
      </a:tcTxStyle>
      <a:tcStyle>
        <a:tcBdr>
          <a:left>
            <a:ln>
              <a:noFill/>
            </a:ln>
          </a:left>
          <a:right>
            <a:ln>
              <a:noFill/>
            </a:ln>
          </a:right>
          <a:top>
            <a:ln w="19050" cmpd="sng">
              <a:solidFill>
                <a:schemeClr val="dk1"/>
              </a:solidFill>
              <a:prstDash val="solid"/>
            </a:ln>
          </a:top>
          <a:bottom>
            <a:ln w="9525" cmpd="sng">
              <a:solidFill>
                <a:schemeClr val="dk1"/>
              </a:solidFill>
              <a:prstDash val="solid"/>
            </a:ln>
          </a:bottom>
          <a:insideH>
            <a:ln>
              <a:noFill/>
            </a:ln>
          </a:insideH>
          <a:insideV>
            <a:ln>
              <a:noFill/>
            </a:ln>
          </a:insideV>
        </a:tcBdr>
        <a:fill>
          <a:solidFill>
            <a:srgbClr val="FFFFFF"/>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6" d="100"/>
          <a:sy n="116" d="100"/>
        </p:scale>
        <p:origin x="33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4" Type="http://schemas.openxmlformats.org/officeDocument/2006/relationships/tags" Target="tags/tag115.xml"/><Relationship Id="rId53" Type="http://schemas.openxmlformats.org/officeDocument/2006/relationships/commentAuthors" Target="commentAuthors.xml"/><Relationship Id="rId52" Type="http://schemas.openxmlformats.org/officeDocument/2006/relationships/tableStyles" Target="tableStyles.xml"/><Relationship Id="rId51" Type="http://schemas.openxmlformats.org/officeDocument/2006/relationships/viewProps" Target="viewProps.xml"/><Relationship Id="rId50" Type="http://schemas.openxmlformats.org/officeDocument/2006/relationships/presProps" Target="presProps.xml"/><Relationship Id="rId5" Type="http://schemas.openxmlformats.org/officeDocument/2006/relationships/slide" Target="slides/slide3.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notesMaster" Target="notesMasters/notesMaster1.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solidFill>
                  <a:prstClr val="black"/>
                </a:solidFill>
              </a:rPr>
            </a:fld>
            <a:endParaRPr lang="zh-CN" altLang="en-US">
              <a:solidFill>
                <a:prstClr val="black"/>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8_Title Slide">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tags" Target="../tags/tag4.xml"/><Relationship Id="rId8" Type="http://schemas.openxmlformats.org/officeDocument/2006/relationships/tags" Target="../tags/tag3.xml"/><Relationship Id="rId7" Type="http://schemas.openxmlformats.org/officeDocument/2006/relationships/image" Target="../media/image5.svg"/><Relationship Id="rId6" Type="http://schemas.openxmlformats.org/officeDocument/2006/relationships/image" Target="../media/image4.png"/><Relationship Id="rId5" Type="http://schemas.openxmlformats.org/officeDocument/2006/relationships/tags" Target="../tags/tag2.xml"/><Relationship Id="rId4" Type="http://schemas.openxmlformats.org/officeDocument/2006/relationships/tags" Target="../tags/tag1.xml"/><Relationship Id="rId3" Type="http://schemas.openxmlformats.org/officeDocument/2006/relationships/image" Target="../media/image3.png"/><Relationship Id="rId2" Type="http://schemas.openxmlformats.org/officeDocument/2006/relationships/image" Target="../media/image2.png"/><Relationship Id="rId10" Type="http://schemas.openxmlformats.org/officeDocument/2006/relationships/slideLayout" Target="../slideLayouts/slideLayout1.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tags" Target="../tags/tag28.xml"/><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image" Target="../media/image2.png"/></Relationships>
</file>

<file path=ppt/slides/_rels/slide11.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tags" Target="../tags/tag29.xml"/><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image" Target="../media/image2.png"/></Relationships>
</file>

<file path=ppt/slides/_rels/slide12.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tags" Target="../tags/tag30.xml"/><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image" Target="../media/image2.png"/></Relationships>
</file>

<file path=ppt/slides/_rels/slide13.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tags" Target="../tags/tag31.xml"/><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image" Target="../media/image2.png"/></Relationships>
</file>

<file path=ppt/slides/_rels/slide14.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tags" Target="../tags/tag32.xml"/><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image" Target="../media/image2.png"/></Relationships>
</file>

<file path=ppt/slides/_rels/slide15.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tags" Target="../tags/tag33.xml"/><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8.png"/><Relationship Id="rId1" Type="http://schemas.openxmlformats.org/officeDocument/2006/relationships/image" Target="../media/image7.jpeg"/></Relationships>
</file>

<file path=ppt/slides/_rels/slide17.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tags" Target="../tags/tag35.xml"/><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tags" Target="../tags/tag34.xml"/></Relationships>
</file>

<file path=ppt/slides/_rels/slide18.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tags" Target="../tags/tag37.xml"/><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tags" Target="../tags/tag36.xml"/></Relationships>
</file>

<file path=ppt/slides/_rels/slide19.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tags" Target="../tags/tag39.xml"/><Relationship Id="rId4" Type="http://schemas.openxmlformats.org/officeDocument/2006/relationships/image" Target="../media/image19.pn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tags" Target="../tags/tag38.xml"/></Relationships>
</file>

<file path=ppt/slides/_rels/slide2.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tags" Target="../tags/tag7.xml"/><Relationship Id="rId5" Type="http://schemas.openxmlformats.org/officeDocument/2006/relationships/image" Target="../media/image6.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tags" Target="../tags/tag6.xml"/><Relationship Id="rId1" Type="http://schemas.openxmlformats.org/officeDocument/2006/relationships/tags" Target="../tags/tag5.xml"/></Relationships>
</file>

<file path=ppt/slides/_rels/slide20.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tags" Target="../tags/tag41.xml"/><Relationship Id="rId4" Type="http://schemas.openxmlformats.org/officeDocument/2006/relationships/image" Target="../media/image20.pn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tags" Target="../tags/tag40.xml"/></Relationships>
</file>

<file path=ppt/slides/_rels/slide21.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tags" Target="../tags/tag43.xml"/><Relationship Id="rId4" Type="http://schemas.openxmlformats.org/officeDocument/2006/relationships/image" Target="../media/image20.pn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tags" Target="../tags/tag42.xml"/></Relationships>
</file>

<file path=ppt/slides/_rels/slide22.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tags" Target="../tags/tag46.xml"/><Relationship Id="rId5" Type="http://schemas.openxmlformats.org/officeDocument/2006/relationships/image" Target="../media/image21.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tags" Target="../tags/tag45.xml"/><Relationship Id="rId1" Type="http://schemas.openxmlformats.org/officeDocument/2006/relationships/tags" Target="../tags/tag44.xml"/></Relationships>
</file>

<file path=ppt/slides/_rels/slide23.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tags" Target="../tags/tag48.xml"/><Relationship Id="rId4" Type="http://schemas.openxmlformats.org/officeDocument/2006/relationships/image" Target="../media/image22.pn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tags" Target="../tags/tag47.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8.png"/><Relationship Id="rId1" Type="http://schemas.openxmlformats.org/officeDocument/2006/relationships/image" Target="../media/image7.jpeg"/></Relationships>
</file>

<file path=ppt/slides/_rels/slide25.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tags" Target="../tags/tag53.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tags" Target="../tags/tag52.xml"/><Relationship Id="rId3" Type="http://schemas.openxmlformats.org/officeDocument/2006/relationships/tags" Target="../tags/tag51.xml"/><Relationship Id="rId2" Type="http://schemas.openxmlformats.org/officeDocument/2006/relationships/tags" Target="../tags/tag50.xml"/><Relationship Id="rId1" Type="http://schemas.openxmlformats.org/officeDocument/2006/relationships/tags" Target="../tags/tag49.xml"/></Relationships>
</file>

<file path=ppt/slides/_rels/slide26.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tags" Target="../tags/tag55.xml"/><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tags" Target="../tags/tag54.xml"/></Relationships>
</file>

<file path=ppt/slides/_rels/slide27.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tags" Target="../tags/tag57.xml"/><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tags" Target="../tags/tag56.xml"/></Relationships>
</file>

<file path=ppt/slides/_rels/slide28.xml.rels><?xml version="1.0" encoding="UTF-8" standalone="yes"?>
<Relationships xmlns="http://schemas.openxmlformats.org/package/2006/relationships"><Relationship Id="rId9" Type="http://schemas.openxmlformats.org/officeDocument/2006/relationships/tags" Target="../tags/tag66.xml"/><Relationship Id="rId8" Type="http://schemas.openxmlformats.org/officeDocument/2006/relationships/tags" Target="../tags/tag65.xml"/><Relationship Id="rId7" Type="http://schemas.openxmlformats.org/officeDocument/2006/relationships/tags" Target="../tags/tag64.xml"/><Relationship Id="rId6" Type="http://schemas.openxmlformats.org/officeDocument/2006/relationships/tags" Target="../tags/tag63.xml"/><Relationship Id="rId5" Type="http://schemas.openxmlformats.org/officeDocument/2006/relationships/tags" Target="../tags/tag62.xml"/><Relationship Id="rId4" Type="http://schemas.openxmlformats.org/officeDocument/2006/relationships/tags" Target="../tags/tag61.xml"/><Relationship Id="rId3" Type="http://schemas.openxmlformats.org/officeDocument/2006/relationships/tags" Target="../tags/tag60.xml"/><Relationship Id="rId2" Type="http://schemas.openxmlformats.org/officeDocument/2006/relationships/tags" Target="../tags/tag59.xml"/><Relationship Id="rId16" Type="http://schemas.openxmlformats.org/officeDocument/2006/relationships/slideLayout" Target="../slideLayouts/slideLayout2.xml"/><Relationship Id="rId15" Type="http://schemas.openxmlformats.org/officeDocument/2006/relationships/tags" Target="../tags/tag70.xml"/><Relationship Id="rId14" Type="http://schemas.openxmlformats.org/officeDocument/2006/relationships/tags" Target="../tags/tag69.xml"/><Relationship Id="rId13" Type="http://schemas.openxmlformats.org/officeDocument/2006/relationships/tags" Target="../tags/tag68.xml"/><Relationship Id="rId12" Type="http://schemas.openxmlformats.org/officeDocument/2006/relationships/tags" Target="../tags/tag67.xml"/><Relationship Id="rId11" Type="http://schemas.openxmlformats.org/officeDocument/2006/relationships/image" Target="../media/image3.png"/><Relationship Id="rId10" Type="http://schemas.openxmlformats.org/officeDocument/2006/relationships/image" Target="../media/image2.png"/><Relationship Id="rId1" Type="http://schemas.openxmlformats.org/officeDocument/2006/relationships/tags" Target="../tags/tag58.xml"/></Relationships>
</file>

<file path=ppt/slides/_rels/slide29.xml.rels><?xml version="1.0" encoding="UTF-8" standalone="yes"?>
<Relationships xmlns="http://schemas.openxmlformats.org/package/2006/relationships"><Relationship Id="rId9" Type="http://schemas.openxmlformats.org/officeDocument/2006/relationships/tags" Target="../tags/tag79.xml"/><Relationship Id="rId8" Type="http://schemas.openxmlformats.org/officeDocument/2006/relationships/tags" Target="../tags/tag78.xml"/><Relationship Id="rId7" Type="http://schemas.openxmlformats.org/officeDocument/2006/relationships/tags" Target="../tags/tag77.xml"/><Relationship Id="rId6" Type="http://schemas.openxmlformats.org/officeDocument/2006/relationships/tags" Target="../tags/tag76.xml"/><Relationship Id="rId5" Type="http://schemas.openxmlformats.org/officeDocument/2006/relationships/tags" Target="../tags/tag75.xml"/><Relationship Id="rId4" Type="http://schemas.openxmlformats.org/officeDocument/2006/relationships/tags" Target="../tags/tag74.xml"/><Relationship Id="rId3" Type="http://schemas.openxmlformats.org/officeDocument/2006/relationships/tags" Target="../tags/tag73.xml"/><Relationship Id="rId2" Type="http://schemas.openxmlformats.org/officeDocument/2006/relationships/tags" Target="../tags/tag72.xml"/><Relationship Id="rId16" Type="http://schemas.openxmlformats.org/officeDocument/2006/relationships/slideLayout" Target="../slideLayouts/slideLayout2.xml"/><Relationship Id="rId15" Type="http://schemas.openxmlformats.org/officeDocument/2006/relationships/tags" Target="../tags/tag83.xml"/><Relationship Id="rId14" Type="http://schemas.openxmlformats.org/officeDocument/2006/relationships/tags" Target="../tags/tag82.xml"/><Relationship Id="rId13" Type="http://schemas.openxmlformats.org/officeDocument/2006/relationships/tags" Target="../tags/tag81.xml"/><Relationship Id="rId12" Type="http://schemas.openxmlformats.org/officeDocument/2006/relationships/tags" Target="../tags/tag80.xml"/><Relationship Id="rId11" Type="http://schemas.openxmlformats.org/officeDocument/2006/relationships/image" Target="../media/image3.png"/><Relationship Id="rId10" Type="http://schemas.openxmlformats.org/officeDocument/2006/relationships/image" Target="../media/image2.png"/><Relationship Id="rId1" Type="http://schemas.openxmlformats.org/officeDocument/2006/relationships/tags" Target="../tags/tag71.xml"/></Relationships>
</file>

<file path=ppt/slides/_rels/slide3.xml.rels><?xml version="1.0" encoding="UTF-8" standalone="yes"?>
<Relationships xmlns="http://schemas.openxmlformats.org/package/2006/relationships"><Relationship Id="rId9" Type="http://schemas.openxmlformats.org/officeDocument/2006/relationships/tags" Target="../tags/tag15.xml"/><Relationship Id="rId8" Type="http://schemas.openxmlformats.org/officeDocument/2006/relationships/tags" Target="../tags/tag14.xml"/><Relationship Id="rId7" Type="http://schemas.openxmlformats.org/officeDocument/2006/relationships/tags" Target="../tags/tag13.xml"/><Relationship Id="rId6" Type="http://schemas.openxmlformats.org/officeDocument/2006/relationships/tags" Target="../tags/tag12.xml"/><Relationship Id="rId5" Type="http://schemas.openxmlformats.org/officeDocument/2006/relationships/tags" Target="../tags/tag11.xml"/><Relationship Id="rId4" Type="http://schemas.openxmlformats.org/officeDocument/2006/relationships/tags" Target="../tags/tag10.xml"/><Relationship Id="rId3" Type="http://schemas.openxmlformats.org/officeDocument/2006/relationships/tags" Target="../tags/tag9.xml"/><Relationship Id="rId2" Type="http://schemas.openxmlformats.org/officeDocument/2006/relationships/tags" Target="../tags/tag8.xml"/><Relationship Id="rId14" Type="http://schemas.openxmlformats.org/officeDocument/2006/relationships/slideLayout" Target="../slideLayouts/slideLayout1.xml"/><Relationship Id="rId13" Type="http://schemas.openxmlformats.org/officeDocument/2006/relationships/tags" Target="../tags/tag19.xml"/><Relationship Id="rId12" Type="http://schemas.openxmlformats.org/officeDocument/2006/relationships/tags" Target="../tags/tag18.xml"/><Relationship Id="rId11" Type="http://schemas.openxmlformats.org/officeDocument/2006/relationships/tags" Target="../tags/tag17.xml"/><Relationship Id="rId10" Type="http://schemas.openxmlformats.org/officeDocument/2006/relationships/tags" Target="../tags/tag16.xml"/><Relationship Id="rId1" Type="http://schemas.openxmlformats.org/officeDocument/2006/relationships/image" Target="../media/image1.jpeg"/></Relationships>
</file>

<file path=ppt/slides/_rels/slide30.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tags" Target="../tags/tag86.xml"/><Relationship Id="rId4" Type="http://schemas.openxmlformats.org/officeDocument/2006/relationships/tags" Target="../tags/tag85.xml"/><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tags" Target="../tags/tag84.xml"/></Relationships>
</file>

<file path=ppt/slides/_rels/slide31.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tags" Target="../tags/tag88.xml"/><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tags" Target="../tags/tag87.xml"/></Relationships>
</file>

<file path=ppt/slides/_rels/slide32.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tags" Target="../tags/tag91.xml"/><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tags" Target="../tags/tag90.xml"/><Relationship Id="rId1" Type="http://schemas.openxmlformats.org/officeDocument/2006/relationships/tags" Target="../tags/tag89.xml"/></Relationships>
</file>

<file path=ppt/slides/_rels/slide33.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tags" Target="../tags/tag93.xml"/><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tags" Target="../tags/tag92.xml"/></Relationships>
</file>

<file path=ppt/slides/_rels/slide34.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slideLayout" Target="../slideLayouts/slideLayout7.xml"/><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tags" Target="../tags/tag95.xml"/><Relationship Id="rId1" Type="http://schemas.openxmlformats.org/officeDocument/2006/relationships/tags" Target="../tags/tag94.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8.png"/><Relationship Id="rId1" Type="http://schemas.openxmlformats.org/officeDocument/2006/relationships/image" Target="../media/image7.jpeg"/></Relationships>
</file>

<file path=ppt/slides/_rels/slide36.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96.xml"/><Relationship Id="rId2" Type="http://schemas.openxmlformats.org/officeDocument/2006/relationships/image" Target="../media/image3.png"/><Relationship Id="rId1" Type="http://schemas.openxmlformats.org/officeDocument/2006/relationships/image" Target="../media/image2.png"/></Relationships>
</file>

<file path=ppt/slides/_rels/slide37.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97.xml"/><Relationship Id="rId2" Type="http://schemas.openxmlformats.org/officeDocument/2006/relationships/image" Target="../media/image3.png"/><Relationship Id="rId1" Type="http://schemas.openxmlformats.org/officeDocument/2006/relationships/image" Target="../media/image2.png"/></Relationships>
</file>

<file path=ppt/slides/_rels/slide38.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tags" Target="../tags/tag98.xml"/><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image" Target="../media/image2.png"/></Relationships>
</file>

<file path=ppt/slides/_rels/slide39.xml.rels><?xml version="1.0" encoding="UTF-8" standalone="yes"?>
<Relationships xmlns="http://schemas.openxmlformats.org/package/2006/relationships"><Relationship Id="rId9" Type="http://schemas.openxmlformats.org/officeDocument/2006/relationships/image" Target="../media/image3.png"/><Relationship Id="rId8" Type="http://schemas.openxmlformats.org/officeDocument/2006/relationships/image" Target="../media/image2.png"/><Relationship Id="rId7" Type="http://schemas.openxmlformats.org/officeDocument/2006/relationships/tags" Target="../tags/tag105.xml"/><Relationship Id="rId6" Type="http://schemas.openxmlformats.org/officeDocument/2006/relationships/tags" Target="../tags/tag104.xml"/><Relationship Id="rId5" Type="http://schemas.openxmlformats.org/officeDocument/2006/relationships/tags" Target="../tags/tag103.xml"/><Relationship Id="rId4" Type="http://schemas.openxmlformats.org/officeDocument/2006/relationships/tags" Target="../tags/tag102.xml"/><Relationship Id="rId3" Type="http://schemas.openxmlformats.org/officeDocument/2006/relationships/tags" Target="../tags/tag101.xml"/><Relationship Id="rId2" Type="http://schemas.openxmlformats.org/officeDocument/2006/relationships/tags" Target="../tags/tag100.xml"/><Relationship Id="rId13" Type="http://schemas.openxmlformats.org/officeDocument/2006/relationships/slideLayout" Target="../slideLayouts/slideLayout2.xml"/><Relationship Id="rId12" Type="http://schemas.openxmlformats.org/officeDocument/2006/relationships/tags" Target="../tags/tag106.xml"/><Relationship Id="rId11" Type="http://schemas.openxmlformats.org/officeDocument/2006/relationships/image" Target="../media/image25.png"/><Relationship Id="rId10" Type="http://schemas.openxmlformats.org/officeDocument/2006/relationships/image" Target="../media/image24.png"/><Relationship Id="rId1" Type="http://schemas.openxmlformats.org/officeDocument/2006/relationships/tags" Target="../tags/tag99.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8.png"/><Relationship Id="rId1" Type="http://schemas.openxmlformats.org/officeDocument/2006/relationships/image" Target="../media/image7.jpeg"/></Relationships>
</file>

<file path=ppt/slides/_rels/slide40.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tags" Target="../tags/tag108.xml"/><Relationship Id="rId4" Type="http://schemas.openxmlformats.org/officeDocument/2006/relationships/image" Target="../media/image26.pn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tags" Target="../tags/tag107.xml"/></Relationships>
</file>

<file path=ppt/slides/_rels/slide41.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tags" Target="../tags/tag109.xml"/><Relationship Id="rId5" Type="http://schemas.openxmlformats.org/officeDocument/2006/relationships/image" Target="../media/image29.png"/><Relationship Id="rId4" Type="http://schemas.openxmlformats.org/officeDocument/2006/relationships/image" Target="../media/image28.png"/><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image" Target="../media/image2.png"/></Relationships>
</file>

<file path=ppt/slides/_rels/slide42.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tags" Target="../tags/tag110.xml"/><Relationship Id="rId5" Type="http://schemas.openxmlformats.org/officeDocument/2006/relationships/image" Target="../media/image32.png"/><Relationship Id="rId4" Type="http://schemas.openxmlformats.org/officeDocument/2006/relationships/image" Target="../media/image31.png"/><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image" Target="../media/image2.png"/></Relationships>
</file>

<file path=ppt/slides/_rels/slide43.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tags" Target="../tags/tag111.xml"/><Relationship Id="rId4" Type="http://schemas.openxmlformats.org/officeDocument/2006/relationships/image" Target="../media/image34.png"/><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image" Target="../media/image2.png"/></Relationships>
</file>

<file path=ppt/slides/_rels/slide44.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tags" Target="../tags/tag112.xml"/><Relationship Id="rId4" Type="http://schemas.openxmlformats.org/officeDocument/2006/relationships/image" Target="../media/image36.png"/><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image" Target="../media/image2.png"/></Relationships>
</file>

<file path=ppt/slides/_rels/slide45.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tags" Target="../tags/tag113.xml"/><Relationship Id="rId4" Type="http://schemas.openxmlformats.org/officeDocument/2006/relationships/image" Target="../media/image38.png"/><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image" Target="../media/image2.png"/></Relationships>
</file>

<file path=ppt/slides/_rels/slide46.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tags" Target="../tags/tag114.xml"/><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jpeg"/></Relationships>
</file>

<file path=ppt/slides/_rels/slide5.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tags" Target="../tags/tag23.xml"/><Relationship Id="rId5" Type="http://schemas.openxmlformats.org/officeDocument/2006/relationships/image" Target="../media/image3.png"/><Relationship Id="rId4" Type="http://schemas.openxmlformats.org/officeDocument/2006/relationships/image" Target="../media/image2.png"/><Relationship Id="rId3" Type="http://schemas.openxmlformats.org/officeDocument/2006/relationships/tags" Target="../tags/tag22.xml"/><Relationship Id="rId2" Type="http://schemas.openxmlformats.org/officeDocument/2006/relationships/tags" Target="../tags/tag21.xml"/><Relationship Id="rId1" Type="http://schemas.openxmlformats.org/officeDocument/2006/relationships/tags" Target="../tags/tag20.xml"/></Relationships>
</file>

<file path=ppt/slides/_rels/slide6.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tags" Target="../tags/tag24.xml"/><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image" Target="../media/image2.png"/></Relationships>
</file>

<file path=ppt/slides/_rels/slide7.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tags" Target="../tags/tag25.xml"/><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image" Target="../media/image2.png"/></Relationships>
</file>

<file path=ppt/slides/_rels/slide8.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tags" Target="../tags/tag26.xml"/><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image" Target="../media/image2.png"/></Relationships>
</file>

<file path=ppt/slides/_rels/slide9.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tags" Target="../tags/tag27.xml"/><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直角三角形 4"/>
          <p:cNvSpPr/>
          <p:nvPr/>
        </p:nvSpPr>
        <p:spPr>
          <a:xfrm rot="5400000">
            <a:off x="0" y="0"/>
            <a:ext cx="3716655" cy="3716655"/>
          </a:xfrm>
          <a:prstGeom prst="rtTriangle">
            <a:avLst/>
          </a:prstGeom>
          <a:solidFill>
            <a:srgbClr val="006A44"/>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6" name="直角三角形 5"/>
          <p:cNvSpPr/>
          <p:nvPr/>
        </p:nvSpPr>
        <p:spPr>
          <a:xfrm rot="16200000">
            <a:off x="8484870" y="3169920"/>
            <a:ext cx="3716655" cy="3716655"/>
          </a:xfrm>
          <a:prstGeom prst="rtTriangle">
            <a:avLst/>
          </a:prstGeom>
          <a:solidFill>
            <a:srgbClr val="006A44"/>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0" name="矩形 9"/>
          <p:cNvSpPr/>
          <p:nvPr/>
        </p:nvSpPr>
        <p:spPr>
          <a:xfrm>
            <a:off x="242570" y="680085"/>
            <a:ext cx="11707495" cy="5502275"/>
          </a:xfrm>
          <a:prstGeom prst="rect">
            <a:avLst/>
          </a:prstGeom>
          <a:solidFill>
            <a:schemeClr val="bg1"/>
          </a:solidFill>
          <a:ln>
            <a:noFill/>
          </a:ln>
          <a:effectLst>
            <a:outerShdw blurRad="127000" dist="38100" algn="l" rotWithShape="0">
              <a:prstClr val="black">
                <a:alpha val="40000"/>
              </a:prst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9" name="矩形 8"/>
          <p:cNvSpPr/>
          <p:nvPr/>
        </p:nvSpPr>
        <p:spPr>
          <a:xfrm>
            <a:off x="242570" y="680085"/>
            <a:ext cx="11707495" cy="5502275"/>
          </a:xfrm>
          <a:prstGeom prst="rect">
            <a:avLst/>
          </a:prstGeom>
          <a:blipFill rotWithShape="1">
            <a:blip r:embed="rId1">
              <a:alphaModFix amt="15000"/>
            </a:blip>
            <a:stretch>
              <a:fillRect/>
            </a:stretch>
          </a:blipFill>
          <a:ln>
            <a:noFill/>
          </a:ln>
          <a:effectLst>
            <a:outerShdw blurRad="127000" dist="63500" algn="l" rotWithShape="0">
              <a:prstClr val="black">
                <a:alpha val="40000"/>
              </a:prst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4" name="文本框 13"/>
          <p:cNvSpPr txBox="1"/>
          <p:nvPr/>
        </p:nvSpPr>
        <p:spPr>
          <a:xfrm>
            <a:off x="1286510" y="2402205"/>
            <a:ext cx="9620250" cy="1383665"/>
          </a:xfrm>
          <a:prstGeom prst="rect">
            <a:avLst/>
          </a:prstGeom>
        </p:spPr>
        <p:txBody>
          <a:bodyPr wrap="square">
            <a:spAutoFit/>
            <a:extLst>
              <a:ext uri="{4A0BC546-FE56-4ADE-93B0-CB8AF2F6F144}">
                <wpsdc:textFrameExt xmlns:wpsdc="http://www.wps.cn/officeDocument/2022/drawingmlCustomData" type="text"/>
              </a:ext>
            </a:extLst>
          </a:bodyPr>
          <a:p>
            <a:pPr algn="ctr"/>
            <a:r>
              <a:rPr lang="en-US" altLang="zh-CN" sz="2800" b="1">
                <a:latin typeface="微软雅黑" panose="020B0503020204020204" charset="-122"/>
                <a:ea typeface="微软雅黑" panose="020B0503020204020204" charset="-122"/>
                <a:cs typeface="微软雅黑" panose="020B0503020204020204" charset="-122"/>
              </a:rPr>
              <a:t>How people think about being alone shapes</a:t>
            </a:r>
            <a:endParaRPr lang="en-US" altLang="zh-CN" sz="2800" b="1">
              <a:latin typeface="微软雅黑" panose="020B0503020204020204" charset="-122"/>
              <a:ea typeface="微软雅黑" panose="020B0503020204020204" charset="-122"/>
              <a:cs typeface="微软雅黑" panose="020B0503020204020204" charset="-122"/>
            </a:endParaRPr>
          </a:p>
          <a:p>
            <a:pPr algn="ctr"/>
            <a:r>
              <a:rPr lang="en-US" altLang="zh-CN" sz="2800" b="1">
                <a:latin typeface="微软雅黑" panose="020B0503020204020204" charset="-122"/>
                <a:ea typeface="微软雅黑" panose="020B0503020204020204" charset="-122"/>
                <a:cs typeface="微软雅黑" panose="020B0503020204020204" charset="-122"/>
              </a:rPr>
              <a:t>their experience of loneliness</a:t>
            </a:r>
            <a:endParaRPr lang="en-US" altLang="zh-CN" sz="2800" b="1">
              <a:latin typeface="微软雅黑" panose="020B0503020204020204" charset="-122"/>
              <a:ea typeface="微软雅黑" panose="020B0503020204020204" charset="-122"/>
              <a:cs typeface="微软雅黑" panose="020B0503020204020204" charset="-122"/>
            </a:endParaRPr>
          </a:p>
          <a:p>
            <a:pPr algn="ctr"/>
            <a:r>
              <a:rPr lang="zh-CN" altLang="en-US" sz="2800" b="1">
                <a:latin typeface="微软雅黑" panose="020B0503020204020204" charset="-122"/>
                <a:ea typeface="微软雅黑" panose="020B0503020204020204" charset="-122"/>
                <a:cs typeface="微软雅黑" panose="020B0503020204020204" charset="-122"/>
              </a:rPr>
              <a:t>人们对独处状态的认知方式决定了其孤独体验的强度</a:t>
            </a:r>
            <a:endParaRPr lang="zh-CN" altLang="en-US" sz="2800" b="1">
              <a:latin typeface="微软雅黑" panose="020B0503020204020204" charset="-122"/>
              <a:ea typeface="微软雅黑" panose="020B0503020204020204" charset="-122"/>
              <a:cs typeface="微软雅黑" panose="020B0503020204020204" charset="-122"/>
            </a:endParaRPr>
          </a:p>
        </p:txBody>
      </p:sp>
      <p:pic>
        <p:nvPicPr>
          <p:cNvPr id="2" name="图片 1" descr="南京师范大学（黑）"/>
          <p:cNvPicPr>
            <a:picLocks noChangeAspect="1"/>
          </p:cNvPicPr>
          <p:nvPr/>
        </p:nvPicPr>
        <p:blipFill>
          <a:blip r:embed="rId2"/>
          <a:stretch>
            <a:fillRect/>
          </a:stretch>
        </p:blipFill>
        <p:spPr>
          <a:xfrm>
            <a:off x="3377565" y="-30480"/>
            <a:ext cx="5464282" cy="3862800"/>
          </a:xfrm>
          <a:prstGeom prst="rect">
            <a:avLst/>
          </a:prstGeom>
        </p:spPr>
      </p:pic>
      <p:pic>
        <p:nvPicPr>
          <p:cNvPr id="15" name="图片 14" descr="校徽-绿"/>
          <p:cNvPicPr>
            <a:picLocks noChangeAspect="1"/>
          </p:cNvPicPr>
          <p:nvPr/>
        </p:nvPicPr>
        <p:blipFill>
          <a:blip r:embed="rId3"/>
          <a:stretch>
            <a:fillRect/>
          </a:stretch>
        </p:blipFill>
        <p:spPr>
          <a:xfrm>
            <a:off x="3394075" y="718185"/>
            <a:ext cx="1530985" cy="2166620"/>
          </a:xfrm>
          <a:prstGeom prst="rect">
            <a:avLst/>
          </a:prstGeom>
        </p:spPr>
      </p:pic>
      <p:sp>
        <p:nvSpPr>
          <p:cNvPr id="33" name="椭圆 32"/>
          <p:cNvSpPr/>
          <p:nvPr>
            <p:custDataLst>
              <p:tags r:id="rId4"/>
            </p:custDataLst>
          </p:nvPr>
        </p:nvSpPr>
        <p:spPr>
          <a:xfrm>
            <a:off x="2620645" y="4227830"/>
            <a:ext cx="623570" cy="623570"/>
          </a:xfrm>
          <a:prstGeom prst="ellipse">
            <a:avLst/>
          </a:prstGeom>
          <a:solidFill>
            <a:srgbClr val="006A44"/>
          </a:solidFill>
          <a:ln w="317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buClrTx/>
              <a:buSzTx/>
              <a:buFontTx/>
            </a:pPr>
            <a:endParaRPr lang="zh-CN" altLang="en-US">
              <a:solidFill>
                <a:schemeClr val="lt1"/>
              </a:solidFill>
              <a:sym typeface="+mn-ea"/>
            </a:endParaRPr>
          </a:p>
        </p:txBody>
      </p:sp>
      <p:pic>
        <p:nvPicPr>
          <p:cNvPr id="27" name="图片 12" descr="343439383331313b343532303032383bbfcdbba7b9dcc0ed"/>
          <p:cNvPicPr>
            <a:picLocks noChangeAspect="1"/>
          </p:cNvPicPr>
          <p:nvPr>
            <p:custDataLst>
              <p:tags r:id="rId5"/>
            </p:custDataLst>
          </p:nvPr>
        </p:nvPicPr>
        <p:blipFill>
          <a:blip r:embed="rId6">
            <a:extLst>
              <a:ext uri="{96DAC541-7B7A-43D3-8B79-37D633B846F1}">
                <asvg:svgBlip xmlns:asvg="http://schemas.microsoft.com/office/drawing/2016/SVG/main" r:embed="rId7"/>
              </a:ext>
            </a:extLst>
          </a:blip>
          <a:stretch>
            <a:fillRect/>
          </a:stretch>
        </p:blipFill>
        <p:spPr>
          <a:xfrm>
            <a:off x="2767965" y="4377055"/>
            <a:ext cx="323215" cy="323215"/>
          </a:xfrm>
          <a:prstGeom prst="rect">
            <a:avLst/>
          </a:prstGeom>
        </p:spPr>
      </p:pic>
      <p:sp>
        <p:nvSpPr>
          <p:cNvPr id="7" name="文本框 6"/>
          <p:cNvSpPr txBox="1"/>
          <p:nvPr>
            <p:custDataLst>
              <p:tags r:id="rId8"/>
            </p:custDataLst>
          </p:nvPr>
        </p:nvSpPr>
        <p:spPr>
          <a:xfrm>
            <a:off x="3344545" y="4377055"/>
            <a:ext cx="5339080" cy="706755"/>
          </a:xfrm>
          <a:prstGeom prst="rect">
            <a:avLst/>
          </a:prstGeom>
        </p:spPr>
        <p:txBody>
          <a:bodyPr wrap="square">
            <a:spAutoFit/>
            <a:extLst>
              <a:ext uri="{4A0BC546-FE56-4ADE-93B0-CB8AF2F6F144}">
                <wpsdc:textFrameExt xmlns:wpsdc="http://www.wps.cn/officeDocument/2022/drawingmlCustomData" type="text"/>
              </a:ext>
            </a:extLst>
          </a:bodyPr>
          <a:p>
            <a:pPr algn="l"/>
            <a:r>
              <a:rPr lang="zh-CN" altLang="en-US" sz="2000">
                <a:latin typeface="黑体" panose="02010609060101010101" charset="-122"/>
                <a:ea typeface="黑体" panose="02010609060101010101" charset="-122"/>
              </a:rPr>
              <a:t>汇报人：蔡振辛、赵智康、张华宇、祁子暘（按汇报顺序）</a:t>
            </a:r>
            <a:endParaRPr lang="zh-CN" altLang="en-US" sz="2000">
              <a:latin typeface="黑体" panose="02010609060101010101" charset="-122"/>
              <a:ea typeface="黑体" panose="02010609060101010101" charset="-122"/>
            </a:endParaRPr>
          </a:p>
        </p:txBody>
      </p:sp>
      <p:sp>
        <p:nvSpPr>
          <p:cNvPr id="11" name="文本框 10"/>
          <p:cNvSpPr txBox="1"/>
          <p:nvPr>
            <p:custDataLst>
              <p:tags r:id="rId9"/>
            </p:custDataLst>
          </p:nvPr>
        </p:nvSpPr>
        <p:spPr>
          <a:xfrm>
            <a:off x="4928870" y="5456555"/>
            <a:ext cx="2602865" cy="368300"/>
          </a:xfrm>
          <a:prstGeom prst="rect">
            <a:avLst/>
          </a:prstGeom>
        </p:spPr>
        <p:txBody>
          <a:bodyPr wrap="square">
            <a:spAutoFit/>
            <a:extLst>
              <a:ext uri="{4A0BC546-FE56-4ADE-93B0-CB8AF2F6F144}">
                <wpsdc:textFrameExt xmlns:wpsdc="http://www.wps.cn/officeDocument/2022/drawingmlCustomData" type="text"/>
              </a:ext>
            </a:extLst>
          </a:bodyPr>
          <a:p>
            <a:pPr algn="l"/>
            <a:r>
              <a:rPr lang="zh-CN" altLang="en-US" sz="1800">
                <a:latin typeface="黑体" panose="02010609060101010101" charset="-122"/>
                <a:ea typeface="黑体" panose="02010609060101010101" charset="-122"/>
                <a:cs typeface="黑体" panose="02010609060101010101" charset="-122"/>
              </a:rPr>
              <a:t>时间：</a:t>
            </a:r>
            <a:r>
              <a:rPr lang="en-US" altLang="zh-CN" sz="1800">
                <a:latin typeface="黑体" panose="02010609060101010101" charset="-122"/>
                <a:ea typeface="黑体" panose="02010609060101010101" charset="-122"/>
                <a:cs typeface="黑体" panose="02010609060101010101" charset="-122"/>
              </a:rPr>
              <a:t>2025</a:t>
            </a:r>
            <a:r>
              <a:rPr lang="zh-CN" altLang="en-US" sz="1800">
                <a:latin typeface="黑体" panose="02010609060101010101" charset="-122"/>
                <a:ea typeface="黑体" panose="02010609060101010101" charset="-122"/>
                <a:cs typeface="黑体" panose="02010609060101010101" charset="-122"/>
              </a:rPr>
              <a:t>年</a:t>
            </a:r>
            <a:r>
              <a:rPr lang="en-US" altLang="zh-CN" sz="1800">
                <a:latin typeface="黑体" panose="02010609060101010101" charset="-122"/>
                <a:ea typeface="黑体" panose="02010609060101010101" charset="-122"/>
                <a:cs typeface="黑体" panose="02010609060101010101" charset="-122"/>
              </a:rPr>
              <a:t>6</a:t>
            </a:r>
            <a:r>
              <a:rPr lang="zh-CN" altLang="en-US" sz="1800">
                <a:latin typeface="黑体" panose="02010609060101010101" charset="-122"/>
                <a:ea typeface="黑体" panose="02010609060101010101" charset="-122"/>
                <a:cs typeface="黑体" panose="02010609060101010101" charset="-122"/>
              </a:rPr>
              <a:t>月</a:t>
            </a:r>
            <a:r>
              <a:rPr lang="en-US" altLang="zh-CN" sz="1800">
                <a:latin typeface="黑体" panose="02010609060101010101" charset="-122"/>
                <a:ea typeface="黑体" panose="02010609060101010101" charset="-122"/>
                <a:cs typeface="黑体" panose="02010609060101010101" charset="-122"/>
              </a:rPr>
              <a:t>18</a:t>
            </a:r>
            <a:r>
              <a:rPr lang="zh-CN" altLang="en-US" sz="1800">
                <a:latin typeface="黑体" panose="02010609060101010101" charset="-122"/>
                <a:ea typeface="黑体" panose="02010609060101010101" charset="-122"/>
                <a:cs typeface="黑体" panose="02010609060101010101" charset="-122"/>
              </a:rPr>
              <a:t>日</a:t>
            </a:r>
            <a:endParaRPr lang="zh-CN" altLang="en-US" sz="1800">
              <a:latin typeface="黑体" panose="02010609060101010101" charset="-122"/>
              <a:ea typeface="黑体" panose="02010609060101010101" charset="-122"/>
              <a:cs typeface="黑体" panose="02010609060101010101"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 name="箭头: V 形 3"/>
          <p:cNvSpPr/>
          <p:nvPr/>
        </p:nvSpPr>
        <p:spPr>
          <a:xfrm flipV="1">
            <a:off x="554355" y="329565"/>
            <a:ext cx="377190" cy="436880"/>
          </a:xfrm>
          <a:prstGeom prst="chevron">
            <a:avLst/>
          </a:prstGeom>
          <a:solidFill>
            <a:srgbClr val="006A44"/>
          </a:solidFill>
          <a:ln w="12700" cap="flat" cmpd="sng" algn="ctr">
            <a:noFill/>
            <a:prstDash val="solid"/>
            <a:miter lim="800000"/>
          </a:ln>
          <a:effectLst/>
        </p:spPr>
        <p:txBody>
          <a:bodyPr rtlCol="0" anchor="ctr"/>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sp>
        <p:nvSpPr>
          <p:cNvPr id="2" name="箭头: V 形 4"/>
          <p:cNvSpPr/>
          <p:nvPr/>
        </p:nvSpPr>
        <p:spPr>
          <a:xfrm flipV="1">
            <a:off x="867410" y="325120"/>
            <a:ext cx="377190" cy="436880"/>
          </a:xfrm>
          <a:prstGeom prst="chevron">
            <a:avLst/>
          </a:prstGeom>
          <a:solidFill>
            <a:srgbClr val="FFFFFF"/>
          </a:solidFill>
          <a:ln w="12700" cap="flat" cmpd="sng" algn="ctr">
            <a:solidFill>
              <a:srgbClr val="006A44"/>
            </a:solidFill>
            <a:prstDash val="solid"/>
            <a:miter lim="800000"/>
          </a:ln>
          <a:effectLst/>
        </p:spPr>
        <p:txBody>
          <a:bodyPr rtlCol="0" anchor="ctr"/>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cxnSp>
        <p:nvCxnSpPr>
          <p:cNvPr id="12" name="直接连接符 11"/>
          <p:cNvCxnSpPr/>
          <p:nvPr/>
        </p:nvCxnSpPr>
        <p:spPr>
          <a:xfrm>
            <a:off x="1337297" y="751736"/>
            <a:ext cx="10519410" cy="0"/>
          </a:xfrm>
          <a:prstGeom prst="line">
            <a:avLst/>
          </a:prstGeom>
          <a:noFill/>
          <a:ln w="6350" cap="flat" cmpd="sng" algn="ctr">
            <a:solidFill>
              <a:srgbClr val="293247"/>
            </a:solidFill>
            <a:prstDash val="lgDash"/>
            <a:miter lim="800000"/>
            <a:tailEnd type="oval"/>
          </a:ln>
          <a:effectLst/>
        </p:spPr>
      </p:cxnSp>
      <p:sp>
        <p:nvSpPr>
          <p:cNvPr id="17" name="文本框 16"/>
          <p:cNvSpPr txBox="1"/>
          <p:nvPr/>
        </p:nvSpPr>
        <p:spPr>
          <a:xfrm>
            <a:off x="1419212" y="301090"/>
            <a:ext cx="2631440" cy="460375"/>
          </a:xfrm>
          <a:prstGeom prst="rect">
            <a:avLst/>
          </a:prstGeom>
          <a:noFill/>
        </p:spPr>
        <p:txBody>
          <a:bodyPr wrap="none" rtlCol="0">
            <a:spAutoFit/>
          </a:bodyPr>
          <a:p>
            <a:r>
              <a:rPr lang="zh-CN" altLang="en-US" sz="2400" b="1" dirty="0">
                <a:solidFill>
                  <a:srgbClr val="000000">
                    <a:lumMod val="75000"/>
                    <a:lumOff val="25000"/>
                  </a:srgbClr>
                </a:solidFill>
                <a:latin typeface="黑体" panose="02010609060101010101" charset="-122"/>
                <a:ea typeface="黑体" panose="02010609060101010101" charset="-122"/>
                <a:sym typeface="思源宋体 CN Light" panose="02020300000000000000" pitchFamily="18" charset="-122"/>
              </a:rPr>
              <a:t>研究一：重复结果</a:t>
            </a:r>
            <a:endParaRPr lang="en-US" altLang="zh-CN" sz="2400" b="1" dirty="0">
              <a:solidFill>
                <a:srgbClr val="000000">
                  <a:lumMod val="75000"/>
                  <a:lumOff val="25000"/>
                </a:srgbClr>
              </a:solidFill>
              <a:latin typeface="黑体" panose="02010609060101010101" charset="-122"/>
              <a:ea typeface="黑体" panose="02010609060101010101" charset="-122"/>
              <a:sym typeface="思源宋体 CN Light" panose="02020300000000000000" pitchFamily="18" charset="-122"/>
            </a:endParaRPr>
          </a:p>
        </p:txBody>
      </p:sp>
      <p:sp>
        <p:nvSpPr>
          <p:cNvPr id="18" name="箭头: V 形 8"/>
          <p:cNvSpPr/>
          <p:nvPr/>
        </p:nvSpPr>
        <p:spPr>
          <a:xfrm flipV="1">
            <a:off x="235585" y="325120"/>
            <a:ext cx="377190" cy="436880"/>
          </a:xfrm>
          <a:prstGeom prst="chevron">
            <a:avLst/>
          </a:prstGeom>
          <a:solidFill>
            <a:srgbClr val="FFFFFF"/>
          </a:solidFill>
          <a:ln w="12700" cap="flat" cmpd="sng" algn="ctr">
            <a:solidFill>
              <a:srgbClr val="A5A5A5"/>
            </a:solidFill>
            <a:prstDash val="solid"/>
            <a:miter lim="800000"/>
          </a:ln>
          <a:effectLst/>
        </p:spPr>
        <p:txBody>
          <a:bodyPr rtlCol="0" anchor="ctr"/>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pic>
        <p:nvPicPr>
          <p:cNvPr id="3" name="图片 2" descr="南京师范大学（黑）"/>
          <p:cNvPicPr>
            <a:picLocks noChangeAspect="1"/>
          </p:cNvPicPr>
          <p:nvPr/>
        </p:nvPicPr>
        <p:blipFill>
          <a:blip r:embed="rId1"/>
          <a:stretch>
            <a:fillRect/>
          </a:stretch>
        </p:blipFill>
        <p:spPr>
          <a:xfrm>
            <a:off x="9657080" y="-310515"/>
            <a:ext cx="2285365" cy="1615440"/>
          </a:xfrm>
          <a:prstGeom prst="rect">
            <a:avLst/>
          </a:prstGeom>
        </p:spPr>
      </p:pic>
      <p:pic>
        <p:nvPicPr>
          <p:cNvPr id="4" name="图片 3" descr="校徽-绿"/>
          <p:cNvPicPr>
            <a:picLocks noChangeAspect="1"/>
          </p:cNvPicPr>
          <p:nvPr/>
        </p:nvPicPr>
        <p:blipFill>
          <a:blip r:embed="rId2"/>
          <a:stretch>
            <a:fillRect/>
          </a:stretch>
        </p:blipFill>
        <p:spPr>
          <a:xfrm>
            <a:off x="9657080" y="20320"/>
            <a:ext cx="640715" cy="906780"/>
          </a:xfrm>
          <a:prstGeom prst="rect">
            <a:avLst/>
          </a:prstGeom>
        </p:spPr>
      </p:pic>
      <p:sp>
        <p:nvSpPr>
          <p:cNvPr id="25" name="矩形 24"/>
          <p:cNvSpPr/>
          <p:nvPr/>
        </p:nvSpPr>
        <p:spPr>
          <a:xfrm>
            <a:off x="0" y="6702425"/>
            <a:ext cx="12192000" cy="155575"/>
          </a:xfrm>
          <a:prstGeom prst="rect">
            <a:avLst/>
          </a:prstGeom>
          <a:solidFill>
            <a:srgbClr val="006A4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6" name="文本框 5"/>
          <p:cNvSpPr txBox="1"/>
          <p:nvPr/>
        </p:nvSpPr>
        <p:spPr>
          <a:xfrm>
            <a:off x="554355" y="1304925"/>
            <a:ext cx="4436110" cy="2056765"/>
          </a:xfrm>
          <a:prstGeom prst="rect">
            <a:avLst/>
          </a:prstGeom>
          <a:noFill/>
        </p:spPr>
        <p:txBody>
          <a:bodyPr wrap="square" rtlCol="0">
            <a:noAutofit/>
          </a:bodyPr>
          <a:p>
            <a:r>
              <a:rPr lang="zh-CN" altLang="en-US"/>
              <a:t>负面的头条新闻出现的频率是中性标题的两倍</a:t>
            </a:r>
            <a:r>
              <a:rPr lang="en-US" altLang="zh-CN"/>
              <a:t>; X</a:t>
            </a:r>
            <a:r>
              <a:rPr lang="en-US" altLang="zh-CN" baseline="30000"/>
              <a:t>2</a:t>
            </a:r>
            <a:r>
              <a:rPr lang="en-US" altLang="zh-CN"/>
              <a:t>(1) = 13.03, p &lt; .001, Cram</a:t>
            </a:r>
            <a:r>
              <a:rPr lang="en-US" altLang="en-US"/>
              <a:t>é</a:t>
            </a:r>
            <a:r>
              <a:rPr lang="en-US" altLang="zh-CN"/>
              <a:t>r’s v = 0.32.</a:t>
            </a:r>
            <a:endParaRPr lang="en-US" altLang="zh-CN"/>
          </a:p>
        </p:txBody>
      </p:sp>
      <p:pic>
        <p:nvPicPr>
          <p:cNvPr id="7" name="图片 6"/>
          <p:cNvPicPr>
            <a:picLocks noChangeAspect="1"/>
          </p:cNvPicPr>
          <p:nvPr/>
        </p:nvPicPr>
        <p:blipFill>
          <a:blip r:embed="rId3"/>
          <a:stretch>
            <a:fillRect/>
          </a:stretch>
        </p:blipFill>
        <p:spPr>
          <a:xfrm>
            <a:off x="5257800" y="1094105"/>
            <a:ext cx="6598920" cy="4573905"/>
          </a:xfrm>
          <a:prstGeom prst="rect">
            <a:avLst/>
          </a:prstGeom>
        </p:spPr>
      </p:pic>
    </p:spTree>
    <p:custDataLst>
      <p:tags r:id="rId4"/>
    </p:custDataLst>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 name="箭头: V 形 3"/>
          <p:cNvSpPr/>
          <p:nvPr/>
        </p:nvSpPr>
        <p:spPr>
          <a:xfrm flipV="1">
            <a:off x="554355" y="329565"/>
            <a:ext cx="377190" cy="436880"/>
          </a:xfrm>
          <a:prstGeom prst="chevron">
            <a:avLst/>
          </a:prstGeom>
          <a:solidFill>
            <a:srgbClr val="006A44"/>
          </a:solidFill>
          <a:ln w="12700" cap="flat" cmpd="sng" algn="ctr">
            <a:noFill/>
            <a:prstDash val="solid"/>
            <a:miter lim="800000"/>
          </a:ln>
          <a:effectLst/>
        </p:spPr>
        <p:txBody>
          <a:bodyPr rtlCol="0" anchor="ctr"/>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sp>
        <p:nvSpPr>
          <p:cNvPr id="2" name="箭头: V 形 4"/>
          <p:cNvSpPr/>
          <p:nvPr/>
        </p:nvSpPr>
        <p:spPr>
          <a:xfrm flipV="1">
            <a:off x="867410" y="325120"/>
            <a:ext cx="377190" cy="436880"/>
          </a:xfrm>
          <a:prstGeom prst="chevron">
            <a:avLst/>
          </a:prstGeom>
          <a:solidFill>
            <a:srgbClr val="FFFFFF"/>
          </a:solidFill>
          <a:ln w="12700" cap="flat" cmpd="sng" algn="ctr">
            <a:solidFill>
              <a:srgbClr val="006A44"/>
            </a:solidFill>
            <a:prstDash val="solid"/>
            <a:miter lim="800000"/>
          </a:ln>
          <a:effectLst/>
        </p:spPr>
        <p:txBody>
          <a:bodyPr rtlCol="0" anchor="ctr"/>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cxnSp>
        <p:nvCxnSpPr>
          <p:cNvPr id="12" name="直接连接符 11"/>
          <p:cNvCxnSpPr/>
          <p:nvPr/>
        </p:nvCxnSpPr>
        <p:spPr>
          <a:xfrm>
            <a:off x="1337297" y="751736"/>
            <a:ext cx="10519410" cy="0"/>
          </a:xfrm>
          <a:prstGeom prst="line">
            <a:avLst/>
          </a:prstGeom>
          <a:noFill/>
          <a:ln w="6350" cap="flat" cmpd="sng" algn="ctr">
            <a:solidFill>
              <a:srgbClr val="293247"/>
            </a:solidFill>
            <a:prstDash val="lgDash"/>
            <a:miter lim="800000"/>
            <a:tailEnd type="oval"/>
          </a:ln>
          <a:effectLst/>
        </p:spPr>
      </p:cxnSp>
      <p:sp>
        <p:nvSpPr>
          <p:cNvPr id="17" name="文本框 16"/>
          <p:cNvSpPr txBox="1"/>
          <p:nvPr/>
        </p:nvSpPr>
        <p:spPr>
          <a:xfrm>
            <a:off x="1419212" y="301090"/>
            <a:ext cx="2631440" cy="460375"/>
          </a:xfrm>
          <a:prstGeom prst="rect">
            <a:avLst/>
          </a:prstGeom>
          <a:noFill/>
        </p:spPr>
        <p:txBody>
          <a:bodyPr wrap="none" rtlCol="0">
            <a:spAutoFit/>
          </a:bodyPr>
          <a:p>
            <a:r>
              <a:rPr lang="zh-CN" altLang="en-US" sz="2400" b="1" dirty="0">
                <a:solidFill>
                  <a:srgbClr val="000000">
                    <a:lumMod val="75000"/>
                    <a:lumOff val="25000"/>
                  </a:srgbClr>
                </a:solidFill>
                <a:latin typeface="黑体" panose="02010609060101010101" charset="-122"/>
                <a:ea typeface="黑体" panose="02010609060101010101" charset="-122"/>
                <a:sym typeface="思源宋体 CN Light" panose="02020300000000000000" pitchFamily="18" charset="-122"/>
              </a:rPr>
              <a:t>研究一：重复结果</a:t>
            </a:r>
            <a:endParaRPr lang="en-US" altLang="zh-CN" sz="2400" b="1" dirty="0">
              <a:solidFill>
                <a:srgbClr val="000000">
                  <a:lumMod val="75000"/>
                  <a:lumOff val="25000"/>
                </a:srgbClr>
              </a:solidFill>
              <a:latin typeface="黑体" panose="02010609060101010101" charset="-122"/>
              <a:ea typeface="黑体" panose="02010609060101010101" charset="-122"/>
              <a:sym typeface="思源宋体 CN Light" panose="02020300000000000000" pitchFamily="18" charset="-122"/>
            </a:endParaRPr>
          </a:p>
        </p:txBody>
      </p:sp>
      <p:sp>
        <p:nvSpPr>
          <p:cNvPr id="18" name="箭头: V 形 8"/>
          <p:cNvSpPr/>
          <p:nvPr/>
        </p:nvSpPr>
        <p:spPr>
          <a:xfrm flipV="1">
            <a:off x="235585" y="325120"/>
            <a:ext cx="377190" cy="436880"/>
          </a:xfrm>
          <a:prstGeom prst="chevron">
            <a:avLst/>
          </a:prstGeom>
          <a:solidFill>
            <a:srgbClr val="FFFFFF"/>
          </a:solidFill>
          <a:ln w="12700" cap="flat" cmpd="sng" algn="ctr">
            <a:solidFill>
              <a:srgbClr val="A5A5A5"/>
            </a:solidFill>
            <a:prstDash val="solid"/>
            <a:miter lim="800000"/>
          </a:ln>
          <a:effectLst/>
        </p:spPr>
        <p:txBody>
          <a:bodyPr rtlCol="0" anchor="ctr"/>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pic>
        <p:nvPicPr>
          <p:cNvPr id="3" name="图片 2" descr="南京师范大学（黑）"/>
          <p:cNvPicPr>
            <a:picLocks noChangeAspect="1"/>
          </p:cNvPicPr>
          <p:nvPr/>
        </p:nvPicPr>
        <p:blipFill>
          <a:blip r:embed="rId1"/>
          <a:stretch>
            <a:fillRect/>
          </a:stretch>
        </p:blipFill>
        <p:spPr>
          <a:xfrm>
            <a:off x="9657080" y="-310515"/>
            <a:ext cx="2285365" cy="1615440"/>
          </a:xfrm>
          <a:prstGeom prst="rect">
            <a:avLst/>
          </a:prstGeom>
        </p:spPr>
      </p:pic>
      <p:pic>
        <p:nvPicPr>
          <p:cNvPr id="4" name="图片 3" descr="校徽-绿"/>
          <p:cNvPicPr>
            <a:picLocks noChangeAspect="1"/>
          </p:cNvPicPr>
          <p:nvPr/>
        </p:nvPicPr>
        <p:blipFill>
          <a:blip r:embed="rId2"/>
          <a:stretch>
            <a:fillRect/>
          </a:stretch>
        </p:blipFill>
        <p:spPr>
          <a:xfrm>
            <a:off x="9657080" y="20320"/>
            <a:ext cx="640715" cy="906780"/>
          </a:xfrm>
          <a:prstGeom prst="rect">
            <a:avLst/>
          </a:prstGeom>
        </p:spPr>
      </p:pic>
      <p:sp>
        <p:nvSpPr>
          <p:cNvPr id="25" name="矩形 24"/>
          <p:cNvSpPr/>
          <p:nvPr/>
        </p:nvSpPr>
        <p:spPr>
          <a:xfrm>
            <a:off x="0" y="6702425"/>
            <a:ext cx="12192000" cy="155575"/>
          </a:xfrm>
          <a:prstGeom prst="rect">
            <a:avLst/>
          </a:prstGeom>
          <a:solidFill>
            <a:srgbClr val="006A4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6" name="文本框 5"/>
          <p:cNvSpPr txBox="1"/>
          <p:nvPr/>
        </p:nvSpPr>
        <p:spPr>
          <a:xfrm>
            <a:off x="554355" y="1304925"/>
            <a:ext cx="4436110" cy="2056765"/>
          </a:xfrm>
          <a:prstGeom prst="rect">
            <a:avLst/>
          </a:prstGeom>
          <a:noFill/>
        </p:spPr>
        <p:txBody>
          <a:bodyPr wrap="square" rtlCol="0">
            <a:noAutofit/>
          </a:bodyPr>
          <a:p>
            <a:r>
              <a:rPr lang="zh-CN" altLang="en-US"/>
              <a:t>对每篇文章全文的分析揭示了相似的结果模式</a:t>
            </a:r>
            <a:r>
              <a:rPr lang="en-US" altLang="zh-CN"/>
              <a:t>;</a:t>
            </a:r>
            <a:r>
              <a:rPr lang="zh-CN" altLang="en-US"/>
              <a:t>美国新闻报道的可能性是</a:t>
            </a:r>
            <a:r>
              <a:rPr lang="en-US" altLang="zh-CN"/>
              <a:t> 5 </a:t>
            </a:r>
            <a:r>
              <a:rPr lang="zh-CN" altLang="en-US"/>
              <a:t>倍提到独处的风险而不是它的好处</a:t>
            </a:r>
            <a:r>
              <a:rPr lang="en-US" altLang="zh-CN"/>
              <a:t>; X</a:t>
            </a:r>
            <a:r>
              <a:rPr lang="en-US" altLang="zh-CN" baseline="30000"/>
              <a:t>2</a:t>
            </a:r>
            <a:r>
              <a:rPr lang="en-US" altLang="zh-CN"/>
              <a:t>(1) = 41.78, p &lt; .001,Cram</a:t>
            </a:r>
            <a:r>
              <a:rPr lang="en-US" altLang="en-US"/>
              <a:t>é</a:t>
            </a:r>
            <a:r>
              <a:rPr lang="en-US" altLang="zh-CN"/>
              <a:t>r’s v = 0.66.</a:t>
            </a:r>
            <a:endParaRPr lang="en-US" altLang="zh-CN"/>
          </a:p>
        </p:txBody>
      </p:sp>
      <p:pic>
        <p:nvPicPr>
          <p:cNvPr id="7" name="图片 6"/>
          <p:cNvPicPr>
            <a:picLocks noChangeAspect="1"/>
          </p:cNvPicPr>
          <p:nvPr/>
        </p:nvPicPr>
        <p:blipFill>
          <a:blip r:embed="rId3"/>
          <a:stretch>
            <a:fillRect/>
          </a:stretch>
        </p:blipFill>
        <p:spPr>
          <a:xfrm>
            <a:off x="5088890" y="1174750"/>
            <a:ext cx="6767830" cy="4933315"/>
          </a:xfrm>
          <a:prstGeom prst="rect">
            <a:avLst/>
          </a:prstGeom>
        </p:spPr>
      </p:pic>
    </p:spTree>
    <p:custDataLst>
      <p:tags r:id="rId4"/>
    </p:custDataLst>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 name="箭头: V 形 3"/>
          <p:cNvSpPr/>
          <p:nvPr/>
        </p:nvSpPr>
        <p:spPr>
          <a:xfrm flipV="1">
            <a:off x="554355" y="329565"/>
            <a:ext cx="377190" cy="436880"/>
          </a:xfrm>
          <a:prstGeom prst="chevron">
            <a:avLst/>
          </a:prstGeom>
          <a:solidFill>
            <a:srgbClr val="006A44"/>
          </a:solidFill>
          <a:ln w="12700" cap="flat" cmpd="sng" algn="ctr">
            <a:noFill/>
            <a:prstDash val="solid"/>
            <a:miter lim="800000"/>
          </a:ln>
          <a:effectLst/>
        </p:spPr>
        <p:txBody>
          <a:bodyPr rtlCol="0" anchor="ctr"/>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sp>
        <p:nvSpPr>
          <p:cNvPr id="2" name="箭头: V 形 4"/>
          <p:cNvSpPr/>
          <p:nvPr/>
        </p:nvSpPr>
        <p:spPr>
          <a:xfrm flipV="1">
            <a:off x="867410" y="325120"/>
            <a:ext cx="377190" cy="436880"/>
          </a:xfrm>
          <a:prstGeom prst="chevron">
            <a:avLst/>
          </a:prstGeom>
          <a:solidFill>
            <a:srgbClr val="FFFFFF"/>
          </a:solidFill>
          <a:ln w="12700" cap="flat" cmpd="sng" algn="ctr">
            <a:solidFill>
              <a:srgbClr val="006A44"/>
            </a:solidFill>
            <a:prstDash val="solid"/>
            <a:miter lim="800000"/>
          </a:ln>
          <a:effectLst/>
        </p:spPr>
        <p:txBody>
          <a:bodyPr rtlCol="0" anchor="ctr"/>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cxnSp>
        <p:nvCxnSpPr>
          <p:cNvPr id="12" name="直接连接符 11"/>
          <p:cNvCxnSpPr/>
          <p:nvPr/>
        </p:nvCxnSpPr>
        <p:spPr>
          <a:xfrm>
            <a:off x="1337297" y="751736"/>
            <a:ext cx="10519410" cy="0"/>
          </a:xfrm>
          <a:prstGeom prst="line">
            <a:avLst/>
          </a:prstGeom>
          <a:noFill/>
          <a:ln w="6350" cap="flat" cmpd="sng" algn="ctr">
            <a:solidFill>
              <a:srgbClr val="293247"/>
            </a:solidFill>
            <a:prstDash val="lgDash"/>
            <a:miter lim="800000"/>
            <a:tailEnd type="oval"/>
          </a:ln>
          <a:effectLst/>
        </p:spPr>
      </p:cxnSp>
      <p:sp>
        <p:nvSpPr>
          <p:cNvPr id="17" name="文本框 16"/>
          <p:cNvSpPr txBox="1"/>
          <p:nvPr/>
        </p:nvSpPr>
        <p:spPr>
          <a:xfrm>
            <a:off x="1419212" y="301090"/>
            <a:ext cx="2631440" cy="460375"/>
          </a:xfrm>
          <a:prstGeom prst="rect">
            <a:avLst/>
          </a:prstGeom>
          <a:noFill/>
        </p:spPr>
        <p:txBody>
          <a:bodyPr wrap="none" rtlCol="0">
            <a:spAutoFit/>
          </a:bodyPr>
          <a:p>
            <a:r>
              <a:rPr lang="zh-CN" altLang="en-US" sz="2400" b="1" dirty="0">
                <a:solidFill>
                  <a:srgbClr val="000000">
                    <a:lumMod val="75000"/>
                    <a:lumOff val="25000"/>
                  </a:srgbClr>
                </a:solidFill>
                <a:latin typeface="黑体" panose="02010609060101010101" charset="-122"/>
                <a:ea typeface="黑体" panose="02010609060101010101" charset="-122"/>
                <a:sym typeface="思源宋体 CN Light" panose="02020300000000000000" pitchFamily="18" charset="-122"/>
              </a:rPr>
              <a:t>研究一：重复结果</a:t>
            </a:r>
            <a:endParaRPr lang="en-US" altLang="zh-CN" sz="2400" b="1" dirty="0">
              <a:solidFill>
                <a:srgbClr val="000000">
                  <a:lumMod val="75000"/>
                  <a:lumOff val="25000"/>
                </a:srgbClr>
              </a:solidFill>
              <a:latin typeface="黑体" panose="02010609060101010101" charset="-122"/>
              <a:ea typeface="黑体" panose="02010609060101010101" charset="-122"/>
              <a:sym typeface="思源宋体 CN Light" panose="02020300000000000000" pitchFamily="18" charset="-122"/>
            </a:endParaRPr>
          </a:p>
        </p:txBody>
      </p:sp>
      <p:sp>
        <p:nvSpPr>
          <p:cNvPr id="18" name="箭头: V 形 8"/>
          <p:cNvSpPr/>
          <p:nvPr/>
        </p:nvSpPr>
        <p:spPr>
          <a:xfrm flipV="1">
            <a:off x="235585" y="325120"/>
            <a:ext cx="377190" cy="436880"/>
          </a:xfrm>
          <a:prstGeom prst="chevron">
            <a:avLst/>
          </a:prstGeom>
          <a:solidFill>
            <a:srgbClr val="FFFFFF"/>
          </a:solidFill>
          <a:ln w="12700" cap="flat" cmpd="sng" algn="ctr">
            <a:solidFill>
              <a:srgbClr val="A5A5A5"/>
            </a:solidFill>
            <a:prstDash val="solid"/>
            <a:miter lim="800000"/>
          </a:ln>
          <a:effectLst/>
        </p:spPr>
        <p:txBody>
          <a:bodyPr rtlCol="0" anchor="ctr"/>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pic>
        <p:nvPicPr>
          <p:cNvPr id="3" name="图片 2" descr="南京师范大学（黑）"/>
          <p:cNvPicPr>
            <a:picLocks noChangeAspect="1"/>
          </p:cNvPicPr>
          <p:nvPr/>
        </p:nvPicPr>
        <p:blipFill>
          <a:blip r:embed="rId1"/>
          <a:stretch>
            <a:fillRect/>
          </a:stretch>
        </p:blipFill>
        <p:spPr>
          <a:xfrm>
            <a:off x="9657080" y="-310515"/>
            <a:ext cx="2285365" cy="1615440"/>
          </a:xfrm>
          <a:prstGeom prst="rect">
            <a:avLst/>
          </a:prstGeom>
        </p:spPr>
      </p:pic>
      <p:pic>
        <p:nvPicPr>
          <p:cNvPr id="4" name="图片 3" descr="校徽-绿"/>
          <p:cNvPicPr>
            <a:picLocks noChangeAspect="1"/>
          </p:cNvPicPr>
          <p:nvPr/>
        </p:nvPicPr>
        <p:blipFill>
          <a:blip r:embed="rId2"/>
          <a:stretch>
            <a:fillRect/>
          </a:stretch>
        </p:blipFill>
        <p:spPr>
          <a:xfrm>
            <a:off x="9657080" y="20320"/>
            <a:ext cx="640715" cy="906780"/>
          </a:xfrm>
          <a:prstGeom prst="rect">
            <a:avLst/>
          </a:prstGeom>
        </p:spPr>
      </p:pic>
      <p:sp>
        <p:nvSpPr>
          <p:cNvPr id="25" name="矩形 24"/>
          <p:cNvSpPr/>
          <p:nvPr/>
        </p:nvSpPr>
        <p:spPr>
          <a:xfrm>
            <a:off x="0" y="6702425"/>
            <a:ext cx="12192000" cy="155575"/>
          </a:xfrm>
          <a:prstGeom prst="rect">
            <a:avLst/>
          </a:prstGeom>
          <a:solidFill>
            <a:srgbClr val="006A4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6" name="文本框 5"/>
          <p:cNvSpPr txBox="1"/>
          <p:nvPr/>
        </p:nvSpPr>
        <p:spPr>
          <a:xfrm>
            <a:off x="554355" y="1304925"/>
            <a:ext cx="4436110" cy="2056765"/>
          </a:xfrm>
          <a:prstGeom prst="rect">
            <a:avLst/>
          </a:prstGeom>
          <a:noFill/>
        </p:spPr>
        <p:txBody>
          <a:bodyPr wrap="square" rtlCol="0">
            <a:noAutofit/>
          </a:bodyPr>
          <a:p>
            <a:r>
              <a:rPr lang="zh-CN" altLang="en-US"/>
              <a:t>此外，他们提到独处风险的可能性是就独处做出中立陈述的可能性的七倍以上</a:t>
            </a:r>
            <a:r>
              <a:rPr lang="en-US" altLang="zh-CN"/>
              <a:t>; X</a:t>
            </a:r>
            <a:r>
              <a:rPr lang="en-US" altLang="zh-CN" baseline="30000"/>
              <a:t>2</a:t>
            </a:r>
            <a:r>
              <a:rPr lang="en-US" altLang="zh-CN"/>
              <a:t>(1) = 49.33, p &lt; .001, Cram</a:t>
            </a:r>
            <a:r>
              <a:rPr lang="en-US" altLang="en-US"/>
              <a:t>é</a:t>
            </a:r>
            <a:r>
              <a:rPr lang="en-US" altLang="zh-CN"/>
              <a:t>r’s v = 0.74</a:t>
            </a:r>
            <a:endParaRPr lang="en-US" altLang="zh-CN"/>
          </a:p>
        </p:txBody>
      </p:sp>
      <p:pic>
        <p:nvPicPr>
          <p:cNvPr id="7" name="图片 6"/>
          <p:cNvPicPr>
            <a:picLocks noChangeAspect="1"/>
          </p:cNvPicPr>
          <p:nvPr/>
        </p:nvPicPr>
        <p:blipFill>
          <a:blip r:embed="rId3"/>
          <a:stretch>
            <a:fillRect/>
          </a:stretch>
        </p:blipFill>
        <p:spPr>
          <a:xfrm>
            <a:off x="5820410" y="1304925"/>
            <a:ext cx="6035675" cy="4117340"/>
          </a:xfrm>
          <a:prstGeom prst="rect">
            <a:avLst/>
          </a:prstGeom>
        </p:spPr>
      </p:pic>
    </p:spTree>
    <p:custDataLst>
      <p:tags r:id="rId4"/>
    </p:custDataLst>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 name="箭头: V 形 3"/>
          <p:cNvSpPr/>
          <p:nvPr/>
        </p:nvSpPr>
        <p:spPr>
          <a:xfrm flipV="1">
            <a:off x="554355" y="329565"/>
            <a:ext cx="377190" cy="436880"/>
          </a:xfrm>
          <a:prstGeom prst="chevron">
            <a:avLst/>
          </a:prstGeom>
          <a:solidFill>
            <a:srgbClr val="006A44"/>
          </a:solidFill>
          <a:ln w="12700" cap="flat" cmpd="sng" algn="ctr">
            <a:noFill/>
            <a:prstDash val="solid"/>
            <a:miter lim="800000"/>
          </a:ln>
          <a:effectLst/>
        </p:spPr>
        <p:txBody>
          <a:bodyPr rtlCol="0" anchor="ctr"/>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sp>
        <p:nvSpPr>
          <p:cNvPr id="2" name="箭头: V 形 4"/>
          <p:cNvSpPr/>
          <p:nvPr/>
        </p:nvSpPr>
        <p:spPr>
          <a:xfrm flipV="1">
            <a:off x="867410" y="325120"/>
            <a:ext cx="377190" cy="436880"/>
          </a:xfrm>
          <a:prstGeom prst="chevron">
            <a:avLst/>
          </a:prstGeom>
          <a:solidFill>
            <a:srgbClr val="FFFFFF"/>
          </a:solidFill>
          <a:ln w="12700" cap="flat" cmpd="sng" algn="ctr">
            <a:solidFill>
              <a:srgbClr val="006A44"/>
            </a:solidFill>
            <a:prstDash val="solid"/>
            <a:miter lim="800000"/>
          </a:ln>
          <a:effectLst/>
        </p:spPr>
        <p:txBody>
          <a:bodyPr rtlCol="0" anchor="ctr"/>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cxnSp>
        <p:nvCxnSpPr>
          <p:cNvPr id="12" name="直接连接符 11"/>
          <p:cNvCxnSpPr/>
          <p:nvPr/>
        </p:nvCxnSpPr>
        <p:spPr>
          <a:xfrm>
            <a:off x="1337297" y="751736"/>
            <a:ext cx="10519410" cy="0"/>
          </a:xfrm>
          <a:prstGeom prst="line">
            <a:avLst/>
          </a:prstGeom>
          <a:noFill/>
          <a:ln w="6350" cap="flat" cmpd="sng" algn="ctr">
            <a:solidFill>
              <a:srgbClr val="293247"/>
            </a:solidFill>
            <a:prstDash val="lgDash"/>
            <a:miter lim="800000"/>
            <a:tailEnd type="oval"/>
          </a:ln>
          <a:effectLst/>
        </p:spPr>
      </p:cxnSp>
      <p:sp>
        <p:nvSpPr>
          <p:cNvPr id="17" name="文本框 16"/>
          <p:cNvSpPr txBox="1"/>
          <p:nvPr/>
        </p:nvSpPr>
        <p:spPr>
          <a:xfrm>
            <a:off x="1419212" y="301090"/>
            <a:ext cx="2631440" cy="460375"/>
          </a:xfrm>
          <a:prstGeom prst="rect">
            <a:avLst/>
          </a:prstGeom>
          <a:noFill/>
        </p:spPr>
        <p:txBody>
          <a:bodyPr wrap="none" rtlCol="0">
            <a:spAutoFit/>
          </a:bodyPr>
          <a:p>
            <a:r>
              <a:rPr lang="zh-CN" altLang="en-US" sz="2400" b="1" dirty="0">
                <a:solidFill>
                  <a:srgbClr val="000000">
                    <a:lumMod val="75000"/>
                    <a:lumOff val="25000"/>
                  </a:srgbClr>
                </a:solidFill>
                <a:latin typeface="黑体" panose="02010609060101010101" charset="-122"/>
                <a:ea typeface="黑体" panose="02010609060101010101" charset="-122"/>
                <a:sym typeface="思源宋体 CN Light" panose="02020300000000000000" pitchFamily="18" charset="-122"/>
              </a:rPr>
              <a:t>研究一：重复结果</a:t>
            </a:r>
            <a:endParaRPr lang="en-US" altLang="zh-CN" sz="2400" b="1" dirty="0">
              <a:solidFill>
                <a:srgbClr val="000000">
                  <a:lumMod val="75000"/>
                  <a:lumOff val="25000"/>
                </a:srgbClr>
              </a:solidFill>
              <a:latin typeface="黑体" panose="02010609060101010101" charset="-122"/>
              <a:ea typeface="黑体" panose="02010609060101010101" charset="-122"/>
              <a:sym typeface="思源宋体 CN Light" panose="02020300000000000000" pitchFamily="18" charset="-122"/>
            </a:endParaRPr>
          </a:p>
        </p:txBody>
      </p:sp>
      <p:sp>
        <p:nvSpPr>
          <p:cNvPr id="18" name="箭头: V 形 8"/>
          <p:cNvSpPr/>
          <p:nvPr/>
        </p:nvSpPr>
        <p:spPr>
          <a:xfrm flipV="1">
            <a:off x="235585" y="325120"/>
            <a:ext cx="377190" cy="436880"/>
          </a:xfrm>
          <a:prstGeom prst="chevron">
            <a:avLst/>
          </a:prstGeom>
          <a:solidFill>
            <a:srgbClr val="FFFFFF"/>
          </a:solidFill>
          <a:ln w="12700" cap="flat" cmpd="sng" algn="ctr">
            <a:solidFill>
              <a:srgbClr val="A5A5A5"/>
            </a:solidFill>
            <a:prstDash val="solid"/>
            <a:miter lim="800000"/>
          </a:ln>
          <a:effectLst/>
        </p:spPr>
        <p:txBody>
          <a:bodyPr rtlCol="0" anchor="ctr"/>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pic>
        <p:nvPicPr>
          <p:cNvPr id="3" name="图片 2" descr="南京师范大学（黑）"/>
          <p:cNvPicPr>
            <a:picLocks noChangeAspect="1"/>
          </p:cNvPicPr>
          <p:nvPr/>
        </p:nvPicPr>
        <p:blipFill>
          <a:blip r:embed="rId1"/>
          <a:stretch>
            <a:fillRect/>
          </a:stretch>
        </p:blipFill>
        <p:spPr>
          <a:xfrm>
            <a:off x="9657080" y="-310515"/>
            <a:ext cx="2285365" cy="1615440"/>
          </a:xfrm>
          <a:prstGeom prst="rect">
            <a:avLst/>
          </a:prstGeom>
        </p:spPr>
      </p:pic>
      <p:pic>
        <p:nvPicPr>
          <p:cNvPr id="4" name="图片 3" descr="校徽-绿"/>
          <p:cNvPicPr>
            <a:picLocks noChangeAspect="1"/>
          </p:cNvPicPr>
          <p:nvPr/>
        </p:nvPicPr>
        <p:blipFill>
          <a:blip r:embed="rId2"/>
          <a:stretch>
            <a:fillRect/>
          </a:stretch>
        </p:blipFill>
        <p:spPr>
          <a:xfrm>
            <a:off x="9657080" y="20320"/>
            <a:ext cx="640715" cy="906780"/>
          </a:xfrm>
          <a:prstGeom prst="rect">
            <a:avLst/>
          </a:prstGeom>
        </p:spPr>
      </p:pic>
      <p:sp>
        <p:nvSpPr>
          <p:cNvPr id="25" name="矩形 24"/>
          <p:cNvSpPr/>
          <p:nvPr/>
        </p:nvSpPr>
        <p:spPr>
          <a:xfrm>
            <a:off x="0" y="6702425"/>
            <a:ext cx="12192000" cy="155575"/>
          </a:xfrm>
          <a:prstGeom prst="rect">
            <a:avLst/>
          </a:prstGeom>
          <a:solidFill>
            <a:srgbClr val="006A4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6" name="文本框 5"/>
          <p:cNvSpPr txBox="1"/>
          <p:nvPr/>
        </p:nvSpPr>
        <p:spPr>
          <a:xfrm>
            <a:off x="554355" y="1304925"/>
            <a:ext cx="4436110" cy="2056765"/>
          </a:xfrm>
          <a:prstGeom prst="rect">
            <a:avLst/>
          </a:prstGeom>
          <a:noFill/>
        </p:spPr>
        <p:txBody>
          <a:bodyPr wrap="square" rtlCol="0">
            <a:noAutofit/>
          </a:bodyPr>
          <a:p>
            <a:r>
              <a:rPr lang="zh-CN" altLang="en-US"/>
              <a:t>我们意识到这些影响可能是由专注于孤立的文章驱动的，与仅仅独处相比，这通常意味着更长期缺乏社交联系。为了探讨这一点，我们将仅使用术语</a:t>
            </a:r>
            <a:r>
              <a:rPr lang="en-US" altLang="zh-CN"/>
              <a:t> “</a:t>
            </a:r>
            <a:r>
              <a:rPr lang="zh-CN" altLang="en-US"/>
              <a:t>隔离</a:t>
            </a:r>
            <a:r>
              <a:rPr lang="en-US" altLang="zh-CN"/>
              <a:t>” </a:t>
            </a:r>
            <a:r>
              <a:rPr lang="zh-CN" altLang="en-US"/>
              <a:t>（</a:t>
            </a:r>
            <a:r>
              <a:rPr lang="en-US" altLang="zh-CN"/>
              <a:t>n = 49</a:t>
            </a:r>
            <a:r>
              <a:rPr lang="zh-CN" altLang="en-US"/>
              <a:t>）</a:t>
            </a:r>
            <a:r>
              <a:rPr lang="en-US" altLang="zh-CN"/>
              <a:t> </a:t>
            </a:r>
            <a:r>
              <a:rPr lang="zh-CN" altLang="en-US"/>
              <a:t>的文章与完整的文章样本进行了比较。这两组在提及任何益处时都没有出现统计学上的显着差异（</a:t>
            </a:r>
            <a:r>
              <a:rPr lang="en-US" altLang="zh-CN"/>
              <a:t>6.1% </a:t>
            </a:r>
            <a:r>
              <a:rPr lang="zh-CN" altLang="en-US"/>
              <a:t>仅隔离</a:t>
            </a:r>
            <a:r>
              <a:rPr lang="en-US" altLang="zh-CN"/>
              <a:t> vs. 11.1% </a:t>
            </a:r>
            <a:r>
              <a:rPr lang="zh-CN" altLang="en-US"/>
              <a:t>完整样本</a:t>
            </a:r>
            <a:r>
              <a:rPr lang="en-US" altLang="zh-CN"/>
              <a:t>;X</a:t>
            </a:r>
            <a:r>
              <a:rPr lang="en-US" altLang="en-US"/>
              <a:t>²</a:t>
            </a:r>
            <a:r>
              <a:rPr lang="zh-CN" altLang="en-US"/>
              <a:t>（</a:t>
            </a:r>
            <a:r>
              <a:rPr lang="en-US" altLang="zh-CN"/>
              <a:t>1</a:t>
            </a:r>
            <a:r>
              <a:rPr lang="zh-CN" altLang="en-US"/>
              <a:t>）</a:t>
            </a:r>
            <a:r>
              <a:rPr lang="en-US" altLang="zh-CN"/>
              <a:t> = 0.54</a:t>
            </a:r>
            <a:r>
              <a:rPr lang="zh-CN" altLang="en-US"/>
              <a:t>，</a:t>
            </a:r>
            <a:r>
              <a:rPr lang="en-US" altLang="zh-CN"/>
              <a:t>p = .462</a:t>
            </a:r>
            <a:r>
              <a:rPr lang="zh-CN" altLang="en-US"/>
              <a:t>）或风险</a:t>
            </a:r>
            <a:endParaRPr lang="zh-CN" altLang="en-US"/>
          </a:p>
          <a:p>
            <a:r>
              <a:rPr lang="zh-CN" altLang="en-US"/>
              <a:t>（</a:t>
            </a:r>
            <a:r>
              <a:rPr lang="en-US" altLang="zh-CN"/>
              <a:t>59.2% </a:t>
            </a:r>
            <a:r>
              <a:rPr lang="zh-CN" altLang="en-US"/>
              <a:t>仅分离样本</a:t>
            </a:r>
            <a:r>
              <a:rPr lang="en-US" altLang="zh-CN"/>
              <a:t> vs. 52.6% </a:t>
            </a:r>
            <a:r>
              <a:rPr lang="zh-CN" altLang="en-US"/>
              <a:t>完整样本</a:t>
            </a:r>
            <a:r>
              <a:rPr lang="en-US" altLang="zh-CN"/>
              <a:t>;X</a:t>
            </a:r>
            <a:r>
              <a:rPr lang="en-US" altLang="en-US"/>
              <a:t>²</a:t>
            </a:r>
            <a:r>
              <a:rPr lang="zh-CN" altLang="en-US"/>
              <a:t>（</a:t>
            </a:r>
            <a:r>
              <a:rPr lang="en-US" altLang="zh-CN"/>
              <a:t>1</a:t>
            </a:r>
            <a:r>
              <a:rPr lang="zh-CN" altLang="en-US"/>
              <a:t>）</a:t>
            </a:r>
            <a:r>
              <a:rPr lang="en-US" altLang="zh-CN"/>
              <a:t> = 0.33</a:t>
            </a:r>
            <a:r>
              <a:rPr lang="zh-CN" altLang="en-US"/>
              <a:t>，</a:t>
            </a:r>
            <a:r>
              <a:rPr lang="en-US" altLang="zh-CN"/>
              <a:t> p = .567</a:t>
            </a:r>
            <a:r>
              <a:rPr lang="zh-CN" altLang="en-US"/>
              <a:t>）</a:t>
            </a:r>
            <a:r>
              <a:rPr lang="en-US" altLang="zh-CN"/>
              <a:t> </a:t>
            </a:r>
            <a:r>
              <a:rPr lang="zh-CN" altLang="en-US"/>
              <a:t>的独处。</a:t>
            </a:r>
            <a:endParaRPr lang="zh-CN" altLang="en-US"/>
          </a:p>
        </p:txBody>
      </p:sp>
      <p:pic>
        <p:nvPicPr>
          <p:cNvPr id="8" name="图片 7"/>
          <p:cNvPicPr>
            <a:picLocks noChangeAspect="1"/>
          </p:cNvPicPr>
          <p:nvPr/>
        </p:nvPicPr>
        <p:blipFill>
          <a:blip r:embed="rId3"/>
          <a:stretch>
            <a:fillRect/>
          </a:stretch>
        </p:blipFill>
        <p:spPr>
          <a:xfrm>
            <a:off x="5443855" y="1122680"/>
            <a:ext cx="6498590" cy="4591050"/>
          </a:xfrm>
          <a:prstGeom prst="rect">
            <a:avLst/>
          </a:prstGeom>
        </p:spPr>
      </p:pic>
    </p:spTree>
    <p:custDataLst>
      <p:tags r:id="rId4"/>
    </p:custDataLst>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 name="箭头: V 形 3"/>
          <p:cNvSpPr/>
          <p:nvPr/>
        </p:nvSpPr>
        <p:spPr>
          <a:xfrm flipV="1">
            <a:off x="554355" y="329565"/>
            <a:ext cx="377190" cy="436880"/>
          </a:xfrm>
          <a:prstGeom prst="chevron">
            <a:avLst/>
          </a:prstGeom>
          <a:solidFill>
            <a:srgbClr val="006A44"/>
          </a:solidFill>
          <a:ln w="12700" cap="flat" cmpd="sng" algn="ctr">
            <a:noFill/>
            <a:prstDash val="solid"/>
            <a:miter lim="800000"/>
          </a:ln>
          <a:effectLst/>
        </p:spPr>
        <p:txBody>
          <a:bodyPr rtlCol="0" anchor="ctr"/>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sp>
        <p:nvSpPr>
          <p:cNvPr id="2" name="箭头: V 形 4"/>
          <p:cNvSpPr/>
          <p:nvPr/>
        </p:nvSpPr>
        <p:spPr>
          <a:xfrm flipV="1">
            <a:off x="867410" y="325120"/>
            <a:ext cx="377190" cy="436880"/>
          </a:xfrm>
          <a:prstGeom prst="chevron">
            <a:avLst/>
          </a:prstGeom>
          <a:solidFill>
            <a:srgbClr val="FFFFFF"/>
          </a:solidFill>
          <a:ln w="12700" cap="flat" cmpd="sng" algn="ctr">
            <a:solidFill>
              <a:srgbClr val="006A44"/>
            </a:solidFill>
            <a:prstDash val="solid"/>
            <a:miter lim="800000"/>
          </a:ln>
          <a:effectLst/>
        </p:spPr>
        <p:txBody>
          <a:bodyPr rtlCol="0" anchor="ctr"/>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cxnSp>
        <p:nvCxnSpPr>
          <p:cNvPr id="12" name="直接连接符 11"/>
          <p:cNvCxnSpPr/>
          <p:nvPr/>
        </p:nvCxnSpPr>
        <p:spPr>
          <a:xfrm>
            <a:off x="1337297" y="751736"/>
            <a:ext cx="10519410" cy="0"/>
          </a:xfrm>
          <a:prstGeom prst="line">
            <a:avLst/>
          </a:prstGeom>
          <a:noFill/>
          <a:ln w="6350" cap="flat" cmpd="sng" algn="ctr">
            <a:solidFill>
              <a:srgbClr val="293247"/>
            </a:solidFill>
            <a:prstDash val="lgDash"/>
            <a:miter lim="800000"/>
            <a:tailEnd type="oval"/>
          </a:ln>
          <a:effectLst/>
        </p:spPr>
      </p:cxnSp>
      <p:sp>
        <p:nvSpPr>
          <p:cNvPr id="17" name="文本框 16"/>
          <p:cNvSpPr txBox="1"/>
          <p:nvPr/>
        </p:nvSpPr>
        <p:spPr>
          <a:xfrm>
            <a:off x="1419212" y="301090"/>
            <a:ext cx="2631440" cy="460375"/>
          </a:xfrm>
          <a:prstGeom prst="rect">
            <a:avLst/>
          </a:prstGeom>
          <a:noFill/>
        </p:spPr>
        <p:txBody>
          <a:bodyPr wrap="none" rtlCol="0">
            <a:spAutoFit/>
          </a:bodyPr>
          <a:p>
            <a:r>
              <a:rPr lang="zh-CN" altLang="en-US" sz="2400" b="1" dirty="0">
                <a:solidFill>
                  <a:srgbClr val="000000">
                    <a:lumMod val="75000"/>
                    <a:lumOff val="25000"/>
                  </a:srgbClr>
                </a:solidFill>
                <a:latin typeface="黑体" panose="02010609060101010101" charset="-122"/>
                <a:ea typeface="黑体" panose="02010609060101010101" charset="-122"/>
                <a:sym typeface="思源宋体 CN Light" panose="02020300000000000000" pitchFamily="18" charset="-122"/>
              </a:rPr>
              <a:t>研究一：重复结果</a:t>
            </a:r>
            <a:endParaRPr lang="en-US" altLang="zh-CN" sz="2400" b="1" dirty="0">
              <a:solidFill>
                <a:srgbClr val="000000">
                  <a:lumMod val="75000"/>
                  <a:lumOff val="25000"/>
                </a:srgbClr>
              </a:solidFill>
              <a:latin typeface="黑体" panose="02010609060101010101" charset="-122"/>
              <a:ea typeface="黑体" panose="02010609060101010101" charset="-122"/>
              <a:sym typeface="思源宋体 CN Light" panose="02020300000000000000" pitchFamily="18" charset="-122"/>
            </a:endParaRPr>
          </a:p>
        </p:txBody>
      </p:sp>
      <p:sp>
        <p:nvSpPr>
          <p:cNvPr id="18" name="箭头: V 形 8"/>
          <p:cNvSpPr/>
          <p:nvPr/>
        </p:nvSpPr>
        <p:spPr>
          <a:xfrm flipV="1">
            <a:off x="235585" y="325120"/>
            <a:ext cx="377190" cy="436880"/>
          </a:xfrm>
          <a:prstGeom prst="chevron">
            <a:avLst/>
          </a:prstGeom>
          <a:solidFill>
            <a:srgbClr val="FFFFFF"/>
          </a:solidFill>
          <a:ln w="12700" cap="flat" cmpd="sng" algn="ctr">
            <a:solidFill>
              <a:srgbClr val="A5A5A5"/>
            </a:solidFill>
            <a:prstDash val="solid"/>
            <a:miter lim="800000"/>
          </a:ln>
          <a:effectLst/>
        </p:spPr>
        <p:txBody>
          <a:bodyPr rtlCol="0" anchor="ctr"/>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pic>
        <p:nvPicPr>
          <p:cNvPr id="3" name="图片 2" descr="南京师范大学（黑）"/>
          <p:cNvPicPr>
            <a:picLocks noChangeAspect="1"/>
          </p:cNvPicPr>
          <p:nvPr/>
        </p:nvPicPr>
        <p:blipFill>
          <a:blip r:embed="rId1"/>
          <a:stretch>
            <a:fillRect/>
          </a:stretch>
        </p:blipFill>
        <p:spPr>
          <a:xfrm>
            <a:off x="9657080" y="-310515"/>
            <a:ext cx="2285365" cy="1615440"/>
          </a:xfrm>
          <a:prstGeom prst="rect">
            <a:avLst/>
          </a:prstGeom>
        </p:spPr>
      </p:pic>
      <p:pic>
        <p:nvPicPr>
          <p:cNvPr id="4" name="图片 3" descr="校徽-绿"/>
          <p:cNvPicPr>
            <a:picLocks noChangeAspect="1"/>
          </p:cNvPicPr>
          <p:nvPr/>
        </p:nvPicPr>
        <p:blipFill>
          <a:blip r:embed="rId2"/>
          <a:stretch>
            <a:fillRect/>
          </a:stretch>
        </p:blipFill>
        <p:spPr>
          <a:xfrm>
            <a:off x="9657080" y="20320"/>
            <a:ext cx="640715" cy="906780"/>
          </a:xfrm>
          <a:prstGeom prst="rect">
            <a:avLst/>
          </a:prstGeom>
        </p:spPr>
      </p:pic>
      <p:sp>
        <p:nvSpPr>
          <p:cNvPr id="25" name="矩形 24"/>
          <p:cNvSpPr/>
          <p:nvPr/>
        </p:nvSpPr>
        <p:spPr>
          <a:xfrm>
            <a:off x="0" y="6702425"/>
            <a:ext cx="12192000" cy="155575"/>
          </a:xfrm>
          <a:prstGeom prst="rect">
            <a:avLst/>
          </a:prstGeom>
          <a:solidFill>
            <a:srgbClr val="006A4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6" name="文本框 5"/>
          <p:cNvSpPr txBox="1"/>
          <p:nvPr/>
        </p:nvSpPr>
        <p:spPr>
          <a:xfrm>
            <a:off x="554355" y="1304925"/>
            <a:ext cx="4436110" cy="2056765"/>
          </a:xfrm>
          <a:prstGeom prst="rect">
            <a:avLst/>
          </a:prstGeom>
          <a:noFill/>
        </p:spPr>
        <p:txBody>
          <a:bodyPr wrap="square" rtlCol="0">
            <a:noAutofit/>
          </a:bodyPr>
          <a:p>
            <a:r>
              <a:rPr lang="zh-CN" altLang="en-US">
                <a:sym typeface="+mn-ea"/>
              </a:rPr>
              <a:t>我们意识到这些影响可能是由专注于孤立的文章驱动的，与仅仅独处相比，这通常意味着更长期缺乏社交联系。为了探讨这一点，我们将仅使用术语</a:t>
            </a:r>
            <a:r>
              <a:rPr lang="en-US" altLang="zh-CN">
                <a:sym typeface="+mn-ea"/>
              </a:rPr>
              <a:t> “</a:t>
            </a:r>
            <a:r>
              <a:rPr lang="zh-CN" altLang="en-US">
                <a:sym typeface="+mn-ea"/>
              </a:rPr>
              <a:t>隔离</a:t>
            </a:r>
            <a:r>
              <a:rPr lang="en-US" altLang="zh-CN">
                <a:sym typeface="+mn-ea"/>
              </a:rPr>
              <a:t>” </a:t>
            </a:r>
            <a:r>
              <a:rPr lang="zh-CN" altLang="en-US">
                <a:sym typeface="+mn-ea"/>
              </a:rPr>
              <a:t>（</a:t>
            </a:r>
            <a:r>
              <a:rPr lang="en-US" altLang="zh-CN">
                <a:sym typeface="+mn-ea"/>
              </a:rPr>
              <a:t>n = 49</a:t>
            </a:r>
            <a:r>
              <a:rPr lang="zh-CN" altLang="en-US">
                <a:sym typeface="+mn-ea"/>
              </a:rPr>
              <a:t>）</a:t>
            </a:r>
            <a:r>
              <a:rPr lang="en-US" altLang="zh-CN">
                <a:sym typeface="+mn-ea"/>
              </a:rPr>
              <a:t> </a:t>
            </a:r>
            <a:r>
              <a:rPr lang="zh-CN" altLang="en-US">
                <a:sym typeface="+mn-ea"/>
              </a:rPr>
              <a:t>的文章与完整的文章样本进行了比较。这两组在提及任何益处时都没有出现统计学上的显着差异（</a:t>
            </a:r>
            <a:r>
              <a:rPr lang="en-US" altLang="zh-CN">
                <a:sym typeface="+mn-ea"/>
              </a:rPr>
              <a:t>6.1% </a:t>
            </a:r>
            <a:r>
              <a:rPr lang="zh-CN" altLang="en-US">
                <a:sym typeface="+mn-ea"/>
              </a:rPr>
              <a:t>仅隔离</a:t>
            </a:r>
            <a:r>
              <a:rPr lang="en-US" altLang="zh-CN">
                <a:sym typeface="+mn-ea"/>
              </a:rPr>
              <a:t> vs. 11.1% </a:t>
            </a:r>
            <a:r>
              <a:rPr lang="zh-CN" altLang="en-US">
                <a:sym typeface="+mn-ea"/>
              </a:rPr>
              <a:t>完整样本</a:t>
            </a:r>
            <a:r>
              <a:rPr lang="en-US" altLang="zh-CN">
                <a:sym typeface="+mn-ea"/>
              </a:rPr>
              <a:t>;X</a:t>
            </a:r>
            <a:r>
              <a:rPr lang="en-US" altLang="en-US">
                <a:sym typeface="+mn-ea"/>
              </a:rPr>
              <a:t>²</a:t>
            </a:r>
            <a:r>
              <a:rPr lang="zh-CN" altLang="en-US">
                <a:sym typeface="+mn-ea"/>
              </a:rPr>
              <a:t>（</a:t>
            </a:r>
            <a:r>
              <a:rPr lang="en-US" altLang="zh-CN">
                <a:sym typeface="+mn-ea"/>
              </a:rPr>
              <a:t>1</a:t>
            </a:r>
            <a:r>
              <a:rPr lang="zh-CN" altLang="en-US">
                <a:sym typeface="+mn-ea"/>
              </a:rPr>
              <a:t>）</a:t>
            </a:r>
            <a:r>
              <a:rPr lang="en-US" altLang="zh-CN">
                <a:sym typeface="+mn-ea"/>
              </a:rPr>
              <a:t> = 0.54</a:t>
            </a:r>
            <a:r>
              <a:rPr lang="zh-CN" altLang="en-US">
                <a:sym typeface="+mn-ea"/>
              </a:rPr>
              <a:t>，</a:t>
            </a:r>
            <a:r>
              <a:rPr lang="en-US" altLang="zh-CN">
                <a:sym typeface="+mn-ea"/>
              </a:rPr>
              <a:t>p = .462</a:t>
            </a:r>
            <a:r>
              <a:rPr lang="zh-CN" altLang="en-US">
                <a:sym typeface="+mn-ea"/>
              </a:rPr>
              <a:t>）或风险</a:t>
            </a:r>
            <a:endParaRPr lang="zh-CN" altLang="en-US"/>
          </a:p>
          <a:p>
            <a:r>
              <a:rPr lang="zh-CN" altLang="en-US">
                <a:sym typeface="+mn-ea"/>
              </a:rPr>
              <a:t>（</a:t>
            </a:r>
            <a:r>
              <a:rPr lang="en-US" altLang="zh-CN">
                <a:sym typeface="+mn-ea"/>
              </a:rPr>
              <a:t>59.2% </a:t>
            </a:r>
            <a:r>
              <a:rPr lang="zh-CN" altLang="en-US">
                <a:sym typeface="+mn-ea"/>
              </a:rPr>
              <a:t>仅分离样本</a:t>
            </a:r>
            <a:r>
              <a:rPr lang="en-US" altLang="zh-CN">
                <a:sym typeface="+mn-ea"/>
              </a:rPr>
              <a:t> vs. 52.6% </a:t>
            </a:r>
            <a:r>
              <a:rPr lang="zh-CN" altLang="en-US">
                <a:sym typeface="+mn-ea"/>
              </a:rPr>
              <a:t>完整样本</a:t>
            </a:r>
            <a:r>
              <a:rPr lang="en-US" altLang="zh-CN">
                <a:sym typeface="+mn-ea"/>
              </a:rPr>
              <a:t>;X</a:t>
            </a:r>
            <a:r>
              <a:rPr lang="en-US" altLang="en-US">
                <a:sym typeface="+mn-ea"/>
              </a:rPr>
              <a:t>²</a:t>
            </a:r>
            <a:r>
              <a:rPr lang="zh-CN" altLang="en-US">
                <a:sym typeface="+mn-ea"/>
              </a:rPr>
              <a:t>（</a:t>
            </a:r>
            <a:r>
              <a:rPr lang="en-US" altLang="zh-CN">
                <a:sym typeface="+mn-ea"/>
              </a:rPr>
              <a:t>1</a:t>
            </a:r>
            <a:r>
              <a:rPr lang="zh-CN" altLang="en-US">
                <a:sym typeface="+mn-ea"/>
              </a:rPr>
              <a:t>）</a:t>
            </a:r>
            <a:r>
              <a:rPr lang="en-US" altLang="zh-CN">
                <a:sym typeface="+mn-ea"/>
              </a:rPr>
              <a:t> = 0.33</a:t>
            </a:r>
            <a:r>
              <a:rPr lang="zh-CN" altLang="en-US">
                <a:sym typeface="+mn-ea"/>
              </a:rPr>
              <a:t>，</a:t>
            </a:r>
            <a:r>
              <a:rPr lang="en-US" altLang="zh-CN">
                <a:sym typeface="+mn-ea"/>
              </a:rPr>
              <a:t> p = .567</a:t>
            </a:r>
            <a:r>
              <a:rPr lang="zh-CN" altLang="en-US">
                <a:sym typeface="+mn-ea"/>
              </a:rPr>
              <a:t>）</a:t>
            </a:r>
            <a:r>
              <a:rPr lang="en-US" altLang="zh-CN">
                <a:sym typeface="+mn-ea"/>
              </a:rPr>
              <a:t> </a:t>
            </a:r>
            <a:r>
              <a:rPr lang="zh-CN" altLang="en-US">
                <a:sym typeface="+mn-ea"/>
              </a:rPr>
              <a:t>的独处。</a:t>
            </a:r>
            <a:endParaRPr lang="en-US" altLang="zh-CN"/>
          </a:p>
        </p:txBody>
      </p:sp>
      <p:pic>
        <p:nvPicPr>
          <p:cNvPr id="5" name="图片 4"/>
          <p:cNvPicPr>
            <a:picLocks noChangeAspect="1"/>
          </p:cNvPicPr>
          <p:nvPr/>
        </p:nvPicPr>
        <p:blipFill>
          <a:blip r:embed="rId3"/>
          <a:stretch>
            <a:fillRect/>
          </a:stretch>
        </p:blipFill>
        <p:spPr>
          <a:xfrm>
            <a:off x="5327015" y="1108075"/>
            <a:ext cx="6615430" cy="4523740"/>
          </a:xfrm>
          <a:prstGeom prst="rect">
            <a:avLst/>
          </a:prstGeom>
        </p:spPr>
      </p:pic>
    </p:spTree>
    <p:custDataLst>
      <p:tags r:id="rId4"/>
    </p:custDataLst>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 name="箭头: V 形 3"/>
          <p:cNvSpPr/>
          <p:nvPr/>
        </p:nvSpPr>
        <p:spPr>
          <a:xfrm flipV="1">
            <a:off x="554355" y="329565"/>
            <a:ext cx="377190" cy="436880"/>
          </a:xfrm>
          <a:prstGeom prst="chevron">
            <a:avLst/>
          </a:prstGeom>
          <a:solidFill>
            <a:srgbClr val="006A44"/>
          </a:solidFill>
          <a:ln w="12700" cap="flat" cmpd="sng" algn="ctr">
            <a:noFill/>
            <a:prstDash val="solid"/>
            <a:miter lim="800000"/>
          </a:ln>
          <a:effectLst/>
        </p:spPr>
        <p:txBody>
          <a:bodyPr rtlCol="0" anchor="ctr"/>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sp>
        <p:nvSpPr>
          <p:cNvPr id="2" name="箭头: V 形 4"/>
          <p:cNvSpPr/>
          <p:nvPr/>
        </p:nvSpPr>
        <p:spPr>
          <a:xfrm flipV="1">
            <a:off x="867410" y="325120"/>
            <a:ext cx="377190" cy="436880"/>
          </a:xfrm>
          <a:prstGeom prst="chevron">
            <a:avLst/>
          </a:prstGeom>
          <a:solidFill>
            <a:srgbClr val="FFFFFF"/>
          </a:solidFill>
          <a:ln w="12700" cap="flat" cmpd="sng" algn="ctr">
            <a:solidFill>
              <a:srgbClr val="006A44"/>
            </a:solidFill>
            <a:prstDash val="solid"/>
            <a:miter lim="800000"/>
          </a:ln>
          <a:effectLst/>
        </p:spPr>
        <p:txBody>
          <a:bodyPr rtlCol="0" anchor="ctr"/>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cxnSp>
        <p:nvCxnSpPr>
          <p:cNvPr id="12" name="直接连接符 11"/>
          <p:cNvCxnSpPr/>
          <p:nvPr/>
        </p:nvCxnSpPr>
        <p:spPr>
          <a:xfrm>
            <a:off x="1337297" y="751736"/>
            <a:ext cx="10519410" cy="0"/>
          </a:xfrm>
          <a:prstGeom prst="line">
            <a:avLst/>
          </a:prstGeom>
          <a:noFill/>
          <a:ln w="6350" cap="flat" cmpd="sng" algn="ctr">
            <a:solidFill>
              <a:srgbClr val="293247"/>
            </a:solidFill>
            <a:prstDash val="lgDash"/>
            <a:miter lim="800000"/>
            <a:tailEnd type="oval"/>
          </a:ln>
          <a:effectLst/>
        </p:spPr>
      </p:cxnSp>
      <p:sp>
        <p:nvSpPr>
          <p:cNvPr id="17" name="文本框 16"/>
          <p:cNvSpPr txBox="1"/>
          <p:nvPr/>
        </p:nvSpPr>
        <p:spPr>
          <a:xfrm>
            <a:off x="1419212" y="301090"/>
            <a:ext cx="2631440" cy="460375"/>
          </a:xfrm>
          <a:prstGeom prst="rect">
            <a:avLst/>
          </a:prstGeom>
          <a:noFill/>
        </p:spPr>
        <p:txBody>
          <a:bodyPr wrap="none" rtlCol="0">
            <a:spAutoFit/>
          </a:bodyPr>
          <a:p>
            <a:r>
              <a:rPr lang="zh-CN" altLang="en-US" sz="2400" b="1" dirty="0">
                <a:solidFill>
                  <a:srgbClr val="000000">
                    <a:lumMod val="75000"/>
                    <a:lumOff val="25000"/>
                  </a:srgbClr>
                </a:solidFill>
                <a:latin typeface="黑体" panose="02010609060101010101" charset="-122"/>
                <a:ea typeface="黑体" panose="02010609060101010101" charset="-122"/>
                <a:sym typeface="思源宋体 CN Light" panose="02020300000000000000" pitchFamily="18" charset="-122"/>
              </a:rPr>
              <a:t>研究一：重复结果</a:t>
            </a:r>
            <a:endParaRPr lang="en-US" altLang="zh-CN" sz="2400" b="1" dirty="0">
              <a:solidFill>
                <a:srgbClr val="000000">
                  <a:lumMod val="75000"/>
                  <a:lumOff val="25000"/>
                </a:srgbClr>
              </a:solidFill>
              <a:latin typeface="黑体" panose="02010609060101010101" charset="-122"/>
              <a:ea typeface="黑体" panose="02010609060101010101" charset="-122"/>
              <a:sym typeface="思源宋体 CN Light" panose="02020300000000000000" pitchFamily="18" charset="-122"/>
            </a:endParaRPr>
          </a:p>
        </p:txBody>
      </p:sp>
      <p:sp>
        <p:nvSpPr>
          <p:cNvPr id="18" name="箭头: V 形 8"/>
          <p:cNvSpPr/>
          <p:nvPr/>
        </p:nvSpPr>
        <p:spPr>
          <a:xfrm flipV="1">
            <a:off x="235585" y="325120"/>
            <a:ext cx="377190" cy="436880"/>
          </a:xfrm>
          <a:prstGeom prst="chevron">
            <a:avLst/>
          </a:prstGeom>
          <a:solidFill>
            <a:srgbClr val="FFFFFF"/>
          </a:solidFill>
          <a:ln w="12700" cap="flat" cmpd="sng" algn="ctr">
            <a:solidFill>
              <a:srgbClr val="A5A5A5"/>
            </a:solidFill>
            <a:prstDash val="solid"/>
            <a:miter lim="800000"/>
          </a:ln>
          <a:effectLst/>
        </p:spPr>
        <p:txBody>
          <a:bodyPr rtlCol="0" anchor="ctr"/>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pic>
        <p:nvPicPr>
          <p:cNvPr id="3" name="图片 2" descr="南京师范大学（黑）"/>
          <p:cNvPicPr>
            <a:picLocks noChangeAspect="1"/>
          </p:cNvPicPr>
          <p:nvPr/>
        </p:nvPicPr>
        <p:blipFill>
          <a:blip r:embed="rId1"/>
          <a:stretch>
            <a:fillRect/>
          </a:stretch>
        </p:blipFill>
        <p:spPr>
          <a:xfrm>
            <a:off x="9657080" y="-310515"/>
            <a:ext cx="2285365" cy="1615440"/>
          </a:xfrm>
          <a:prstGeom prst="rect">
            <a:avLst/>
          </a:prstGeom>
        </p:spPr>
      </p:pic>
      <p:pic>
        <p:nvPicPr>
          <p:cNvPr id="4" name="图片 3" descr="校徽-绿"/>
          <p:cNvPicPr>
            <a:picLocks noChangeAspect="1"/>
          </p:cNvPicPr>
          <p:nvPr/>
        </p:nvPicPr>
        <p:blipFill>
          <a:blip r:embed="rId2"/>
          <a:stretch>
            <a:fillRect/>
          </a:stretch>
        </p:blipFill>
        <p:spPr>
          <a:xfrm>
            <a:off x="9657080" y="20320"/>
            <a:ext cx="640715" cy="906780"/>
          </a:xfrm>
          <a:prstGeom prst="rect">
            <a:avLst/>
          </a:prstGeom>
        </p:spPr>
      </p:pic>
      <p:sp>
        <p:nvSpPr>
          <p:cNvPr id="25" name="矩形 24"/>
          <p:cNvSpPr/>
          <p:nvPr/>
        </p:nvSpPr>
        <p:spPr>
          <a:xfrm>
            <a:off x="0" y="6702425"/>
            <a:ext cx="12192000" cy="155575"/>
          </a:xfrm>
          <a:prstGeom prst="rect">
            <a:avLst/>
          </a:prstGeom>
          <a:solidFill>
            <a:srgbClr val="006A4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7" name="图片 6"/>
          <p:cNvPicPr>
            <a:picLocks noChangeAspect="1"/>
          </p:cNvPicPr>
          <p:nvPr/>
        </p:nvPicPr>
        <p:blipFill>
          <a:blip r:embed="rId3"/>
          <a:stretch>
            <a:fillRect/>
          </a:stretch>
        </p:blipFill>
        <p:spPr>
          <a:xfrm>
            <a:off x="1741170" y="1251585"/>
            <a:ext cx="8319770" cy="4355465"/>
          </a:xfrm>
          <a:prstGeom prst="rect">
            <a:avLst/>
          </a:prstGeom>
        </p:spPr>
      </p:pic>
    </p:spTree>
    <p:custDataLst>
      <p:tags r:id="rId4"/>
    </p:custDataLst>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9" name="图片 28" descr="C:/Users/huanglanlan/Desktop/23-秋-新媒体图库/武东林/微信图片_20231204164121.jpg微信图片_20231204164121"/>
          <p:cNvPicPr preferRelativeResize="0">
            <a:picLocks noChangeAspect="1"/>
          </p:cNvPicPr>
          <p:nvPr/>
        </p:nvPicPr>
        <p:blipFill>
          <a:blip r:embed="rId1">
            <a:alphaModFix amt="20000"/>
          </a:blip>
          <a:srcRect l="116" r="116"/>
          <a:stretch>
            <a:fillRect/>
          </a:stretch>
        </p:blipFill>
        <p:spPr>
          <a:xfrm>
            <a:off x="0" y="0"/>
            <a:ext cx="12192000" cy="6858000"/>
          </a:xfrm>
          <a:prstGeom prst="rect">
            <a:avLst/>
          </a:prstGeom>
          <a:noFill/>
        </p:spPr>
      </p:pic>
      <p:sp>
        <p:nvSpPr>
          <p:cNvPr id="2" name="矩形 1"/>
          <p:cNvSpPr/>
          <p:nvPr/>
        </p:nvSpPr>
        <p:spPr>
          <a:xfrm>
            <a:off x="0" y="0"/>
            <a:ext cx="12192000" cy="740410"/>
          </a:xfrm>
          <a:prstGeom prst="rect">
            <a:avLst/>
          </a:prstGeom>
          <a:solidFill>
            <a:srgbClr val="006A44"/>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1" name="等腰三角形 10"/>
          <p:cNvSpPr/>
          <p:nvPr/>
        </p:nvSpPr>
        <p:spPr>
          <a:xfrm>
            <a:off x="2543886" y="4083216"/>
            <a:ext cx="1053605" cy="981782"/>
          </a:xfrm>
          <a:prstGeom prst="triangle">
            <a:avLst/>
          </a:prstGeom>
          <a:solidFill>
            <a:srgbClr val="00B050"/>
          </a:solidFill>
          <a:ln>
            <a:noFill/>
          </a:ln>
          <a:effectLst>
            <a:outerShdw blurRad="254000"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等腰三角形 7"/>
          <p:cNvSpPr/>
          <p:nvPr/>
        </p:nvSpPr>
        <p:spPr>
          <a:xfrm rot="10800000">
            <a:off x="1765688" y="2104426"/>
            <a:ext cx="2609342" cy="2431466"/>
          </a:xfrm>
          <a:prstGeom prst="triangle">
            <a:avLst/>
          </a:prstGeom>
          <a:solidFill>
            <a:srgbClr val="006A44"/>
          </a:solidFill>
          <a:ln>
            <a:noFill/>
          </a:ln>
          <a:effectLst>
            <a:outerShdw blurRad="254000"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b="1">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cxnSp>
        <p:nvCxnSpPr>
          <p:cNvPr id="12" name="直接连接符 11"/>
          <p:cNvCxnSpPr/>
          <p:nvPr/>
        </p:nvCxnSpPr>
        <p:spPr>
          <a:xfrm>
            <a:off x="1666128" y="1316355"/>
            <a:ext cx="598170" cy="1118870"/>
          </a:xfrm>
          <a:prstGeom prst="line">
            <a:avLst/>
          </a:prstGeom>
          <a:ln w="19050">
            <a:solidFill>
              <a:srgbClr val="92D050">
                <a:alpha val="70000"/>
              </a:srgb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1917828" y="3394615"/>
            <a:ext cx="501126" cy="932513"/>
          </a:xfrm>
          <a:prstGeom prst="line">
            <a:avLst/>
          </a:prstGeom>
          <a:ln w="19050">
            <a:solidFill>
              <a:srgbClr val="92D050">
                <a:alpha val="80000"/>
              </a:srgbClr>
            </a:solidFill>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2594892" y="2552824"/>
            <a:ext cx="944880" cy="1014730"/>
          </a:xfrm>
          <a:prstGeom prst="rect">
            <a:avLst/>
          </a:prstGeom>
          <a:noFill/>
        </p:spPr>
        <p:txBody>
          <a:bodyPr wrap="none" rtlCol="0">
            <a:spAutoFit/>
          </a:bodyPr>
          <a:p>
            <a:pPr algn="ctr"/>
            <a:r>
              <a:rPr lang="en-US" altLang="zh-CN" sz="6000" dirty="0">
                <a:solidFill>
                  <a:schemeClr val="bg1"/>
                </a:solidFill>
                <a:effectLst>
                  <a:outerShdw blurRad="25400" dist="25400" dir="2700000" algn="tl">
                    <a:srgbClr val="000000">
                      <a:alpha val="20000"/>
                    </a:srgbClr>
                  </a:outerShdw>
                </a:effectLst>
                <a:latin typeface="黑体" panose="02010609060101010101" charset="-122"/>
                <a:ea typeface="黑体" panose="02010609060101010101" charset="-122"/>
              </a:rPr>
              <a:t>02</a:t>
            </a:r>
            <a:endParaRPr lang="zh-CN" altLang="en-US" sz="6000" dirty="0">
              <a:solidFill>
                <a:schemeClr val="bg1"/>
              </a:solidFill>
              <a:effectLst>
                <a:outerShdw blurRad="25400" dist="25400" dir="2700000" algn="tl">
                  <a:srgbClr val="000000">
                    <a:alpha val="20000"/>
                  </a:srgbClr>
                </a:outerShdw>
              </a:effectLst>
              <a:latin typeface="黑体" panose="02010609060101010101" charset="-122"/>
              <a:ea typeface="黑体" panose="02010609060101010101" charset="-122"/>
            </a:endParaRPr>
          </a:p>
        </p:txBody>
      </p:sp>
      <p:sp>
        <p:nvSpPr>
          <p:cNvPr id="37" name="文本框 36"/>
          <p:cNvSpPr txBox="1"/>
          <p:nvPr/>
        </p:nvSpPr>
        <p:spPr>
          <a:xfrm>
            <a:off x="2608152" y="2273386"/>
            <a:ext cx="914240" cy="368300"/>
          </a:xfrm>
          <a:prstGeom prst="rect">
            <a:avLst/>
          </a:prstGeom>
          <a:noFill/>
        </p:spPr>
        <p:txBody>
          <a:bodyPr wrap="square" rtlCol="0">
            <a:spAutoFit/>
          </a:bodyPr>
          <a:p>
            <a:pPr algn="dist"/>
            <a:r>
              <a:rPr lang="en-US" altLang="zh-CN" dirty="0">
                <a:solidFill>
                  <a:schemeClr val="bg1"/>
                </a:solidFill>
                <a:effectLst>
                  <a:outerShdw blurRad="25400" dist="25400" dir="2700000" algn="tl">
                    <a:srgbClr val="000000">
                      <a:alpha val="20000"/>
                    </a:srgbClr>
                  </a:outerShdw>
                </a:effectLst>
                <a:latin typeface="黑体" panose="02010609060101010101" charset="-122"/>
                <a:ea typeface="黑体" panose="02010609060101010101" charset="-122"/>
              </a:rPr>
              <a:t>PART</a:t>
            </a:r>
            <a:endParaRPr lang="zh-CN" altLang="en-US" dirty="0">
              <a:solidFill>
                <a:schemeClr val="bg1"/>
              </a:solidFill>
              <a:effectLst>
                <a:outerShdw blurRad="25400" dist="25400" dir="2700000" algn="tl">
                  <a:srgbClr val="000000">
                    <a:alpha val="20000"/>
                  </a:srgbClr>
                </a:outerShdw>
              </a:effectLst>
              <a:latin typeface="黑体" panose="02010609060101010101" charset="-122"/>
              <a:ea typeface="黑体" panose="02010609060101010101" charset="-122"/>
            </a:endParaRPr>
          </a:p>
        </p:txBody>
      </p:sp>
      <p:sp>
        <p:nvSpPr>
          <p:cNvPr id="22" name="等腰三角形 21"/>
          <p:cNvSpPr/>
          <p:nvPr/>
        </p:nvSpPr>
        <p:spPr>
          <a:xfrm>
            <a:off x="3683706" y="1857963"/>
            <a:ext cx="552596" cy="514927"/>
          </a:xfrm>
          <a:prstGeom prst="triangle">
            <a:avLst/>
          </a:prstGeom>
          <a:solidFill>
            <a:srgbClr val="00B050"/>
          </a:solidFill>
          <a:ln>
            <a:noFill/>
          </a:ln>
          <a:effectLst>
            <a:outerShdw blurRad="254000"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23" name="直接连接符 22"/>
          <p:cNvCxnSpPr/>
          <p:nvPr/>
        </p:nvCxnSpPr>
        <p:spPr>
          <a:xfrm>
            <a:off x="3834544" y="3909190"/>
            <a:ext cx="250563" cy="466257"/>
          </a:xfrm>
          <a:prstGeom prst="line">
            <a:avLst/>
          </a:prstGeom>
          <a:ln w="19050">
            <a:solidFill>
              <a:srgbClr val="92D050">
                <a:alpha val="80000"/>
              </a:srgbClr>
            </a:solidFill>
          </a:ln>
        </p:spPr>
        <p:style>
          <a:lnRef idx="1">
            <a:schemeClr val="accent1"/>
          </a:lnRef>
          <a:fillRef idx="0">
            <a:schemeClr val="accent1"/>
          </a:fillRef>
          <a:effectRef idx="0">
            <a:schemeClr val="accent1"/>
          </a:effectRef>
          <a:fontRef idx="minor">
            <a:schemeClr val="tx1"/>
          </a:fontRef>
        </p:style>
      </p:cxnSp>
      <p:pic>
        <p:nvPicPr>
          <p:cNvPr id="27" name="图片 26" descr="校徽+南京师范大学(白)"/>
          <p:cNvPicPr>
            <a:picLocks noChangeAspect="1"/>
          </p:cNvPicPr>
          <p:nvPr/>
        </p:nvPicPr>
        <p:blipFill>
          <a:blip r:embed="rId2"/>
          <a:stretch>
            <a:fillRect/>
          </a:stretch>
        </p:blipFill>
        <p:spPr>
          <a:xfrm>
            <a:off x="9270365" y="-627380"/>
            <a:ext cx="2919095" cy="2063750"/>
          </a:xfrm>
          <a:prstGeom prst="rect">
            <a:avLst/>
          </a:prstGeom>
        </p:spPr>
      </p:pic>
      <p:sp>
        <p:nvSpPr>
          <p:cNvPr id="24" name="等腰三角形 23"/>
          <p:cNvSpPr/>
          <p:nvPr/>
        </p:nvSpPr>
        <p:spPr>
          <a:xfrm rot="10800000">
            <a:off x="2177642" y="1588259"/>
            <a:ext cx="308065" cy="287065"/>
          </a:xfrm>
          <a:prstGeom prst="triangle">
            <a:avLst/>
          </a:prstGeom>
          <a:solidFill>
            <a:srgbClr val="006A44"/>
          </a:solidFill>
          <a:ln>
            <a:noFill/>
          </a:ln>
          <a:effectLst>
            <a:outerShdw blurRad="254000"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5" name="矩形 24"/>
          <p:cNvSpPr/>
          <p:nvPr/>
        </p:nvSpPr>
        <p:spPr>
          <a:xfrm>
            <a:off x="0" y="6374765"/>
            <a:ext cx="12192000" cy="483235"/>
          </a:xfrm>
          <a:prstGeom prst="rect">
            <a:avLst/>
          </a:prstGeom>
          <a:solidFill>
            <a:srgbClr val="006A44"/>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8" name="文本框 27"/>
          <p:cNvSpPr txBox="1"/>
          <p:nvPr/>
        </p:nvSpPr>
        <p:spPr>
          <a:xfrm>
            <a:off x="4543425" y="2465705"/>
            <a:ext cx="7204710" cy="2061210"/>
          </a:xfrm>
          <a:prstGeom prst="rect">
            <a:avLst/>
          </a:prstGeom>
        </p:spPr>
        <p:txBody>
          <a:bodyPr wrap="square">
            <a:spAutoFit/>
            <a:extLst>
              <a:ext uri="{4A0BC546-FE56-4ADE-93B0-CB8AF2F6F144}">
                <wpsdc:textFrameExt xmlns:wpsdc="http://www.wps.cn/officeDocument/2022/drawingmlCustomData" type="text"/>
              </a:ext>
            </a:extLst>
          </a:bodyPr>
          <a:p>
            <a:pPr algn="l"/>
            <a:r>
              <a:rPr lang="zh-CN" altLang="en-US" sz="4800" b="1">
                <a:latin typeface="黑体" panose="02010609060101010101" charset="-122"/>
                <a:ea typeface="黑体" panose="02010609060101010101" charset="-122"/>
                <a:cs typeface="黑体" panose="02010609060101010101" charset="-122"/>
              </a:rPr>
              <a:t>研究二</a:t>
            </a:r>
            <a:r>
              <a:rPr lang="zh-CN" altLang="en-US" sz="4800">
                <a:latin typeface="黑体" panose="02010609060101010101" charset="-122"/>
                <a:ea typeface="黑体" panose="02010609060101010101" charset="-122"/>
                <a:cs typeface="黑体" panose="02010609060101010101" charset="-122"/>
              </a:rPr>
              <a:t>：</a:t>
            </a:r>
            <a:endParaRPr lang="zh-CN" altLang="en-US" sz="4800">
              <a:latin typeface="黑体" panose="02010609060101010101" charset="-122"/>
              <a:ea typeface="黑体" panose="02010609060101010101" charset="-122"/>
              <a:cs typeface="黑体" panose="02010609060101010101" charset="-122"/>
            </a:endParaRPr>
          </a:p>
          <a:p>
            <a:pPr algn="l"/>
            <a:r>
              <a:rPr lang="zh-CN" altLang="en-US" sz="4000">
                <a:latin typeface="黑体" panose="02010609060101010101" charset="-122"/>
                <a:ea typeface="黑体" panose="02010609060101010101" charset="-122"/>
                <a:cs typeface="黑体" panose="02010609060101010101" charset="-122"/>
              </a:rPr>
              <a:t>暴露于独处的信息中是否会影响人们对</a:t>
            </a:r>
            <a:r>
              <a:rPr lang="zh-CN" altLang="en-US" sz="4000">
                <a:latin typeface="黑体" panose="02010609060101010101" charset="-122"/>
                <a:ea typeface="黑体" panose="02010609060101010101" charset="-122"/>
                <a:cs typeface="黑体" panose="02010609060101010101" charset="-122"/>
                <a:sym typeface="+mn-ea"/>
              </a:rPr>
              <a:t>独处</a:t>
            </a:r>
            <a:r>
              <a:rPr lang="zh-CN" altLang="en-US" sz="4000">
                <a:latin typeface="黑体" panose="02010609060101010101" charset="-122"/>
                <a:ea typeface="黑体" panose="02010609060101010101" charset="-122"/>
                <a:cs typeface="黑体" panose="02010609060101010101" charset="-122"/>
              </a:rPr>
              <a:t>的信念</a:t>
            </a:r>
            <a:endParaRPr lang="zh-CN" altLang="en-US" sz="4000">
              <a:latin typeface="黑体" panose="02010609060101010101" charset="-122"/>
              <a:ea typeface="黑体" panose="02010609060101010101" charset="-122"/>
              <a:cs typeface="黑体" panose="0201060906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par>
                                <p:cTn id="10" presetID="2" presetClass="entr" presetSubtype="12" fill="hold" grpId="0" nodeType="with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additive="base">
                                        <p:cTn id="12" dur="500" fill="hold"/>
                                        <p:tgtEl>
                                          <p:spTgt spid="11"/>
                                        </p:tgtEl>
                                        <p:attrNameLst>
                                          <p:attrName>ppt_x</p:attrName>
                                        </p:attrNameLst>
                                      </p:cBhvr>
                                      <p:tavLst>
                                        <p:tav tm="0">
                                          <p:val>
                                            <p:strVal val="0-#ppt_w/2"/>
                                          </p:val>
                                        </p:tav>
                                        <p:tav tm="100000">
                                          <p:val>
                                            <p:strVal val="#ppt_x"/>
                                          </p:val>
                                        </p:tav>
                                      </p:tavLst>
                                    </p:anim>
                                    <p:anim calcmode="lin" valueType="num">
                                      <p:cBhvr additive="base">
                                        <p:cTn id="13" dur="500" fill="hold"/>
                                        <p:tgtEl>
                                          <p:spTgt spid="11"/>
                                        </p:tgtEl>
                                        <p:attrNameLst>
                                          <p:attrName>ppt_y</p:attrName>
                                        </p:attrNameLst>
                                      </p:cBhvr>
                                      <p:tavLst>
                                        <p:tav tm="0">
                                          <p:val>
                                            <p:strVal val="1+#ppt_h/2"/>
                                          </p:val>
                                        </p:tav>
                                        <p:tav tm="100000">
                                          <p:val>
                                            <p:strVal val="#ppt_y"/>
                                          </p:val>
                                        </p:tav>
                                      </p:tavLst>
                                    </p:anim>
                                  </p:childTnLst>
                                </p:cTn>
                              </p:par>
                              <p:par>
                                <p:cTn id="14" presetID="2" presetClass="entr" presetSubtype="9" fill="hold" nodeType="withEffect">
                                  <p:stCondLst>
                                    <p:cond delay="0"/>
                                  </p:stCondLst>
                                  <p:childTnLst>
                                    <p:set>
                                      <p:cBhvr>
                                        <p:cTn id="15" dur="1" fill="hold">
                                          <p:stCondLst>
                                            <p:cond delay="0"/>
                                          </p:stCondLst>
                                        </p:cTn>
                                        <p:tgtEl>
                                          <p:spTgt spid="12"/>
                                        </p:tgtEl>
                                        <p:attrNameLst>
                                          <p:attrName>style.visibility</p:attrName>
                                        </p:attrNameLst>
                                      </p:cBhvr>
                                      <p:to>
                                        <p:strVal val="visible"/>
                                      </p:to>
                                    </p:set>
                                    <p:anim calcmode="lin" valueType="num">
                                      <p:cBhvr additive="base">
                                        <p:cTn id="16" dur="500" fill="hold"/>
                                        <p:tgtEl>
                                          <p:spTgt spid="12"/>
                                        </p:tgtEl>
                                        <p:attrNameLst>
                                          <p:attrName>ppt_x</p:attrName>
                                        </p:attrNameLst>
                                      </p:cBhvr>
                                      <p:tavLst>
                                        <p:tav tm="0">
                                          <p:val>
                                            <p:strVal val="0-#ppt_w/2"/>
                                          </p:val>
                                        </p:tav>
                                        <p:tav tm="100000">
                                          <p:val>
                                            <p:strVal val="#ppt_x"/>
                                          </p:val>
                                        </p:tav>
                                      </p:tavLst>
                                    </p:anim>
                                    <p:anim calcmode="lin" valueType="num">
                                      <p:cBhvr additive="base">
                                        <p:cTn id="17" dur="500" fill="hold"/>
                                        <p:tgtEl>
                                          <p:spTgt spid="12"/>
                                        </p:tgtEl>
                                        <p:attrNameLst>
                                          <p:attrName>ppt_y</p:attrName>
                                        </p:attrNameLst>
                                      </p:cBhvr>
                                      <p:tavLst>
                                        <p:tav tm="0">
                                          <p:val>
                                            <p:strVal val="0-#ppt_h/2"/>
                                          </p:val>
                                        </p:tav>
                                        <p:tav tm="100000">
                                          <p:val>
                                            <p:strVal val="#ppt_y"/>
                                          </p:val>
                                        </p:tav>
                                      </p:tavLst>
                                    </p:anim>
                                  </p:childTnLst>
                                </p:cTn>
                              </p:par>
                              <p:par>
                                <p:cTn id="18" presetID="2" presetClass="entr" presetSubtype="6" fill="hold" nodeType="withEffect">
                                  <p:stCondLst>
                                    <p:cond delay="0"/>
                                  </p:stCondLst>
                                  <p:childTnLst>
                                    <p:set>
                                      <p:cBhvr>
                                        <p:cTn id="19" dur="1" fill="hold">
                                          <p:stCondLst>
                                            <p:cond delay="0"/>
                                          </p:stCondLst>
                                        </p:cTn>
                                        <p:tgtEl>
                                          <p:spTgt spid="15"/>
                                        </p:tgtEl>
                                        <p:attrNameLst>
                                          <p:attrName>style.visibility</p:attrName>
                                        </p:attrNameLst>
                                      </p:cBhvr>
                                      <p:to>
                                        <p:strVal val="visible"/>
                                      </p:to>
                                    </p:set>
                                    <p:anim calcmode="lin" valueType="num">
                                      <p:cBhvr additive="base">
                                        <p:cTn id="20" dur="500" fill="hold"/>
                                        <p:tgtEl>
                                          <p:spTgt spid="15"/>
                                        </p:tgtEl>
                                        <p:attrNameLst>
                                          <p:attrName>ppt_x</p:attrName>
                                        </p:attrNameLst>
                                      </p:cBhvr>
                                      <p:tavLst>
                                        <p:tav tm="0">
                                          <p:val>
                                            <p:strVal val="1+#ppt_w/2"/>
                                          </p:val>
                                        </p:tav>
                                        <p:tav tm="100000">
                                          <p:val>
                                            <p:strVal val="#ppt_x"/>
                                          </p:val>
                                        </p:tav>
                                      </p:tavLst>
                                    </p:anim>
                                    <p:anim calcmode="lin" valueType="num">
                                      <p:cBhvr additive="base">
                                        <p:cTn id="21" dur="500" fill="hold"/>
                                        <p:tgtEl>
                                          <p:spTgt spid="15"/>
                                        </p:tgtEl>
                                        <p:attrNameLst>
                                          <p:attrName>ppt_y</p:attrName>
                                        </p:attrNameLst>
                                      </p:cBhvr>
                                      <p:tavLst>
                                        <p:tav tm="0">
                                          <p:val>
                                            <p:strVal val="1+#ppt_h/2"/>
                                          </p:val>
                                        </p:tav>
                                        <p:tav tm="100000">
                                          <p:val>
                                            <p:strVal val="#ppt_y"/>
                                          </p:val>
                                        </p:tav>
                                      </p:tavLst>
                                    </p:anim>
                                  </p:childTnLst>
                                </p:cTn>
                              </p:par>
                              <p:par>
                                <p:cTn id="22" presetID="2" presetClass="entr" presetSubtype="8" decel="100000" fill="hold" grpId="0" nodeType="withEffect">
                                  <p:stCondLst>
                                    <p:cond delay="0"/>
                                  </p:stCondLst>
                                  <p:childTnLst>
                                    <p:set>
                                      <p:cBhvr>
                                        <p:cTn id="23" dur="1" fill="hold">
                                          <p:stCondLst>
                                            <p:cond delay="0"/>
                                          </p:stCondLst>
                                        </p:cTn>
                                        <p:tgtEl>
                                          <p:spTgt spid="37"/>
                                        </p:tgtEl>
                                        <p:attrNameLst>
                                          <p:attrName>style.visibility</p:attrName>
                                        </p:attrNameLst>
                                      </p:cBhvr>
                                      <p:to>
                                        <p:strVal val="visible"/>
                                      </p:to>
                                    </p:set>
                                    <p:anim calcmode="lin" valueType="num">
                                      <p:cBhvr additive="base">
                                        <p:cTn id="24" dur="1000" fill="hold"/>
                                        <p:tgtEl>
                                          <p:spTgt spid="37"/>
                                        </p:tgtEl>
                                        <p:attrNameLst>
                                          <p:attrName>ppt_x</p:attrName>
                                        </p:attrNameLst>
                                      </p:cBhvr>
                                      <p:tavLst>
                                        <p:tav tm="0">
                                          <p:val>
                                            <p:strVal val="0-#ppt_w/2"/>
                                          </p:val>
                                        </p:tav>
                                        <p:tav tm="100000">
                                          <p:val>
                                            <p:strVal val="#ppt_x"/>
                                          </p:val>
                                        </p:tav>
                                      </p:tavLst>
                                    </p:anim>
                                    <p:anim calcmode="lin" valueType="num">
                                      <p:cBhvr additive="base">
                                        <p:cTn id="25" dur="1000" fill="hold"/>
                                        <p:tgtEl>
                                          <p:spTgt spid="37"/>
                                        </p:tgtEl>
                                        <p:attrNameLst>
                                          <p:attrName>ppt_y</p:attrName>
                                        </p:attrNameLst>
                                      </p:cBhvr>
                                      <p:tavLst>
                                        <p:tav tm="0">
                                          <p:val>
                                            <p:strVal val="#ppt_y"/>
                                          </p:val>
                                        </p:tav>
                                        <p:tav tm="100000">
                                          <p:val>
                                            <p:strVal val="#ppt_y"/>
                                          </p:val>
                                        </p:tav>
                                      </p:tavLst>
                                    </p:anim>
                                  </p:childTnLst>
                                </p:cTn>
                              </p:par>
                              <p:par>
                                <p:cTn id="26" presetID="2" presetClass="entr" presetSubtype="3" fill="hold" grpId="0" nodeType="withEffect">
                                  <p:stCondLst>
                                    <p:cond delay="250"/>
                                  </p:stCondLst>
                                  <p:childTnLst>
                                    <p:set>
                                      <p:cBhvr>
                                        <p:cTn id="27" dur="1" fill="hold">
                                          <p:stCondLst>
                                            <p:cond delay="0"/>
                                          </p:stCondLst>
                                        </p:cTn>
                                        <p:tgtEl>
                                          <p:spTgt spid="22"/>
                                        </p:tgtEl>
                                        <p:attrNameLst>
                                          <p:attrName>style.visibility</p:attrName>
                                        </p:attrNameLst>
                                      </p:cBhvr>
                                      <p:to>
                                        <p:strVal val="visible"/>
                                      </p:to>
                                    </p:set>
                                    <p:anim calcmode="lin" valueType="num">
                                      <p:cBhvr additive="base">
                                        <p:cTn id="28" dur="500" fill="hold"/>
                                        <p:tgtEl>
                                          <p:spTgt spid="22"/>
                                        </p:tgtEl>
                                        <p:attrNameLst>
                                          <p:attrName>ppt_x</p:attrName>
                                        </p:attrNameLst>
                                      </p:cBhvr>
                                      <p:tavLst>
                                        <p:tav tm="0">
                                          <p:val>
                                            <p:strVal val="1+#ppt_w/2"/>
                                          </p:val>
                                        </p:tav>
                                        <p:tav tm="100000">
                                          <p:val>
                                            <p:strVal val="#ppt_x"/>
                                          </p:val>
                                        </p:tav>
                                      </p:tavLst>
                                    </p:anim>
                                    <p:anim calcmode="lin" valueType="num">
                                      <p:cBhvr additive="base">
                                        <p:cTn id="29" dur="500" fill="hold"/>
                                        <p:tgtEl>
                                          <p:spTgt spid="22"/>
                                        </p:tgtEl>
                                        <p:attrNameLst>
                                          <p:attrName>ppt_y</p:attrName>
                                        </p:attrNameLst>
                                      </p:cBhvr>
                                      <p:tavLst>
                                        <p:tav tm="0">
                                          <p:val>
                                            <p:strVal val="0-#ppt_h/2"/>
                                          </p:val>
                                        </p:tav>
                                        <p:tav tm="100000">
                                          <p:val>
                                            <p:strVal val="#ppt_y"/>
                                          </p:val>
                                        </p:tav>
                                      </p:tavLst>
                                    </p:anim>
                                  </p:childTnLst>
                                </p:cTn>
                              </p:par>
                              <p:par>
                                <p:cTn id="30" presetID="2" presetClass="entr" presetSubtype="6" fill="hold" nodeType="withEffect">
                                  <p:stCondLst>
                                    <p:cond delay="250"/>
                                  </p:stCondLst>
                                  <p:childTnLst>
                                    <p:set>
                                      <p:cBhvr>
                                        <p:cTn id="31" dur="1" fill="hold">
                                          <p:stCondLst>
                                            <p:cond delay="0"/>
                                          </p:stCondLst>
                                        </p:cTn>
                                        <p:tgtEl>
                                          <p:spTgt spid="23"/>
                                        </p:tgtEl>
                                        <p:attrNameLst>
                                          <p:attrName>style.visibility</p:attrName>
                                        </p:attrNameLst>
                                      </p:cBhvr>
                                      <p:to>
                                        <p:strVal val="visible"/>
                                      </p:to>
                                    </p:set>
                                    <p:anim calcmode="lin" valueType="num">
                                      <p:cBhvr additive="base">
                                        <p:cTn id="32" dur="500" fill="hold"/>
                                        <p:tgtEl>
                                          <p:spTgt spid="23"/>
                                        </p:tgtEl>
                                        <p:attrNameLst>
                                          <p:attrName>ppt_x</p:attrName>
                                        </p:attrNameLst>
                                      </p:cBhvr>
                                      <p:tavLst>
                                        <p:tav tm="0">
                                          <p:val>
                                            <p:strVal val="1+#ppt_w/2"/>
                                          </p:val>
                                        </p:tav>
                                        <p:tav tm="100000">
                                          <p:val>
                                            <p:strVal val="#ppt_x"/>
                                          </p:val>
                                        </p:tav>
                                      </p:tavLst>
                                    </p:anim>
                                    <p:anim calcmode="lin" valueType="num">
                                      <p:cBhvr additive="base">
                                        <p:cTn id="33" dur="500" fill="hold"/>
                                        <p:tgtEl>
                                          <p:spTgt spid="23"/>
                                        </p:tgtEl>
                                        <p:attrNameLst>
                                          <p:attrName>ppt_y</p:attrName>
                                        </p:attrNameLst>
                                      </p:cBhvr>
                                      <p:tavLst>
                                        <p:tav tm="0">
                                          <p:val>
                                            <p:strVal val="1+#ppt_h/2"/>
                                          </p:val>
                                        </p:tav>
                                        <p:tav tm="100000">
                                          <p:val>
                                            <p:strVal val="#ppt_y"/>
                                          </p:val>
                                        </p:tav>
                                      </p:tavLst>
                                    </p:anim>
                                  </p:childTnLst>
                                </p:cTn>
                              </p:par>
                              <p:par>
                                <p:cTn id="34" presetID="2" presetClass="entr" presetSubtype="6" fill="hold" grpId="0" nodeType="withEffect">
                                  <p:stCondLst>
                                    <p:cond delay="0"/>
                                  </p:stCondLst>
                                  <p:childTnLst>
                                    <p:set>
                                      <p:cBhvr>
                                        <p:cTn id="35" dur="1" fill="hold">
                                          <p:stCondLst>
                                            <p:cond delay="0"/>
                                          </p:stCondLst>
                                        </p:cTn>
                                        <p:tgtEl>
                                          <p:spTgt spid="24"/>
                                        </p:tgtEl>
                                        <p:attrNameLst>
                                          <p:attrName>style.visibility</p:attrName>
                                        </p:attrNameLst>
                                      </p:cBhvr>
                                      <p:to>
                                        <p:strVal val="visible"/>
                                      </p:to>
                                    </p:set>
                                    <p:anim calcmode="lin" valueType="num">
                                      <p:cBhvr additive="base">
                                        <p:cTn id="36" dur="500" fill="hold"/>
                                        <p:tgtEl>
                                          <p:spTgt spid="24"/>
                                        </p:tgtEl>
                                        <p:attrNameLst>
                                          <p:attrName>ppt_x</p:attrName>
                                        </p:attrNameLst>
                                      </p:cBhvr>
                                      <p:tavLst>
                                        <p:tav tm="0">
                                          <p:val>
                                            <p:strVal val="1+#ppt_w/2"/>
                                          </p:val>
                                        </p:tav>
                                        <p:tav tm="100000">
                                          <p:val>
                                            <p:strVal val="#ppt_x"/>
                                          </p:val>
                                        </p:tav>
                                      </p:tavLst>
                                    </p:anim>
                                    <p:anim calcmode="lin" valueType="num">
                                      <p:cBhvr additive="base">
                                        <p:cTn id="37" dur="500" fill="hold"/>
                                        <p:tgtEl>
                                          <p:spTgt spid="24"/>
                                        </p:tgtEl>
                                        <p:attrNameLst>
                                          <p:attrName>ppt_y</p:attrName>
                                        </p:attrNameLst>
                                      </p:cBhvr>
                                      <p:tavLst>
                                        <p:tav tm="0">
                                          <p:val>
                                            <p:strVal val="1+#ppt_h/2"/>
                                          </p:val>
                                        </p:tav>
                                        <p:tav tm="100000">
                                          <p:val>
                                            <p:strVal val="#ppt_y"/>
                                          </p:val>
                                        </p:tav>
                                      </p:tavLst>
                                    </p:anim>
                                  </p:childTnLst>
                                </p:cTn>
                              </p:par>
                              <p:par>
                                <p:cTn id="38" presetID="2" presetClass="entr" presetSubtype="2" decel="100000" fill="hold" grpId="0" nodeType="withEffect">
                                  <p:stCondLst>
                                    <p:cond delay="250"/>
                                  </p:stCondLst>
                                  <p:childTnLst>
                                    <p:set>
                                      <p:cBhvr>
                                        <p:cTn id="39" dur="1" fill="hold">
                                          <p:stCondLst>
                                            <p:cond delay="0"/>
                                          </p:stCondLst>
                                        </p:cTn>
                                        <p:tgtEl>
                                          <p:spTgt spid="21"/>
                                        </p:tgtEl>
                                        <p:attrNameLst>
                                          <p:attrName>style.visibility</p:attrName>
                                        </p:attrNameLst>
                                      </p:cBhvr>
                                      <p:to>
                                        <p:strVal val="visible"/>
                                      </p:to>
                                    </p:set>
                                    <p:anim calcmode="lin" valueType="num">
                                      <p:cBhvr additive="base">
                                        <p:cTn id="40" dur="1000" fill="hold"/>
                                        <p:tgtEl>
                                          <p:spTgt spid="21"/>
                                        </p:tgtEl>
                                        <p:attrNameLst>
                                          <p:attrName>ppt_x</p:attrName>
                                        </p:attrNameLst>
                                      </p:cBhvr>
                                      <p:tavLst>
                                        <p:tav tm="0">
                                          <p:val>
                                            <p:strVal val="1+#ppt_w/2"/>
                                          </p:val>
                                        </p:tav>
                                        <p:tav tm="100000">
                                          <p:val>
                                            <p:strVal val="#ppt_x"/>
                                          </p:val>
                                        </p:tav>
                                      </p:tavLst>
                                    </p:anim>
                                    <p:anim calcmode="lin" valueType="num">
                                      <p:cBhvr additive="base">
                                        <p:cTn id="41" dur="1000" fill="hold"/>
                                        <p:tgtEl>
                                          <p:spTgt spid="21"/>
                                        </p:tgtEl>
                                        <p:attrNameLst>
                                          <p:attrName>ppt_y</p:attrName>
                                        </p:attrNameLst>
                                      </p:cBhvr>
                                      <p:tavLst>
                                        <p:tav tm="0">
                                          <p:val>
                                            <p:strVal val="#ppt_y"/>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28"/>
                                        </p:tgtEl>
                                        <p:attrNameLst>
                                          <p:attrName>style.visibility</p:attrName>
                                        </p:attrNameLst>
                                      </p:cBhvr>
                                      <p:to>
                                        <p:strVal val="visible"/>
                                      </p:to>
                                    </p:set>
                                    <p:animEffect transition="in" filter="fade">
                                      <p:cBhvr>
                                        <p:cTn id="46"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nimBg="1"/>
      <p:bldP spid="11" grpId="0" bldLvl="0" animBg="1"/>
      <p:bldP spid="21" grpId="0"/>
      <p:bldP spid="37" grpId="0"/>
      <p:bldP spid="22" grpId="0" bldLvl="0" animBg="1"/>
      <p:bldP spid="24" grpId="0" bldLvl="0" animBg="1"/>
      <p:bldP spid="28" grpId="0"/>
      <p:bldP spid="28" grpId="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 name="Title 6"/>
          <p:cNvSpPr txBox="1"/>
          <p:nvPr>
            <p:custDataLst>
              <p:tags r:id="rId1"/>
            </p:custDataLst>
          </p:nvPr>
        </p:nvSpPr>
        <p:spPr>
          <a:xfrm>
            <a:off x="612775" y="1626235"/>
            <a:ext cx="10769600" cy="1674495"/>
          </a:xfrm>
          <a:prstGeom prst="rect">
            <a:avLst/>
          </a:prstGeom>
          <a:noFill/>
          <a:ln w="3175">
            <a:noFill/>
            <a:prstDash val="dash"/>
          </a:ln>
        </p:spPr>
        <p:txBody>
          <a:bodyPr wrap="square" lIns="63500" tIns="25400" rIns="63500" bIns="25400" anchor="b"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279400" lvl="0" indent="-279400" algn="just" fontAlgn="ctr">
              <a:lnSpc>
                <a:spcPct val="120000"/>
              </a:lnSpc>
              <a:spcBef>
                <a:spcPts val="0"/>
              </a:spcBef>
              <a:spcAft>
                <a:spcPts val="800"/>
              </a:spcAft>
              <a:buSzPct val="100000"/>
              <a:buFont typeface="Wingdings" panose="05000000000000000000" charset="0"/>
              <a:buChar char="l"/>
            </a:pPr>
            <a:r>
              <a:rPr lang="zh-CN" altLang="en-US" sz="2000" spc="160">
                <a:ln w="3175">
                  <a:noFill/>
                  <a:prstDash val="dash"/>
                </a:ln>
                <a:solidFill>
                  <a:schemeClr val="tx1"/>
                </a:solidFill>
                <a:latin typeface="+mn-ea"/>
                <a:cs typeface="+mn-ea"/>
              </a:rPr>
              <a:t>参与者：通过</a:t>
            </a:r>
            <a:r>
              <a:rPr lang="en-US" altLang="zh-CN" sz="2000" spc="160">
                <a:ln w="3175">
                  <a:noFill/>
                  <a:prstDash val="dash"/>
                </a:ln>
                <a:solidFill>
                  <a:schemeClr val="tx1"/>
                </a:solidFill>
                <a:latin typeface="+mn-ea"/>
                <a:cs typeface="+mn-ea"/>
              </a:rPr>
              <a:t>Prolific</a:t>
            </a:r>
            <a:r>
              <a:rPr lang="zh-CN" altLang="en-US" sz="2000" spc="160">
                <a:ln w="3175">
                  <a:noFill/>
                  <a:prstDash val="dash"/>
                </a:ln>
                <a:solidFill>
                  <a:schemeClr val="tx1"/>
                </a:solidFill>
                <a:latin typeface="+mn-ea"/>
                <a:cs typeface="+mn-ea"/>
              </a:rPr>
              <a:t>平台招募英语流利的成年人</a:t>
            </a:r>
            <a:r>
              <a:rPr lang="en-US" altLang="zh-CN" sz="2000" spc="160">
                <a:ln w="3175">
                  <a:noFill/>
                  <a:prstDash val="dash"/>
                </a:ln>
                <a:solidFill>
                  <a:schemeClr val="tx1"/>
                </a:solidFill>
                <a:latin typeface="+mn-ea"/>
                <a:cs typeface="+mn-ea"/>
              </a:rPr>
              <a:t>456</a:t>
            </a:r>
            <a:r>
              <a:rPr lang="zh-CN" altLang="en-US" sz="2000" spc="160">
                <a:ln w="3175">
                  <a:noFill/>
                  <a:prstDash val="dash"/>
                </a:ln>
                <a:solidFill>
                  <a:schemeClr val="tx1"/>
                </a:solidFill>
                <a:latin typeface="+mn-ea"/>
                <a:cs typeface="+mn-ea"/>
              </a:rPr>
              <a:t>人，最终有效样本</a:t>
            </a:r>
            <a:r>
              <a:rPr lang="en-US" altLang="zh-CN" sz="2000" spc="160">
                <a:ln w="3175">
                  <a:noFill/>
                  <a:prstDash val="dash"/>
                </a:ln>
                <a:solidFill>
                  <a:schemeClr val="tx1"/>
                </a:solidFill>
                <a:latin typeface="+mn-ea"/>
                <a:cs typeface="+mn-ea"/>
              </a:rPr>
              <a:t>439</a:t>
            </a:r>
            <a:r>
              <a:rPr lang="zh-CN" altLang="en-US" sz="2000" spc="160">
                <a:ln w="3175">
                  <a:noFill/>
                  <a:prstDash val="dash"/>
                </a:ln>
                <a:solidFill>
                  <a:schemeClr val="tx1"/>
                </a:solidFill>
                <a:latin typeface="+mn-ea"/>
                <a:cs typeface="+mn-ea"/>
              </a:rPr>
              <a:t>人（排除</a:t>
            </a:r>
            <a:r>
              <a:rPr lang="en-US" altLang="zh-CN" sz="2000" spc="160">
                <a:ln w="3175">
                  <a:noFill/>
                  <a:prstDash val="dash"/>
                </a:ln>
                <a:solidFill>
                  <a:schemeClr val="tx1"/>
                </a:solidFill>
                <a:latin typeface="+mn-ea"/>
                <a:cs typeface="+mn-ea"/>
              </a:rPr>
              <a:t>7</a:t>
            </a:r>
            <a:r>
              <a:rPr lang="zh-CN" altLang="en-US" sz="2000" spc="160">
                <a:ln w="3175">
                  <a:noFill/>
                  <a:prstDash val="dash"/>
                </a:ln>
                <a:solidFill>
                  <a:schemeClr val="tx1"/>
                </a:solidFill>
                <a:latin typeface="+mn-ea"/>
                <a:cs typeface="+mn-ea"/>
              </a:rPr>
              <a:t>名为四篇文章中的任何一篇提供不准确的摘要的被试，排除漏斗报告期间正确识别研究目的</a:t>
            </a:r>
            <a:r>
              <a:rPr lang="en-US" altLang="zh-CN" sz="2000" spc="160">
                <a:ln w="3175">
                  <a:noFill/>
                  <a:prstDash val="dash"/>
                </a:ln>
                <a:solidFill>
                  <a:schemeClr val="tx1"/>
                </a:solidFill>
                <a:latin typeface="+mn-ea"/>
                <a:cs typeface="+mn-ea"/>
              </a:rPr>
              <a:t>9</a:t>
            </a:r>
            <a:r>
              <a:rPr lang="zh-CN" altLang="en-US" sz="2000" spc="160">
                <a:ln w="3175">
                  <a:noFill/>
                  <a:prstDash val="dash"/>
                </a:ln>
                <a:solidFill>
                  <a:schemeClr val="tx1"/>
                </a:solidFill>
                <a:latin typeface="+mn-ea"/>
                <a:cs typeface="+mn-ea"/>
              </a:rPr>
              <a:t>名被试，另外一名未说明为何排除）。被试年龄：</a:t>
            </a:r>
            <a:r>
              <a:rPr lang="en-US" altLang="zh-CN" sz="2000" spc="160">
                <a:ln w="3175">
                  <a:noFill/>
                  <a:prstDash val="dash"/>
                </a:ln>
                <a:solidFill>
                  <a:schemeClr val="tx1"/>
                </a:solidFill>
                <a:latin typeface="+mn-ea"/>
                <a:cs typeface="+mn-ea"/>
              </a:rPr>
              <a:t>M= 44.75</a:t>
            </a:r>
            <a:r>
              <a:rPr lang="zh-CN" altLang="en-US" sz="2000" spc="160">
                <a:ln w="3175">
                  <a:noFill/>
                  <a:prstDash val="dash"/>
                </a:ln>
                <a:solidFill>
                  <a:schemeClr val="tx1"/>
                </a:solidFill>
                <a:latin typeface="+mn-ea"/>
                <a:cs typeface="+mn-ea"/>
              </a:rPr>
              <a:t>，</a:t>
            </a:r>
            <a:r>
              <a:rPr lang="en-US" altLang="zh-CN" sz="2000" spc="160">
                <a:ln w="3175">
                  <a:noFill/>
                  <a:prstDash val="dash"/>
                </a:ln>
                <a:solidFill>
                  <a:schemeClr val="tx1"/>
                </a:solidFill>
                <a:latin typeface="+mn-ea"/>
                <a:cs typeface="+mn-ea"/>
              </a:rPr>
              <a:t>SD= 14.24</a:t>
            </a:r>
            <a:r>
              <a:rPr lang="zh-CN" altLang="en-US" sz="2000" spc="160">
                <a:ln w="3175">
                  <a:noFill/>
                  <a:prstDash val="dash"/>
                </a:ln>
                <a:solidFill>
                  <a:schemeClr val="tx1"/>
                </a:solidFill>
                <a:latin typeface="+mn-ea"/>
                <a:cs typeface="+mn-ea"/>
              </a:rPr>
              <a:t>。性别：</a:t>
            </a:r>
            <a:r>
              <a:rPr lang="en-US" altLang="zh-CN" sz="2000" spc="160">
                <a:ln w="3175">
                  <a:noFill/>
                  <a:prstDash val="dash"/>
                </a:ln>
                <a:solidFill>
                  <a:schemeClr val="tx1"/>
                </a:solidFill>
                <a:latin typeface="+mn-ea"/>
                <a:cs typeface="+mn-ea"/>
              </a:rPr>
              <a:t>47.4% </a:t>
            </a:r>
            <a:r>
              <a:rPr lang="zh-CN" altLang="en-US" sz="2000" spc="160">
                <a:ln w="3175">
                  <a:noFill/>
                  <a:prstDash val="dash"/>
                </a:ln>
                <a:solidFill>
                  <a:schemeClr val="tx1"/>
                </a:solidFill>
                <a:latin typeface="+mn-ea"/>
                <a:cs typeface="+mn-ea"/>
              </a:rPr>
              <a:t>女性</a:t>
            </a:r>
            <a:r>
              <a:rPr lang="en-US" altLang="zh-CN" sz="2000" spc="160">
                <a:ln w="3175">
                  <a:noFill/>
                  <a:prstDash val="dash"/>
                </a:ln>
                <a:solidFill>
                  <a:schemeClr val="tx1"/>
                </a:solidFill>
                <a:latin typeface="+mn-ea"/>
                <a:cs typeface="+mn-ea"/>
              </a:rPr>
              <a:t>, 50.1% </a:t>
            </a:r>
            <a:r>
              <a:rPr lang="zh-CN" altLang="en-US" sz="2000" spc="160">
                <a:ln w="3175">
                  <a:noFill/>
                  <a:prstDash val="dash"/>
                </a:ln>
                <a:solidFill>
                  <a:schemeClr val="tx1"/>
                </a:solidFill>
                <a:latin typeface="+mn-ea"/>
                <a:cs typeface="+mn-ea"/>
              </a:rPr>
              <a:t>男性</a:t>
            </a:r>
            <a:r>
              <a:rPr lang="en-US" altLang="zh-CN" sz="2000" spc="160">
                <a:ln w="3175">
                  <a:noFill/>
                  <a:prstDash val="dash"/>
                </a:ln>
                <a:solidFill>
                  <a:schemeClr val="tx1"/>
                </a:solidFill>
                <a:latin typeface="+mn-ea"/>
                <a:cs typeface="+mn-ea"/>
              </a:rPr>
              <a:t>, 2.5% </a:t>
            </a:r>
            <a:r>
              <a:rPr lang="zh-CN" altLang="en-US" sz="2000" spc="160">
                <a:ln w="3175">
                  <a:noFill/>
                  <a:prstDash val="dash"/>
                </a:ln>
                <a:solidFill>
                  <a:schemeClr val="tx1"/>
                </a:solidFill>
                <a:latin typeface="+mn-ea"/>
                <a:cs typeface="+mn-ea"/>
              </a:rPr>
              <a:t>非二元性别。</a:t>
            </a:r>
            <a:endParaRPr lang="zh-CN" altLang="en-US" sz="2000" spc="160">
              <a:ln w="3175">
                <a:noFill/>
                <a:prstDash val="dash"/>
              </a:ln>
              <a:solidFill>
                <a:schemeClr val="tx1"/>
              </a:solidFill>
              <a:latin typeface="+mn-ea"/>
              <a:cs typeface="+mn-ea"/>
            </a:endParaRPr>
          </a:p>
        </p:txBody>
      </p:sp>
      <p:sp>
        <p:nvSpPr>
          <p:cNvPr id="10" name="箭头: V 形 3"/>
          <p:cNvSpPr/>
          <p:nvPr/>
        </p:nvSpPr>
        <p:spPr>
          <a:xfrm flipV="1">
            <a:off x="554355" y="329565"/>
            <a:ext cx="377190" cy="436880"/>
          </a:xfrm>
          <a:prstGeom prst="chevron">
            <a:avLst/>
          </a:prstGeom>
          <a:solidFill>
            <a:srgbClr val="006A44"/>
          </a:solidFill>
          <a:ln w="12700" cap="flat" cmpd="sng" algn="ctr">
            <a:noFill/>
            <a:prstDash val="solid"/>
            <a:miter lim="800000"/>
          </a:ln>
          <a:effectLst/>
        </p:spPr>
        <p:txBody>
          <a:bodyPr rtlCol="0" anchor="ctr"/>
          <a:p>
            <a:pPr algn="ctr"/>
            <a:endParaRPr lang="zh-CN" altLang="en-US" sz="1350" dirty="0">
              <a:solidFill>
                <a:srgbClr val="000000"/>
              </a:solidFill>
              <a:latin typeface="Times New Roman" panose="02020603050405020304" charset="0"/>
              <a:ea typeface="思源黑体 CN Light" panose="020B0300000000000000" pitchFamily="34" charset="-122"/>
              <a:cs typeface="Times New Roman" panose="02020603050405020304" charset="0"/>
              <a:sym typeface="思源宋体 CN Light" panose="02020300000000000000" pitchFamily="18" charset="-122"/>
            </a:endParaRPr>
          </a:p>
        </p:txBody>
      </p:sp>
      <p:sp>
        <p:nvSpPr>
          <p:cNvPr id="2" name="箭头: V 形 4"/>
          <p:cNvSpPr/>
          <p:nvPr/>
        </p:nvSpPr>
        <p:spPr>
          <a:xfrm flipV="1">
            <a:off x="867410" y="325120"/>
            <a:ext cx="377190" cy="436880"/>
          </a:xfrm>
          <a:prstGeom prst="chevron">
            <a:avLst/>
          </a:prstGeom>
          <a:solidFill>
            <a:srgbClr val="FFFFFF"/>
          </a:solidFill>
          <a:ln w="12700" cap="flat" cmpd="sng" algn="ctr">
            <a:solidFill>
              <a:srgbClr val="006A44"/>
            </a:solidFill>
            <a:prstDash val="solid"/>
            <a:miter lim="800000"/>
          </a:ln>
          <a:effectLst/>
        </p:spPr>
        <p:txBody>
          <a:bodyPr rtlCol="0" anchor="ctr"/>
          <a:p>
            <a:pPr algn="ctr"/>
            <a:endParaRPr lang="zh-CN" altLang="en-US" sz="1350" dirty="0">
              <a:solidFill>
                <a:srgbClr val="000000"/>
              </a:solidFill>
              <a:latin typeface="Times New Roman" panose="02020603050405020304" charset="0"/>
              <a:ea typeface="思源黑体 CN Light" panose="020B0300000000000000" pitchFamily="34" charset="-122"/>
              <a:cs typeface="Times New Roman" panose="02020603050405020304" charset="0"/>
              <a:sym typeface="思源宋体 CN Light" panose="02020300000000000000" pitchFamily="18" charset="-122"/>
            </a:endParaRPr>
          </a:p>
        </p:txBody>
      </p:sp>
      <p:cxnSp>
        <p:nvCxnSpPr>
          <p:cNvPr id="12" name="直接连接符 11"/>
          <p:cNvCxnSpPr/>
          <p:nvPr/>
        </p:nvCxnSpPr>
        <p:spPr>
          <a:xfrm>
            <a:off x="1337297" y="751736"/>
            <a:ext cx="10519410" cy="0"/>
          </a:xfrm>
          <a:prstGeom prst="line">
            <a:avLst/>
          </a:prstGeom>
          <a:noFill/>
          <a:ln w="6350" cap="flat" cmpd="sng" algn="ctr">
            <a:solidFill>
              <a:srgbClr val="293247"/>
            </a:solidFill>
            <a:prstDash val="lgDash"/>
            <a:miter lim="800000"/>
            <a:tailEnd type="oval"/>
          </a:ln>
          <a:effectLst/>
        </p:spPr>
      </p:cxnSp>
      <p:sp>
        <p:nvSpPr>
          <p:cNvPr id="17" name="文本框 16"/>
          <p:cNvSpPr txBox="1"/>
          <p:nvPr/>
        </p:nvSpPr>
        <p:spPr>
          <a:xfrm>
            <a:off x="1419212" y="301090"/>
            <a:ext cx="2631440" cy="460375"/>
          </a:xfrm>
          <a:prstGeom prst="rect">
            <a:avLst/>
          </a:prstGeom>
          <a:noFill/>
        </p:spPr>
        <p:txBody>
          <a:bodyPr wrap="none" rtlCol="0">
            <a:spAutoFit/>
          </a:bodyPr>
          <a:p>
            <a:r>
              <a:rPr lang="zh-CN" altLang="en-US" sz="2400" b="1" dirty="0">
                <a:solidFill>
                  <a:srgbClr val="000000">
                    <a:lumMod val="75000"/>
                    <a:lumOff val="25000"/>
                  </a:srgbClr>
                </a:solidFill>
                <a:latin typeface="Times New Roman" panose="02020603050405020304" charset="0"/>
                <a:ea typeface="黑体" panose="02010609060101010101" charset="-122"/>
                <a:sym typeface="思源宋体 CN Light" panose="02020300000000000000" pitchFamily="18" charset="-122"/>
              </a:rPr>
              <a:t>研究二介绍与方法</a:t>
            </a:r>
            <a:endParaRPr lang="zh-CN" altLang="en-US" sz="2400" b="1" dirty="0">
              <a:solidFill>
                <a:srgbClr val="000000">
                  <a:lumMod val="75000"/>
                  <a:lumOff val="25000"/>
                </a:srgbClr>
              </a:solidFill>
              <a:latin typeface="Times New Roman" panose="02020603050405020304" charset="0"/>
              <a:ea typeface="黑体" panose="02010609060101010101" charset="-122"/>
              <a:sym typeface="思源宋体 CN Light" panose="02020300000000000000" pitchFamily="18" charset="-122"/>
            </a:endParaRPr>
          </a:p>
        </p:txBody>
      </p:sp>
      <p:sp>
        <p:nvSpPr>
          <p:cNvPr id="18" name="箭头: V 形 8"/>
          <p:cNvSpPr/>
          <p:nvPr/>
        </p:nvSpPr>
        <p:spPr>
          <a:xfrm flipV="1">
            <a:off x="235585" y="325120"/>
            <a:ext cx="377190" cy="436880"/>
          </a:xfrm>
          <a:prstGeom prst="chevron">
            <a:avLst/>
          </a:prstGeom>
          <a:solidFill>
            <a:srgbClr val="FFFFFF"/>
          </a:solidFill>
          <a:ln w="12700" cap="flat" cmpd="sng" algn="ctr">
            <a:solidFill>
              <a:srgbClr val="A5A5A5"/>
            </a:solidFill>
            <a:prstDash val="solid"/>
            <a:miter lim="800000"/>
          </a:ln>
          <a:effectLst/>
        </p:spPr>
        <p:txBody>
          <a:bodyPr rtlCol="0" anchor="ctr"/>
          <a:p>
            <a:pPr algn="ctr"/>
            <a:endParaRPr lang="zh-CN" altLang="en-US" sz="1350" dirty="0">
              <a:solidFill>
                <a:srgbClr val="000000"/>
              </a:solidFill>
              <a:latin typeface="Times New Roman" panose="02020603050405020304" charset="0"/>
              <a:ea typeface="思源黑体 CN Light" panose="020B0300000000000000" pitchFamily="34" charset="-122"/>
              <a:cs typeface="Times New Roman" panose="02020603050405020304" charset="0"/>
              <a:sym typeface="思源宋体 CN Light" panose="02020300000000000000" pitchFamily="18" charset="-122"/>
            </a:endParaRPr>
          </a:p>
        </p:txBody>
      </p:sp>
      <p:pic>
        <p:nvPicPr>
          <p:cNvPr id="3" name="图片 2" descr="南京师范大学（黑）"/>
          <p:cNvPicPr>
            <a:picLocks noChangeAspect="1"/>
          </p:cNvPicPr>
          <p:nvPr/>
        </p:nvPicPr>
        <p:blipFill>
          <a:blip r:embed="rId2"/>
          <a:stretch>
            <a:fillRect/>
          </a:stretch>
        </p:blipFill>
        <p:spPr>
          <a:xfrm>
            <a:off x="9657080" y="-310515"/>
            <a:ext cx="2285365" cy="1615440"/>
          </a:xfrm>
          <a:prstGeom prst="rect">
            <a:avLst/>
          </a:prstGeom>
        </p:spPr>
      </p:pic>
      <p:pic>
        <p:nvPicPr>
          <p:cNvPr id="4" name="图片 3" descr="校徽-绿"/>
          <p:cNvPicPr>
            <a:picLocks noChangeAspect="1"/>
          </p:cNvPicPr>
          <p:nvPr/>
        </p:nvPicPr>
        <p:blipFill>
          <a:blip r:embed="rId3"/>
          <a:stretch>
            <a:fillRect/>
          </a:stretch>
        </p:blipFill>
        <p:spPr>
          <a:xfrm>
            <a:off x="9657080" y="20320"/>
            <a:ext cx="640715" cy="906780"/>
          </a:xfrm>
          <a:prstGeom prst="rect">
            <a:avLst/>
          </a:prstGeom>
        </p:spPr>
      </p:pic>
      <p:sp>
        <p:nvSpPr>
          <p:cNvPr id="25" name="矩形 24"/>
          <p:cNvSpPr/>
          <p:nvPr/>
        </p:nvSpPr>
        <p:spPr>
          <a:xfrm>
            <a:off x="0" y="6702425"/>
            <a:ext cx="12192000" cy="155575"/>
          </a:xfrm>
          <a:prstGeom prst="rect">
            <a:avLst/>
          </a:prstGeom>
          <a:solidFill>
            <a:srgbClr val="006A4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latin typeface="Times New Roman" panose="02020603050405020304" charset="0"/>
              <a:cs typeface="Times New Roman" panose="02020603050405020304" charset="0"/>
            </a:endParaRPr>
          </a:p>
        </p:txBody>
      </p:sp>
      <p:sp>
        <p:nvSpPr>
          <p:cNvPr id="6" name="文本框 5"/>
          <p:cNvSpPr txBox="1"/>
          <p:nvPr/>
        </p:nvSpPr>
        <p:spPr>
          <a:xfrm>
            <a:off x="612775" y="1304925"/>
            <a:ext cx="10714355" cy="398780"/>
          </a:xfrm>
          <a:prstGeom prst="rect">
            <a:avLst/>
          </a:prstGeom>
          <a:noFill/>
        </p:spPr>
        <p:txBody>
          <a:bodyPr wrap="square" rtlCol="0">
            <a:spAutoFit/>
          </a:bodyPr>
          <a:p>
            <a:pPr marL="285750" indent="-285750">
              <a:buFont typeface="Wingdings" panose="05000000000000000000" charset="0"/>
              <a:buChar char="l"/>
            </a:pPr>
            <a:r>
              <a:rPr lang="zh-CN" altLang="en-US" sz="2000">
                <a:latin typeface="+mn-ea"/>
              </a:rPr>
              <a:t>问题：</a:t>
            </a:r>
            <a:r>
              <a:rPr lang="zh-CN" altLang="en-US" sz="2000">
                <a:latin typeface="+mn-ea"/>
                <a:cs typeface="黑体" panose="02010609060101010101" charset="-122"/>
                <a:sym typeface="+mn-ea"/>
              </a:rPr>
              <a:t>暴露于独处的信息中是否会影响人们对</a:t>
            </a:r>
            <a:r>
              <a:rPr lang="zh-CN" altLang="en-US" sz="2000">
                <a:latin typeface="+mn-ea"/>
                <a:cs typeface="黑体" panose="02010609060101010101" charset="-122"/>
                <a:sym typeface="+mn-ea"/>
              </a:rPr>
              <a:t>独处</a:t>
            </a:r>
            <a:r>
              <a:rPr lang="zh-CN" altLang="en-US" sz="2000">
                <a:latin typeface="+mn-ea"/>
                <a:cs typeface="黑体" panose="02010609060101010101" charset="-122"/>
                <a:sym typeface="+mn-ea"/>
              </a:rPr>
              <a:t>的信念</a:t>
            </a:r>
            <a:endParaRPr lang="zh-CN" altLang="en-US" sz="2000">
              <a:latin typeface="+mn-ea"/>
            </a:endParaRPr>
          </a:p>
        </p:txBody>
      </p:sp>
      <p:sp>
        <p:nvSpPr>
          <p:cNvPr id="7" name="文本框 6"/>
          <p:cNvSpPr txBox="1"/>
          <p:nvPr/>
        </p:nvSpPr>
        <p:spPr>
          <a:xfrm>
            <a:off x="612775" y="3429000"/>
            <a:ext cx="10996295" cy="3273425"/>
          </a:xfrm>
          <a:prstGeom prst="rect">
            <a:avLst/>
          </a:prstGeom>
          <a:noFill/>
        </p:spPr>
        <p:txBody>
          <a:bodyPr wrap="square" rtlCol="0">
            <a:noAutofit/>
          </a:bodyPr>
          <a:p>
            <a:pPr marL="342900" indent="-342900" fontAlgn="auto">
              <a:lnSpc>
                <a:spcPts val="3000"/>
              </a:lnSpc>
              <a:buFont typeface="Wingdings" panose="05000000000000000000" charset="0"/>
              <a:buChar char="l"/>
            </a:pPr>
            <a:r>
              <a:rPr lang="zh-CN" altLang="en-US" sz="2000"/>
              <a:t>材料：</a:t>
            </a:r>
            <a:endParaRPr lang="zh-CN" altLang="en-US" sz="2000"/>
          </a:p>
          <a:p>
            <a:pPr marL="342900" indent="-342900" fontAlgn="auto">
              <a:lnSpc>
                <a:spcPts val="3000"/>
              </a:lnSpc>
              <a:buFont typeface="Arial" panose="020B0604020202020204" pitchFamily="34" charset="0"/>
              <a:buChar char="•"/>
            </a:pPr>
            <a:r>
              <a:rPr lang="zh-CN" altLang="en-US" sz="2000"/>
              <a:t>六篇文章（每篇</a:t>
            </a:r>
            <a:r>
              <a:rPr lang="en-US" altLang="zh-CN" sz="2000"/>
              <a:t>150</a:t>
            </a:r>
            <a:r>
              <a:rPr lang="zh-CN" altLang="en-US" sz="2000"/>
              <a:t>词），三篇填充文章，由</a:t>
            </a:r>
            <a:r>
              <a:rPr lang="en-US" altLang="zh-CN" sz="2000"/>
              <a:t>ChatGPT</a:t>
            </a:r>
            <a:r>
              <a:rPr lang="zh-CN" altLang="en-US" sz="2000"/>
              <a:t>草拟、由第一作者修订。三篇目标文章分别包含独处的益处、独处的危害或与独处无关的内容，规范了独处益处和独处风险文章的内容：它们包含相同的短语，只有关键词被改变了。</a:t>
            </a:r>
            <a:endParaRPr lang="zh-CN" altLang="en-US" sz="2000"/>
          </a:p>
          <a:p>
            <a:pPr marL="342900" indent="-342900" fontAlgn="auto">
              <a:lnSpc>
                <a:spcPts val="3000"/>
              </a:lnSpc>
              <a:buFont typeface="Arial" panose="020B0604020202020204" pitchFamily="34" charset="0"/>
              <a:buChar char="•"/>
            </a:pPr>
            <a:r>
              <a:rPr lang="zh-CN" altLang="en-US" sz="2000"/>
              <a:t>四份简短问卷（七点李克特评分），为了分散实验的真正目的，三份填充问卷要求参与者报告他们对气候变化的看法，花时间在大自然中的影响，以及在工作中保持忙碌，只有一份与独处信念有关。</a:t>
            </a:r>
            <a:endParaRPr lang="zh-CN" altLang="en-US" sz="2000"/>
          </a:p>
          <a:p>
            <a:pPr marL="342900" indent="-342900" fontAlgn="auto">
              <a:lnSpc>
                <a:spcPts val="3000"/>
              </a:lnSpc>
              <a:buFont typeface="Arial" panose="020B0604020202020204" pitchFamily="34" charset="0"/>
              <a:buChar char="•"/>
            </a:pPr>
            <a:r>
              <a:rPr lang="zh-CN" altLang="en-US" sz="2000"/>
              <a:t>漏斗式报告：三个问题，考察被试是否成功猜测实验目的</a:t>
            </a:r>
            <a:r>
              <a:rPr lang="zh-CN" altLang="en-US"/>
              <a:t>。</a:t>
            </a:r>
            <a:endParaRPr lang="zh-CN" altLang="en-US"/>
          </a:p>
        </p:txBody>
      </p:sp>
    </p:spTree>
    <p:custDataLst>
      <p:tags r:id="rId4"/>
    </p:custDataLst>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randombar(horizontal)">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 name="Title 6"/>
          <p:cNvSpPr txBox="1"/>
          <p:nvPr>
            <p:custDataLst>
              <p:tags r:id="rId1"/>
            </p:custDataLst>
          </p:nvPr>
        </p:nvSpPr>
        <p:spPr>
          <a:xfrm>
            <a:off x="554355" y="1117600"/>
            <a:ext cx="10769600" cy="480060"/>
          </a:xfrm>
          <a:prstGeom prst="rect">
            <a:avLst/>
          </a:prstGeom>
          <a:noFill/>
          <a:ln w="3175">
            <a:noFill/>
            <a:prstDash val="dash"/>
          </a:ln>
        </p:spPr>
        <p:txBody>
          <a:bodyPr wrap="square" lIns="63500" tIns="25400" rIns="63500" bIns="25400" anchor="b"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279400" lvl="0" indent="-279400" algn="just" fontAlgn="ctr">
              <a:lnSpc>
                <a:spcPct val="120000"/>
              </a:lnSpc>
              <a:spcBef>
                <a:spcPts val="0"/>
              </a:spcBef>
              <a:spcAft>
                <a:spcPts val="800"/>
              </a:spcAft>
              <a:buSzPct val="100000"/>
              <a:buFont typeface="Wingdings" panose="05000000000000000000" charset="0"/>
              <a:buChar char="l"/>
            </a:pPr>
            <a:r>
              <a:rPr lang="zh-CN" altLang="en-US" sz="2400" spc="160">
                <a:ln w="3175">
                  <a:noFill/>
                  <a:prstDash val="dash"/>
                </a:ln>
                <a:solidFill>
                  <a:schemeClr val="tx1"/>
                </a:solidFill>
                <a:latin typeface="Times New Roman" panose="02020603050405020304" charset="0"/>
                <a:ea typeface="宋体" panose="02010600030101010101" pitchFamily="2" charset="-122"/>
                <a:cs typeface="Times New Roman" panose="02020603050405020304" charset="0"/>
              </a:rPr>
              <a:t>程序</a:t>
            </a:r>
            <a:endParaRPr lang="zh-CN" altLang="en-US" sz="2400" spc="160">
              <a:ln w="3175">
                <a:noFill/>
                <a:prstDash val="dash"/>
              </a:ln>
              <a:solidFill>
                <a:schemeClr val="tx1"/>
              </a:solidFill>
              <a:latin typeface="Times New Roman" panose="02020603050405020304" charset="0"/>
              <a:ea typeface="宋体" panose="02010600030101010101" pitchFamily="2" charset="-122"/>
              <a:cs typeface="Times New Roman" panose="02020603050405020304" charset="0"/>
            </a:endParaRPr>
          </a:p>
        </p:txBody>
      </p:sp>
      <p:sp>
        <p:nvSpPr>
          <p:cNvPr id="10" name="箭头: V 形 3"/>
          <p:cNvSpPr/>
          <p:nvPr/>
        </p:nvSpPr>
        <p:spPr>
          <a:xfrm flipV="1">
            <a:off x="554355" y="329565"/>
            <a:ext cx="377190" cy="436880"/>
          </a:xfrm>
          <a:prstGeom prst="chevron">
            <a:avLst/>
          </a:prstGeom>
          <a:solidFill>
            <a:srgbClr val="006A44"/>
          </a:solidFill>
          <a:ln w="12700" cap="flat" cmpd="sng" algn="ctr">
            <a:noFill/>
            <a:prstDash val="solid"/>
            <a:miter lim="800000"/>
          </a:ln>
          <a:effectLst/>
        </p:spPr>
        <p:txBody>
          <a:bodyPr rtlCol="0" anchor="ctr"/>
          <a:p>
            <a:pPr algn="ctr"/>
            <a:endParaRPr lang="zh-CN" altLang="en-US" sz="1350" dirty="0">
              <a:solidFill>
                <a:srgbClr val="000000"/>
              </a:solidFill>
              <a:latin typeface="Times New Roman" panose="02020603050405020304" charset="0"/>
              <a:ea typeface="思源黑体 CN Light" panose="020B0300000000000000" pitchFamily="34" charset="-122"/>
              <a:cs typeface="Times New Roman" panose="02020603050405020304" charset="0"/>
              <a:sym typeface="思源宋体 CN Light" panose="02020300000000000000" pitchFamily="18" charset="-122"/>
            </a:endParaRPr>
          </a:p>
        </p:txBody>
      </p:sp>
      <p:sp>
        <p:nvSpPr>
          <p:cNvPr id="2" name="箭头: V 形 4"/>
          <p:cNvSpPr/>
          <p:nvPr/>
        </p:nvSpPr>
        <p:spPr>
          <a:xfrm flipV="1">
            <a:off x="867410" y="325120"/>
            <a:ext cx="377190" cy="436880"/>
          </a:xfrm>
          <a:prstGeom prst="chevron">
            <a:avLst/>
          </a:prstGeom>
          <a:solidFill>
            <a:srgbClr val="FFFFFF"/>
          </a:solidFill>
          <a:ln w="12700" cap="flat" cmpd="sng" algn="ctr">
            <a:solidFill>
              <a:srgbClr val="006A44"/>
            </a:solidFill>
            <a:prstDash val="solid"/>
            <a:miter lim="800000"/>
          </a:ln>
          <a:effectLst/>
        </p:spPr>
        <p:txBody>
          <a:bodyPr rtlCol="0" anchor="ctr"/>
          <a:p>
            <a:pPr algn="ctr"/>
            <a:endParaRPr lang="zh-CN" altLang="en-US" sz="1350" dirty="0">
              <a:solidFill>
                <a:srgbClr val="000000"/>
              </a:solidFill>
              <a:latin typeface="Times New Roman" panose="02020603050405020304" charset="0"/>
              <a:ea typeface="思源黑体 CN Light" panose="020B0300000000000000" pitchFamily="34" charset="-122"/>
              <a:cs typeface="Times New Roman" panose="02020603050405020304" charset="0"/>
              <a:sym typeface="思源宋体 CN Light" panose="02020300000000000000" pitchFamily="18" charset="-122"/>
            </a:endParaRPr>
          </a:p>
        </p:txBody>
      </p:sp>
      <p:cxnSp>
        <p:nvCxnSpPr>
          <p:cNvPr id="12" name="直接连接符 11"/>
          <p:cNvCxnSpPr/>
          <p:nvPr/>
        </p:nvCxnSpPr>
        <p:spPr>
          <a:xfrm>
            <a:off x="1337297" y="751736"/>
            <a:ext cx="10519410" cy="0"/>
          </a:xfrm>
          <a:prstGeom prst="line">
            <a:avLst/>
          </a:prstGeom>
          <a:noFill/>
          <a:ln w="6350" cap="flat" cmpd="sng" algn="ctr">
            <a:solidFill>
              <a:srgbClr val="293247"/>
            </a:solidFill>
            <a:prstDash val="lgDash"/>
            <a:miter lim="800000"/>
            <a:tailEnd type="oval"/>
          </a:ln>
          <a:effectLst/>
        </p:spPr>
      </p:cxnSp>
      <p:sp>
        <p:nvSpPr>
          <p:cNvPr id="17" name="文本框 16"/>
          <p:cNvSpPr txBox="1"/>
          <p:nvPr/>
        </p:nvSpPr>
        <p:spPr>
          <a:xfrm>
            <a:off x="1419212" y="301090"/>
            <a:ext cx="2631440" cy="460375"/>
          </a:xfrm>
          <a:prstGeom prst="rect">
            <a:avLst/>
          </a:prstGeom>
          <a:noFill/>
        </p:spPr>
        <p:txBody>
          <a:bodyPr wrap="none" rtlCol="0">
            <a:spAutoFit/>
          </a:bodyPr>
          <a:p>
            <a:r>
              <a:rPr lang="zh-CN" altLang="en-US" sz="2400" b="1" dirty="0">
                <a:solidFill>
                  <a:srgbClr val="000000">
                    <a:lumMod val="75000"/>
                    <a:lumOff val="25000"/>
                  </a:srgbClr>
                </a:solidFill>
                <a:latin typeface="Times New Roman" panose="02020603050405020304" charset="0"/>
                <a:ea typeface="黑体" panose="02010609060101010101" charset="-122"/>
                <a:sym typeface="思源宋体 CN Light" panose="02020300000000000000" pitchFamily="18" charset="-122"/>
              </a:rPr>
              <a:t>研究二介绍与方法</a:t>
            </a:r>
            <a:endParaRPr lang="zh-CN" altLang="en-US" sz="2400" b="1" dirty="0">
              <a:solidFill>
                <a:srgbClr val="000000">
                  <a:lumMod val="75000"/>
                  <a:lumOff val="25000"/>
                </a:srgbClr>
              </a:solidFill>
              <a:latin typeface="Times New Roman" panose="02020603050405020304" charset="0"/>
              <a:ea typeface="黑体" panose="02010609060101010101" charset="-122"/>
              <a:sym typeface="思源宋体 CN Light" panose="02020300000000000000" pitchFamily="18" charset="-122"/>
            </a:endParaRPr>
          </a:p>
        </p:txBody>
      </p:sp>
      <p:sp>
        <p:nvSpPr>
          <p:cNvPr id="18" name="箭头: V 形 8"/>
          <p:cNvSpPr/>
          <p:nvPr/>
        </p:nvSpPr>
        <p:spPr>
          <a:xfrm flipV="1">
            <a:off x="235585" y="325120"/>
            <a:ext cx="377190" cy="436880"/>
          </a:xfrm>
          <a:prstGeom prst="chevron">
            <a:avLst/>
          </a:prstGeom>
          <a:solidFill>
            <a:srgbClr val="FFFFFF"/>
          </a:solidFill>
          <a:ln w="12700" cap="flat" cmpd="sng" algn="ctr">
            <a:solidFill>
              <a:srgbClr val="A5A5A5"/>
            </a:solidFill>
            <a:prstDash val="solid"/>
            <a:miter lim="800000"/>
          </a:ln>
          <a:effectLst/>
        </p:spPr>
        <p:txBody>
          <a:bodyPr rtlCol="0" anchor="ctr"/>
          <a:p>
            <a:pPr algn="ctr"/>
            <a:endParaRPr lang="zh-CN" altLang="en-US" sz="1350" dirty="0">
              <a:solidFill>
                <a:srgbClr val="000000"/>
              </a:solidFill>
              <a:latin typeface="Times New Roman" panose="02020603050405020304" charset="0"/>
              <a:ea typeface="思源黑体 CN Light" panose="020B0300000000000000" pitchFamily="34" charset="-122"/>
              <a:cs typeface="Times New Roman" panose="02020603050405020304" charset="0"/>
              <a:sym typeface="思源宋体 CN Light" panose="02020300000000000000" pitchFamily="18" charset="-122"/>
            </a:endParaRPr>
          </a:p>
        </p:txBody>
      </p:sp>
      <p:pic>
        <p:nvPicPr>
          <p:cNvPr id="3" name="图片 2" descr="南京师范大学（黑）"/>
          <p:cNvPicPr>
            <a:picLocks noChangeAspect="1"/>
          </p:cNvPicPr>
          <p:nvPr/>
        </p:nvPicPr>
        <p:blipFill>
          <a:blip r:embed="rId2"/>
          <a:stretch>
            <a:fillRect/>
          </a:stretch>
        </p:blipFill>
        <p:spPr>
          <a:xfrm>
            <a:off x="9657080" y="-310515"/>
            <a:ext cx="2285365" cy="1615440"/>
          </a:xfrm>
          <a:prstGeom prst="rect">
            <a:avLst/>
          </a:prstGeom>
        </p:spPr>
      </p:pic>
      <p:pic>
        <p:nvPicPr>
          <p:cNvPr id="4" name="图片 3" descr="校徽-绿"/>
          <p:cNvPicPr>
            <a:picLocks noChangeAspect="1"/>
          </p:cNvPicPr>
          <p:nvPr/>
        </p:nvPicPr>
        <p:blipFill>
          <a:blip r:embed="rId3"/>
          <a:stretch>
            <a:fillRect/>
          </a:stretch>
        </p:blipFill>
        <p:spPr>
          <a:xfrm>
            <a:off x="9657080" y="20320"/>
            <a:ext cx="640715" cy="906780"/>
          </a:xfrm>
          <a:prstGeom prst="rect">
            <a:avLst/>
          </a:prstGeom>
        </p:spPr>
      </p:pic>
      <p:sp>
        <p:nvSpPr>
          <p:cNvPr id="25" name="矩形 24"/>
          <p:cNvSpPr/>
          <p:nvPr/>
        </p:nvSpPr>
        <p:spPr>
          <a:xfrm>
            <a:off x="0" y="6702425"/>
            <a:ext cx="12192000" cy="155575"/>
          </a:xfrm>
          <a:prstGeom prst="rect">
            <a:avLst/>
          </a:prstGeom>
          <a:solidFill>
            <a:srgbClr val="006A4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latin typeface="Times New Roman" panose="02020603050405020304" charset="0"/>
              <a:cs typeface="Times New Roman" panose="02020603050405020304" charset="0"/>
            </a:endParaRPr>
          </a:p>
        </p:txBody>
      </p:sp>
      <p:sp>
        <p:nvSpPr>
          <p:cNvPr id="5" name="矩形 4"/>
          <p:cNvSpPr/>
          <p:nvPr/>
        </p:nvSpPr>
        <p:spPr>
          <a:xfrm>
            <a:off x="1336675" y="2889885"/>
            <a:ext cx="1586230" cy="814705"/>
          </a:xfrm>
          <a:prstGeom prst="rect">
            <a:avLst/>
          </a:prstGeom>
          <a:noFill/>
          <a:extLst>
            <a:ext uri="{909E8E84-426E-40DD-AFC4-6F175D3DCCD1}">
              <a14:hiddenFill xmlns:a14="http://schemas.microsoft.com/office/drawing/2010/main">
                <a:solidFill>
                  <a:schemeClr val="accent2"/>
                </a:solidFill>
              </a14:hiddenFill>
            </a:ext>
          </a:extLst>
        </p:spPr>
        <p:style>
          <a:lnRef idx="3">
            <a:schemeClr val="accent1"/>
          </a:lnRef>
          <a:fillRef idx="0">
            <a:srgbClr val="FFFFFF"/>
          </a:fillRef>
          <a:effectRef idx="0">
            <a:srgbClr val="FFFFFF"/>
          </a:effectRef>
          <a:fontRef idx="minor">
            <a:schemeClr val="tx1"/>
          </a:fontRef>
        </p:style>
        <p:txBody>
          <a:bodyPr rtlCol="0" anchor="ctr"/>
          <a:p>
            <a:pPr algn="ctr"/>
            <a:r>
              <a:rPr lang="zh-CN" altLang="en-US"/>
              <a:t>文章阅读</a:t>
            </a:r>
            <a:endParaRPr lang="zh-CN" altLang="en-US">
              <a:latin typeface="Arial" panose="020B0604020202020204" pitchFamily="34" charset="0"/>
              <a:cs typeface="Arial" panose="020B0604020202020204" pitchFamily="34" charset="0"/>
            </a:endParaRPr>
          </a:p>
        </p:txBody>
      </p:sp>
      <p:cxnSp>
        <p:nvCxnSpPr>
          <p:cNvPr id="8" name="直接箭头连接符 7"/>
          <p:cNvCxnSpPr/>
          <p:nvPr/>
        </p:nvCxnSpPr>
        <p:spPr>
          <a:xfrm>
            <a:off x="2923540" y="3269615"/>
            <a:ext cx="608330" cy="1079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
        <p:nvSpPr>
          <p:cNvPr id="9" name="矩形 8"/>
          <p:cNvSpPr/>
          <p:nvPr/>
        </p:nvSpPr>
        <p:spPr>
          <a:xfrm>
            <a:off x="3531870" y="2878455"/>
            <a:ext cx="1584960" cy="814705"/>
          </a:xfrm>
          <a:prstGeom prst="rect">
            <a:avLst/>
          </a:prstGeom>
          <a:noFill/>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a:solidFill>
                  <a:schemeClr val="tx1"/>
                </a:solidFill>
              </a:rPr>
              <a:t>注意力检查</a:t>
            </a:r>
            <a:endParaRPr lang="zh-CN" altLang="en-US">
              <a:solidFill>
                <a:schemeClr val="tx1"/>
              </a:solidFill>
            </a:endParaRPr>
          </a:p>
        </p:txBody>
      </p:sp>
      <p:cxnSp>
        <p:nvCxnSpPr>
          <p:cNvPr id="14" name="直接箭头连接符 13"/>
          <p:cNvCxnSpPr>
            <a:stCxn id="9" idx="3"/>
          </p:cNvCxnSpPr>
          <p:nvPr/>
        </p:nvCxnSpPr>
        <p:spPr>
          <a:xfrm flipV="1">
            <a:off x="5116830" y="3280410"/>
            <a:ext cx="532765" cy="571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
        <p:nvSpPr>
          <p:cNvPr id="15" name="矩形 14"/>
          <p:cNvSpPr/>
          <p:nvPr/>
        </p:nvSpPr>
        <p:spPr>
          <a:xfrm>
            <a:off x="5628005" y="2878455"/>
            <a:ext cx="1640840" cy="826135"/>
          </a:xfrm>
          <a:prstGeom prst="rect">
            <a:avLst/>
          </a:prstGeom>
          <a:extLst>
            <a:ext uri="{909E8E84-426E-40DD-AFC4-6F175D3DCCD1}">
              <a14:hiddenFill xmlns:a14="http://schemas.microsoft.com/office/drawing/2010/main">
                <a:solidFill>
                  <a:schemeClr val="accent1"/>
                </a:solidFill>
              </a14:hiddenFill>
            </a:ext>
          </a:extLst>
        </p:spPr>
        <p:style>
          <a:lnRef idx="3">
            <a:schemeClr val="accent1"/>
          </a:lnRef>
          <a:fillRef idx="0">
            <a:srgbClr val="FFFFFF"/>
          </a:fillRef>
          <a:effectRef idx="0">
            <a:srgbClr val="FFFFFF"/>
          </a:effectRef>
          <a:fontRef idx="minor">
            <a:schemeClr val="tx1"/>
          </a:fontRef>
        </p:style>
        <p:txBody>
          <a:bodyPr rtlCol="0" anchor="ctr"/>
          <a:p>
            <a:pPr algn="ctr"/>
            <a:r>
              <a:rPr lang="zh-CN" altLang="en-US">
                <a:solidFill>
                  <a:schemeClr val="tx1"/>
                </a:solidFill>
              </a:rPr>
              <a:t>信念问卷</a:t>
            </a:r>
            <a:endParaRPr lang="zh-CN" altLang="en-US">
              <a:solidFill>
                <a:schemeClr val="tx1"/>
              </a:solidFill>
            </a:endParaRPr>
          </a:p>
        </p:txBody>
      </p:sp>
      <p:cxnSp>
        <p:nvCxnSpPr>
          <p:cNvPr id="16" name="直接箭头连接符 15"/>
          <p:cNvCxnSpPr>
            <a:stCxn id="15" idx="3"/>
          </p:cNvCxnSpPr>
          <p:nvPr/>
        </p:nvCxnSpPr>
        <p:spPr>
          <a:xfrm flipV="1">
            <a:off x="7268845" y="3281045"/>
            <a:ext cx="521970" cy="1079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
        <p:nvSpPr>
          <p:cNvPr id="19" name="矩形 18"/>
          <p:cNvSpPr/>
          <p:nvPr/>
        </p:nvSpPr>
        <p:spPr>
          <a:xfrm>
            <a:off x="7790815" y="2867660"/>
            <a:ext cx="1879600" cy="825500"/>
          </a:xfrm>
          <a:prstGeom prst="rect">
            <a:avLst/>
          </a:prstGeom>
        </p:spPr>
        <p:style>
          <a:lnRef idx="2">
            <a:schemeClr val="accent1"/>
          </a:lnRef>
          <a:fillRef idx="0">
            <a:srgbClr val="FFFFFF"/>
          </a:fillRef>
          <a:effectRef idx="0">
            <a:srgbClr val="FFFFFF"/>
          </a:effectRef>
          <a:fontRef idx="minor">
            <a:schemeClr val="tx1"/>
          </a:fontRef>
        </p:style>
        <p:txBody>
          <a:bodyPr rtlCol="0" anchor="ctr"/>
          <a:p>
            <a:pPr algn="ctr"/>
            <a:r>
              <a:rPr lang="zh-CN" altLang="en-US"/>
              <a:t>漏斗式报告</a:t>
            </a:r>
            <a:endParaRPr lang="zh-CN" altLang="en-US"/>
          </a:p>
        </p:txBody>
      </p:sp>
      <p:cxnSp>
        <p:nvCxnSpPr>
          <p:cNvPr id="23" name="直接连接符 22"/>
          <p:cNvCxnSpPr/>
          <p:nvPr/>
        </p:nvCxnSpPr>
        <p:spPr>
          <a:xfrm flipH="1">
            <a:off x="2127885" y="3704590"/>
            <a:ext cx="1270" cy="890905"/>
          </a:xfrm>
          <a:prstGeom prst="line">
            <a:avLst/>
          </a:prstGeom>
        </p:spPr>
        <p:style>
          <a:lnRef idx="2">
            <a:schemeClr val="accent1"/>
          </a:lnRef>
          <a:fillRef idx="0">
            <a:srgbClr val="FFFFFF"/>
          </a:fillRef>
          <a:effectRef idx="0">
            <a:srgbClr val="FFFFFF"/>
          </a:effectRef>
          <a:fontRef idx="minor">
            <a:schemeClr val="tx1"/>
          </a:fontRef>
        </p:style>
      </p:cxnSp>
      <p:sp>
        <p:nvSpPr>
          <p:cNvPr id="24" name="矩形 23"/>
          <p:cNvSpPr/>
          <p:nvPr/>
        </p:nvSpPr>
        <p:spPr>
          <a:xfrm>
            <a:off x="1337310" y="4595495"/>
            <a:ext cx="1586230" cy="1118235"/>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sz="1600"/>
              <a:t>独处益处、独处风险、中性控制</a:t>
            </a:r>
            <a:endParaRPr lang="zh-CN" altLang="en-US" sz="1600"/>
          </a:p>
        </p:txBody>
      </p:sp>
      <p:cxnSp>
        <p:nvCxnSpPr>
          <p:cNvPr id="26" name="直接连接符 25"/>
          <p:cNvCxnSpPr>
            <a:stCxn id="15" idx="2"/>
            <a:endCxn id="27" idx="0"/>
          </p:cNvCxnSpPr>
          <p:nvPr/>
        </p:nvCxnSpPr>
        <p:spPr>
          <a:xfrm>
            <a:off x="6448425" y="3704590"/>
            <a:ext cx="22860" cy="890905"/>
          </a:xfrm>
          <a:prstGeom prst="line">
            <a:avLst/>
          </a:prstGeom>
        </p:spPr>
        <p:style>
          <a:lnRef idx="2">
            <a:schemeClr val="accent1"/>
          </a:lnRef>
          <a:fillRef idx="0">
            <a:srgbClr val="FFFFFF"/>
          </a:fillRef>
          <a:effectRef idx="0">
            <a:srgbClr val="FFFFFF"/>
          </a:effectRef>
          <a:fontRef idx="minor">
            <a:schemeClr val="tx1"/>
          </a:fontRef>
        </p:style>
      </p:cxnSp>
      <p:sp>
        <p:nvSpPr>
          <p:cNvPr id="27" name="矩形 26"/>
          <p:cNvSpPr/>
          <p:nvPr/>
        </p:nvSpPr>
        <p:spPr>
          <a:xfrm>
            <a:off x="5650230" y="4595495"/>
            <a:ext cx="1641475" cy="1129665"/>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sz="1400"/>
              <a:t>分别以独处益处、中性控制为基准进行回归分析比较不同组差异、计算效应量</a:t>
            </a:r>
            <a:r>
              <a:rPr lang="en-US" altLang="zh-CN" sz="1400"/>
              <a:t>Cohen's d</a:t>
            </a:r>
            <a:endParaRPr lang="en-US" altLang="zh-CN" sz="1400"/>
          </a:p>
        </p:txBody>
      </p:sp>
      <p:cxnSp>
        <p:nvCxnSpPr>
          <p:cNvPr id="28" name="直接连接符 27"/>
          <p:cNvCxnSpPr>
            <a:endCxn id="9" idx="0"/>
          </p:cNvCxnSpPr>
          <p:nvPr/>
        </p:nvCxnSpPr>
        <p:spPr>
          <a:xfrm>
            <a:off x="4324350" y="2324735"/>
            <a:ext cx="0" cy="553720"/>
          </a:xfrm>
          <a:prstGeom prst="line">
            <a:avLst/>
          </a:prstGeom>
        </p:spPr>
        <p:style>
          <a:lnRef idx="2">
            <a:schemeClr val="accent1"/>
          </a:lnRef>
          <a:fillRef idx="0">
            <a:srgbClr val="FFFFFF"/>
          </a:fillRef>
          <a:effectRef idx="0">
            <a:srgbClr val="FFFFFF"/>
          </a:effectRef>
          <a:fontRef idx="minor">
            <a:schemeClr val="tx1"/>
          </a:fontRef>
        </p:style>
      </p:cxnSp>
      <p:sp>
        <p:nvSpPr>
          <p:cNvPr id="29" name="圆角矩形 28"/>
          <p:cNvSpPr/>
          <p:nvPr/>
        </p:nvSpPr>
        <p:spPr>
          <a:xfrm>
            <a:off x="3531235" y="1311275"/>
            <a:ext cx="1597025" cy="1002665"/>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indent="0" algn="ctr" fontAlgn="auto">
              <a:lnSpc>
                <a:spcPts val="2020"/>
              </a:lnSpc>
            </a:pPr>
            <a:r>
              <a:rPr lang="en-US" altLang="zh-CN" sz="1600"/>
              <a:t>A</a:t>
            </a:r>
            <a:r>
              <a:rPr lang="zh-CN" altLang="en-US" sz="1600"/>
              <a:t>和</a:t>
            </a:r>
            <a:r>
              <a:rPr lang="en-US" altLang="zh-CN" sz="1600"/>
              <a:t>B</a:t>
            </a:r>
            <a:r>
              <a:rPr lang="zh-CN" altLang="en-US" sz="1600"/>
              <a:t>排除标准，两位编码者评分，计算</a:t>
            </a:r>
            <a:r>
              <a:rPr lang="en-US" altLang="zh-CN" sz="1600"/>
              <a:t>AC1</a:t>
            </a:r>
            <a:r>
              <a:rPr lang="zh-CN" altLang="en-US" sz="1600"/>
              <a:t>分数</a:t>
            </a:r>
            <a:endParaRPr lang="zh-CN" altLang="en-US" sz="1600"/>
          </a:p>
        </p:txBody>
      </p:sp>
      <p:cxnSp>
        <p:nvCxnSpPr>
          <p:cNvPr id="30" name="直接连接符 29"/>
          <p:cNvCxnSpPr>
            <a:endCxn id="15" idx="0"/>
          </p:cNvCxnSpPr>
          <p:nvPr/>
        </p:nvCxnSpPr>
        <p:spPr>
          <a:xfrm flipH="1">
            <a:off x="6448425" y="2324735"/>
            <a:ext cx="5715" cy="553720"/>
          </a:xfrm>
          <a:prstGeom prst="line">
            <a:avLst/>
          </a:prstGeom>
        </p:spPr>
        <p:style>
          <a:lnRef idx="2">
            <a:schemeClr val="accent1"/>
          </a:lnRef>
          <a:fillRef idx="0">
            <a:srgbClr val="FFFFFF"/>
          </a:fillRef>
          <a:effectRef idx="0">
            <a:srgbClr val="FFFFFF"/>
          </a:effectRef>
          <a:fontRef idx="minor">
            <a:schemeClr val="tx1"/>
          </a:fontRef>
        </p:style>
      </p:cxnSp>
      <p:sp>
        <p:nvSpPr>
          <p:cNvPr id="31" name="圆角矩形 30"/>
          <p:cNvSpPr/>
          <p:nvPr/>
        </p:nvSpPr>
        <p:spPr>
          <a:xfrm>
            <a:off x="5628005" y="1309370"/>
            <a:ext cx="1640205" cy="1016635"/>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a:t>计算项目间</a:t>
            </a:r>
            <a:r>
              <a:rPr lang="en-US" altLang="zh-CN"/>
              <a:t>Cronbach</a:t>
            </a:r>
            <a:r>
              <a:rPr lang="en-US" altLang="zh-CN">
                <a:sym typeface="+mn-ea"/>
              </a:rPr>
              <a:t>'</a:t>
            </a:r>
            <a:r>
              <a:rPr lang="en-US" altLang="zh-CN"/>
              <a:t>α</a:t>
            </a:r>
            <a:endParaRPr lang="en-US" altLang="zh-CN"/>
          </a:p>
        </p:txBody>
      </p:sp>
      <p:cxnSp>
        <p:nvCxnSpPr>
          <p:cNvPr id="32" name="直接连接符 31"/>
          <p:cNvCxnSpPr>
            <a:endCxn id="19" idx="0"/>
          </p:cNvCxnSpPr>
          <p:nvPr/>
        </p:nvCxnSpPr>
        <p:spPr>
          <a:xfrm>
            <a:off x="8724900" y="2313940"/>
            <a:ext cx="5715" cy="553720"/>
          </a:xfrm>
          <a:prstGeom prst="line">
            <a:avLst/>
          </a:prstGeom>
        </p:spPr>
        <p:style>
          <a:lnRef idx="2">
            <a:schemeClr val="accent1"/>
          </a:lnRef>
          <a:fillRef idx="0">
            <a:srgbClr val="FFFFFF"/>
          </a:fillRef>
          <a:effectRef idx="0">
            <a:srgbClr val="FFFFFF"/>
          </a:effectRef>
          <a:fontRef idx="minor">
            <a:schemeClr val="tx1"/>
          </a:fontRef>
        </p:style>
      </p:cxnSp>
      <p:sp>
        <p:nvSpPr>
          <p:cNvPr id="33" name="圆角矩形 32"/>
          <p:cNvSpPr/>
          <p:nvPr/>
        </p:nvSpPr>
        <p:spPr>
          <a:xfrm>
            <a:off x="7768590" y="1299210"/>
            <a:ext cx="1836420" cy="1025525"/>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indent="0" algn="ctr" fontAlgn="auto">
              <a:lnSpc>
                <a:spcPts val="2020"/>
              </a:lnSpc>
            </a:pPr>
            <a:endParaRPr lang="en-US" altLang="zh-CN"/>
          </a:p>
          <a:p>
            <a:pPr indent="0" algn="ctr" fontAlgn="auto">
              <a:lnSpc>
                <a:spcPts val="2020"/>
              </a:lnSpc>
            </a:pPr>
            <a:r>
              <a:rPr lang="en-US" altLang="zh-CN"/>
              <a:t>C</a:t>
            </a:r>
            <a:r>
              <a:rPr lang="zh-CN" altLang="en-US"/>
              <a:t>排除标准，</a:t>
            </a:r>
            <a:r>
              <a:rPr lang="zh-CN" altLang="en-US" sz="1600">
                <a:sym typeface="+mn-ea"/>
              </a:rPr>
              <a:t>两位编码者评分，计算</a:t>
            </a:r>
            <a:r>
              <a:rPr lang="en-US" altLang="zh-CN" sz="1600">
                <a:sym typeface="+mn-ea"/>
              </a:rPr>
              <a:t>AC1</a:t>
            </a:r>
            <a:r>
              <a:rPr lang="zh-CN" altLang="en-US" sz="1600">
                <a:sym typeface="+mn-ea"/>
              </a:rPr>
              <a:t>分数</a:t>
            </a:r>
            <a:endParaRPr lang="zh-CN" altLang="en-US"/>
          </a:p>
          <a:p>
            <a:pPr indent="0" algn="ctr" fontAlgn="auto">
              <a:lnSpc>
                <a:spcPts val="2020"/>
              </a:lnSpc>
            </a:pPr>
            <a:endParaRPr lang="zh-CN" altLang="en-US"/>
          </a:p>
        </p:txBody>
      </p:sp>
    </p:spTree>
    <p:custDataLst>
      <p:tags r:id="rId4"/>
    </p:custDataLst>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randombar(horizontal)">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 name="Title 6"/>
          <p:cNvSpPr txBox="1"/>
          <p:nvPr>
            <p:custDataLst>
              <p:tags r:id="rId1"/>
            </p:custDataLst>
          </p:nvPr>
        </p:nvSpPr>
        <p:spPr>
          <a:xfrm>
            <a:off x="478155" y="1003300"/>
            <a:ext cx="10769600" cy="588645"/>
          </a:xfrm>
          <a:prstGeom prst="rect">
            <a:avLst/>
          </a:prstGeom>
          <a:noFill/>
          <a:ln w="3175">
            <a:noFill/>
            <a:prstDash val="dash"/>
          </a:ln>
        </p:spPr>
        <p:txBody>
          <a:bodyPr wrap="square" lIns="63500" tIns="25400" rIns="63500" bIns="25400" anchor="b"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279400" lvl="0" indent="-279400" algn="just" fontAlgn="ctr">
              <a:lnSpc>
                <a:spcPct val="120000"/>
              </a:lnSpc>
              <a:spcBef>
                <a:spcPts val="0"/>
              </a:spcBef>
              <a:spcAft>
                <a:spcPts val="800"/>
              </a:spcAft>
              <a:buSzPct val="100000"/>
              <a:buFont typeface="Wingdings" panose="05000000000000000000" charset="0"/>
              <a:buChar char="l"/>
            </a:pPr>
            <a:r>
              <a:rPr lang="zh-CN" altLang="en-US" sz="2400" spc="160">
                <a:ln w="3175">
                  <a:noFill/>
                  <a:prstDash val="dash"/>
                </a:ln>
                <a:solidFill>
                  <a:schemeClr val="tx1"/>
                </a:solidFill>
                <a:latin typeface="Times New Roman" panose="02020603050405020304" charset="0"/>
                <a:ea typeface="宋体" panose="02010600030101010101" pitchFamily="2" charset="-122"/>
                <a:cs typeface="Times New Roman" panose="02020603050405020304" charset="0"/>
              </a:rPr>
              <a:t>人口学信息</a:t>
            </a:r>
            <a:endParaRPr lang="zh-CN" altLang="en-US" sz="2400" spc="160">
              <a:ln w="3175">
                <a:noFill/>
                <a:prstDash val="dash"/>
              </a:ln>
              <a:solidFill>
                <a:schemeClr val="tx1"/>
              </a:solidFill>
              <a:latin typeface="Times New Roman" panose="02020603050405020304" charset="0"/>
              <a:ea typeface="宋体" panose="02010600030101010101" pitchFamily="2" charset="-122"/>
              <a:cs typeface="Times New Roman" panose="02020603050405020304" charset="0"/>
            </a:endParaRPr>
          </a:p>
        </p:txBody>
      </p:sp>
      <p:sp>
        <p:nvSpPr>
          <p:cNvPr id="10" name="箭头: V 形 3"/>
          <p:cNvSpPr/>
          <p:nvPr/>
        </p:nvSpPr>
        <p:spPr>
          <a:xfrm flipV="1">
            <a:off x="554355" y="329565"/>
            <a:ext cx="377190" cy="436880"/>
          </a:xfrm>
          <a:prstGeom prst="chevron">
            <a:avLst/>
          </a:prstGeom>
          <a:solidFill>
            <a:srgbClr val="006A44"/>
          </a:solidFill>
          <a:ln w="12700" cap="flat" cmpd="sng" algn="ctr">
            <a:noFill/>
            <a:prstDash val="solid"/>
            <a:miter lim="800000"/>
          </a:ln>
          <a:effectLst/>
        </p:spPr>
        <p:txBody>
          <a:bodyPr rtlCol="0" anchor="ctr"/>
          <a:p>
            <a:pPr algn="ctr"/>
            <a:endParaRPr lang="zh-CN" altLang="en-US" sz="1350" dirty="0">
              <a:solidFill>
                <a:srgbClr val="000000"/>
              </a:solidFill>
              <a:latin typeface="Times New Roman" panose="02020603050405020304" charset="0"/>
              <a:ea typeface="思源黑体 CN Light" panose="020B0300000000000000" pitchFamily="34" charset="-122"/>
              <a:cs typeface="Times New Roman" panose="02020603050405020304" charset="0"/>
              <a:sym typeface="思源宋体 CN Light" panose="02020300000000000000" pitchFamily="18" charset="-122"/>
            </a:endParaRPr>
          </a:p>
        </p:txBody>
      </p:sp>
      <p:sp>
        <p:nvSpPr>
          <p:cNvPr id="2" name="箭头: V 形 4"/>
          <p:cNvSpPr/>
          <p:nvPr/>
        </p:nvSpPr>
        <p:spPr>
          <a:xfrm flipV="1">
            <a:off x="867410" y="325120"/>
            <a:ext cx="377190" cy="436880"/>
          </a:xfrm>
          <a:prstGeom prst="chevron">
            <a:avLst/>
          </a:prstGeom>
          <a:solidFill>
            <a:srgbClr val="FFFFFF"/>
          </a:solidFill>
          <a:ln w="12700" cap="flat" cmpd="sng" algn="ctr">
            <a:solidFill>
              <a:srgbClr val="006A44"/>
            </a:solidFill>
            <a:prstDash val="solid"/>
            <a:miter lim="800000"/>
          </a:ln>
          <a:effectLst/>
        </p:spPr>
        <p:txBody>
          <a:bodyPr rtlCol="0" anchor="ctr"/>
          <a:p>
            <a:pPr algn="ctr"/>
            <a:endParaRPr lang="zh-CN" altLang="en-US" sz="1350" dirty="0">
              <a:solidFill>
                <a:srgbClr val="000000"/>
              </a:solidFill>
              <a:latin typeface="Times New Roman" panose="02020603050405020304" charset="0"/>
              <a:ea typeface="思源黑体 CN Light" panose="020B0300000000000000" pitchFamily="34" charset="-122"/>
              <a:cs typeface="Times New Roman" panose="02020603050405020304" charset="0"/>
              <a:sym typeface="思源宋体 CN Light" panose="02020300000000000000" pitchFamily="18" charset="-122"/>
            </a:endParaRPr>
          </a:p>
        </p:txBody>
      </p:sp>
      <p:cxnSp>
        <p:nvCxnSpPr>
          <p:cNvPr id="12" name="直接连接符 11"/>
          <p:cNvCxnSpPr/>
          <p:nvPr/>
        </p:nvCxnSpPr>
        <p:spPr>
          <a:xfrm>
            <a:off x="1337297" y="751736"/>
            <a:ext cx="10519410" cy="0"/>
          </a:xfrm>
          <a:prstGeom prst="line">
            <a:avLst/>
          </a:prstGeom>
          <a:noFill/>
          <a:ln w="6350" cap="flat" cmpd="sng" algn="ctr">
            <a:solidFill>
              <a:srgbClr val="293247"/>
            </a:solidFill>
            <a:prstDash val="lgDash"/>
            <a:miter lim="800000"/>
            <a:tailEnd type="oval"/>
          </a:ln>
          <a:effectLst/>
        </p:spPr>
      </p:cxnSp>
      <p:sp>
        <p:nvSpPr>
          <p:cNvPr id="17" name="文本框 16"/>
          <p:cNvSpPr txBox="1"/>
          <p:nvPr/>
        </p:nvSpPr>
        <p:spPr>
          <a:xfrm>
            <a:off x="1419212" y="301090"/>
            <a:ext cx="1713230" cy="460375"/>
          </a:xfrm>
          <a:prstGeom prst="rect">
            <a:avLst/>
          </a:prstGeom>
          <a:noFill/>
        </p:spPr>
        <p:txBody>
          <a:bodyPr wrap="none" rtlCol="0">
            <a:spAutoFit/>
          </a:bodyPr>
          <a:p>
            <a:r>
              <a:rPr lang="zh-CN" altLang="en-US" sz="2400" b="1" dirty="0">
                <a:solidFill>
                  <a:srgbClr val="000000">
                    <a:lumMod val="75000"/>
                    <a:lumOff val="25000"/>
                  </a:srgbClr>
                </a:solidFill>
                <a:latin typeface="Times New Roman" panose="02020603050405020304" charset="0"/>
                <a:ea typeface="黑体" panose="02010609060101010101" charset="-122"/>
                <a:sym typeface="思源宋体 CN Light" panose="02020300000000000000" pitchFamily="18" charset="-122"/>
              </a:rPr>
              <a:t>研究二复现</a:t>
            </a:r>
            <a:endParaRPr lang="zh-CN" altLang="en-US" sz="2400" b="1" dirty="0">
              <a:solidFill>
                <a:srgbClr val="000000">
                  <a:lumMod val="75000"/>
                  <a:lumOff val="25000"/>
                </a:srgbClr>
              </a:solidFill>
              <a:latin typeface="Times New Roman" panose="02020603050405020304" charset="0"/>
              <a:ea typeface="黑体" panose="02010609060101010101" charset="-122"/>
              <a:sym typeface="思源宋体 CN Light" panose="02020300000000000000" pitchFamily="18" charset="-122"/>
            </a:endParaRPr>
          </a:p>
        </p:txBody>
      </p:sp>
      <p:sp>
        <p:nvSpPr>
          <p:cNvPr id="18" name="箭头: V 形 8"/>
          <p:cNvSpPr/>
          <p:nvPr/>
        </p:nvSpPr>
        <p:spPr>
          <a:xfrm flipV="1">
            <a:off x="235585" y="325120"/>
            <a:ext cx="377190" cy="436880"/>
          </a:xfrm>
          <a:prstGeom prst="chevron">
            <a:avLst/>
          </a:prstGeom>
          <a:solidFill>
            <a:srgbClr val="FFFFFF"/>
          </a:solidFill>
          <a:ln w="12700" cap="flat" cmpd="sng" algn="ctr">
            <a:solidFill>
              <a:srgbClr val="A5A5A5"/>
            </a:solidFill>
            <a:prstDash val="solid"/>
            <a:miter lim="800000"/>
          </a:ln>
          <a:effectLst/>
        </p:spPr>
        <p:txBody>
          <a:bodyPr rtlCol="0" anchor="ctr"/>
          <a:p>
            <a:pPr algn="ctr"/>
            <a:endParaRPr lang="zh-CN" altLang="en-US" sz="1350" dirty="0">
              <a:solidFill>
                <a:srgbClr val="000000"/>
              </a:solidFill>
              <a:latin typeface="Times New Roman" panose="02020603050405020304" charset="0"/>
              <a:ea typeface="思源黑体 CN Light" panose="020B0300000000000000" pitchFamily="34" charset="-122"/>
              <a:cs typeface="Times New Roman" panose="02020603050405020304" charset="0"/>
              <a:sym typeface="思源宋体 CN Light" panose="02020300000000000000" pitchFamily="18" charset="-122"/>
            </a:endParaRPr>
          </a:p>
        </p:txBody>
      </p:sp>
      <p:pic>
        <p:nvPicPr>
          <p:cNvPr id="3" name="图片 2" descr="南京师范大学（黑）"/>
          <p:cNvPicPr>
            <a:picLocks noChangeAspect="1"/>
          </p:cNvPicPr>
          <p:nvPr/>
        </p:nvPicPr>
        <p:blipFill>
          <a:blip r:embed="rId2"/>
          <a:stretch>
            <a:fillRect/>
          </a:stretch>
        </p:blipFill>
        <p:spPr>
          <a:xfrm>
            <a:off x="9657080" y="-310515"/>
            <a:ext cx="2285365" cy="1615440"/>
          </a:xfrm>
          <a:prstGeom prst="rect">
            <a:avLst/>
          </a:prstGeom>
        </p:spPr>
      </p:pic>
      <p:pic>
        <p:nvPicPr>
          <p:cNvPr id="4" name="图片 3" descr="校徽-绿"/>
          <p:cNvPicPr>
            <a:picLocks noChangeAspect="1"/>
          </p:cNvPicPr>
          <p:nvPr/>
        </p:nvPicPr>
        <p:blipFill>
          <a:blip r:embed="rId3"/>
          <a:stretch>
            <a:fillRect/>
          </a:stretch>
        </p:blipFill>
        <p:spPr>
          <a:xfrm>
            <a:off x="9657080" y="20320"/>
            <a:ext cx="640715" cy="906780"/>
          </a:xfrm>
          <a:prstGeom prst="rect">
            <a:avLst/>
          </a:prstGeom>
        </p:spPr>
      </p:pic>
      <p:sp>
        <p:nvSpPr>
          <p:cNvPr id="25" name="矩形 24"/>
          <p:cNvSpPr/>
          <p:nvPr/>
        </p:nvSpPr>
        <p:spPr>
          <a:xfrm>
            <a:off x="0" y="6702425"/>
            <a:ext cx="12192000" cy="155575"/>
          </a:xfrm>
          <a:prstGeom prst="rect">
            <a:avLst/>
          </a:prstGeom>
          <a:solidFill>
            <a:srgbClr val="006A4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latin typeface="Times New Roman" panose="02020603050405020304" charset="0"/>
              <a:cs typeface="Times New Roman" panose="02020603050405020304" charset="0"/>
            </a:endParaRPr>
          </a:p>
        </p:txBody>
      </p:sp>
      <p:pic>
        <p:nvPicPr>
          <p:cNvPr id="5" name="图片 4"/>
          <p:cNvPicPr/>
          <p:nvPr/>
        </p:nvPicPr>
        <p:blipFill>
          <a:blip r:embed="rId4"/>
          <a:stretch>
            <a:fillRect/>
          </a:stretch>
        </p:blipFill>
        <p:spPr>
          <a:xfrm>
            <a:off x="2650490" y="751840"/>
            <a:ext cx="7239000" cy="5876290"/>
          </a:xfrm>
          <a:prstGeom prst="rect">
            <a:avLst/>
          </a:prstGeom>
        </p:spPr>
      </p:pic>
    </p:spTree>
    <p:custDataLst>
      <p:tags r:id="rId5"/>
    </p:custDataLst>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randombar(horizontal)">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79" name="任意多边形: 形状 278"/>
          <p:cNvSpPr/>
          <p:nvPr>
            <p:custDataLst>
              <p:tags r:id="rId1"/>
            </p:custDataLst>
          </p:nvPr>
        </p:nvSpPr>
        <p:spPr>
          <a:xfrm>
            <a:off x="554139" y="926907"/>
            <a:ext cx="595356" cy="594527"/>
          </a:xfrm>
          <a:custGeom>
            <a:avLst/>
            <a:gdLst>
              <a:gd name="connsiteX0" fmla="*/ 1478 w 597033"/>
              <a:gd name="connsiteY0" fmla="*/ 0 h 596201"/>
              <a:gd name="connsiteX1" fmla="*/ 597033 w 597033"/>
              <a:gd name="connsiteY1" fmla="*/ 0 h 596201"/>
              <a:gd name="connsiteX2" fmla="*/ 597033 w 597033"/>
              <a:gd name="connsiteY2" fmla="*/ 136412 h 596201"/>
              <a:gd name="connsiteX3" fmla="*/ 136413 w 597033"/>
              <a:gd name="connsiteY3" fmla="*/ 136412 h 596201"/>
              <a:gd name="connsiteX4" fmla="*/ 136413 w 597033"/>
              <a:gd name="connsiteY4" fmla="*/ 596201 h 596201"/>
              <a:gd name="connsiteX5" fmla="*/ 0 w 597033"/>
              <a:gd name="connsiteY5" fmla="*/ 596201 h 596201"/>
              <a:gd name="connsiteX6" fmla="*/ 0 w 597033"/>
              <a:gd name="connsiteY6" fmla="*/ 646 h 596201"/>
              <a:gd name="connsiteX7" fmla="*/ 1478 w 597033"/>
              <a:gd name="connsiteY7" fmla="*/ 646 h 596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7033" h="596201">
                <a:moveTo>
                  <a:pt x="1478" y="0"/>
                </a:moveTo>
                <a:lnTo>
                  <a:pt x="597033" y="0"/>
                </a:lnTo>
                <a:lnTo>
                  <a:pt x="597033" y="136412"/>
                </a:lnTo>
                <a:lnTo>
                  <a:pt x="136413" y="136412"/>
                </a:lnTo>
                <a:lnTo>
                  <a:pt x="136413" y="596201"/>
                </a:lnTo>
                <a:lnTo>
                  <a:pt x="0" y="596201"/>
                </a:lnTo>
                <a:lnTo>
                  <a:pt x="0" y="646"/>
                </a:lnTo>
                <a:lnTo>
                  <a:pt x="1478" y="646"/>
                </a:lnTo>
                <a:close/>
              </a:path>
            </a:pathLst>
          </a:custGeom>
          <a:solidFill>
            <a:srgbClr val="006A44">
              <a:alpha val="99000"/>
            </a:srgbClr>
          </a:solidFill>
          <a:ln w="33259" cap="flat">
            <a:noFill/>
            <a:prstDash val="solid"/>
            <a:miter/>
          </a:ln>
        </p:spPr>
        <p:txBody>
          <a:bodyPr wrap="square" rtlCol="0" anchor="ctr">
            <a:noAutofit/>
          </a:bodyPr>
          <a:p>
            <a:endParaRPr lang="zh-CN" altLang="en-US" sz="2400">
              <a:solidFill>
                <a:schemeClr val="dk1"/>
              </a:solidFill>
              <a:latin typeface="Times New Roman" panose="02020603050405020304" charset="0"/>
              <a:ea typeface="微软雅黑" panose="020B0503020204020204" charset="-122"/>
              <a:cs typeface="Times New Roman" panose="02020603050405020304" charset="0"/>
            </a:endParaRPr>
          </a:p>
        </p:txBody>
      </p:sp>
      <p:sp>
        <p:nvSpPr>
          <p:cNvPr id="283" name="任意多边形: 形状 282"/>
          <p:cNvSpPr/>
          <p:nvPr>
            <p:custDataLst>
              <p:tags r:id="rId2"/>
            </p:custDataLst>
          </p:nvPr>
        </p:nvSpPr>
        <p:spPr>
          <a:xfrm rot="16200000">
            <a:off x="11262312" y="5623453"/>
            <a:ext cx="595109" cy="593883"/>
          </a:xfrm>
          <a:custGeom>
            <a:avLst/>
            <a:gdLst>
              <a:gd name="connsiteX0" fmla="*/ 596786 w 596786"/>
              <a:gd name="connsiteY0" fmla="*/ 457879 h 595556"/>
              <a:gd name="connsiteX1" fmla="*/ 596786 w 596786"/>
              <a:gd name="connsiteY1" fmla="*/ 594291 h 595556"/>
              <a:gd name="connsiteX2" fmla="*/ 136413 w 596786"/>
              <a:gd name="connsiteY2" fmla="*/ 594291 h 595556"/>
              <a:gd name="connsiteX3" fmla="*/ 136413 w 596786"/>
              <a:gd name="connsiteY3" fmla="*/ 595556 h 595556"/>
              <a:gd name="connsiteX4" fmla="*/ 0 w 596786"/>
              <a:gd name="connsiteY4" fmla="*/ 595556 h 595556"/>
              <a:gd name="connsiteX5" fmla="*/ 0 w 596786"/>
              <a:gd name="connsiteY5" fmla="*/ 0 h 595556"/>
              <a:gd name="connsiteX6" fmla="*/ 136413 w 596786"/>
              <a:gd name="connsiteY6" fmla="*/ 0 h 595556"/>
              <a:gd name="connsiteX7" fmla="*/ 136413 w 596786"/>
              <a:gd name="connsiteY7" fmla="*/ 457879 h 595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6786" h="595556">
                <a:moveTo>
                  <a:pt x="596786" y="457879"/>
                </a:moveTo>
                <a:lnTo>
                  <a:pt x="596786" y="594291"/>
                </a:lnTo>
                <a:lnTo>
                  <a:pt x="136413" y="594291"/>
                </a:lnTo>
                <a:lnTo>
                  <a:pt x="136413" y="595556"/>
                </a:lnTo>
                <a:lnTo>
                  <a:pt x="0" y="595556"/>
                </a:lnTo>
                <a:lnTo>
                  <a:pt x="0" y="0"/>
                </a:lnTo>
                <a:lnTo>
                  <a:pt x="136413" y="0"/>
                </a:lnTo>
                <a:lnTo>
                  <a:pt x="136413" y="457879"/>
                </a:lnTo>
                <a:close/>
              </a:path>
            </a:pathLst>
          </a:custGeom>
          <a:solidFill>
            <a:srgbClr val="006A44">
              <a:alpha val="99000"/>
            </a:srgbClr>
          </a:solidFill>
          <a:ln w="33259" cap="flat">
            <a:noFill/>
            <a:prstDash val="solid"/>
            <a:miter/>
          </a:ln>
        </p:spPr>
        <p:txBody>
          <a:bodyPr wrap="square" rtlCol="0" anchor="ctr">
            <a:noAutofit/>
          </a:bodyPr>
          <a:p>
            <a:endParaRPr lang="zh-CN" altLang="en-US" sz="2400">
              <a:solidFill>
                <a:schemeClr val="dk1"/>
              </a:solidFill>
              <a:latin typeface="Times New Roman" panose="02020603050405020304" charset="0"/>
              <a:ea typeface="微软雅黑" panose="020B0503020204020204" charset="-122"/>
              <a:cs typeface="Times New Roman" panose="02020603050405020304" charset="0"/>
            </a:endParaRPr>
          </a:p>
        </p:txBody>
      </p:sp>
      <p:sp>
        <p:nvSpPr>
          <p:cNvPr id="10" name="箭头: V 形 3"/>
          <p:cNvSpPr/>
          <p:nvPr/>
        </p:nvSpPr>
        <p:spPr>
          <a:xfrm flipV="1">
            <a:off x="554355" y="329565"/>
            <a:ext cx="377190" cy="436880"/>
          </a:xfrm>
          <a:prstGeom prst="chevron">
            <a:avLst/>
          </a:prstGeom>
          <a:solidFill>
            <a:srgbClr val="006A44"/>
          </a:solidFill>
          <a:ln w="12700" cap="flat" cmpd="sng" algn="ctr">
            <a:noFill/>
            <a:prstDash val="solid"/>
            <a:miter lim="800000"/>
          </a:ln>
          <a:effectLst/>
        </p:spPr>
        <p:txBody>
          <a:bodyPr rtlCol="0" anchor="ctr"/>
          <a:p>
            <a:pPr algn="ctr"/>
            <a:endParaRPr lang="zh-CN" altLang="en-US" sz="1350" dirty="0">
              <a:solidFill>
                <a:srgbClr val="000000"/>
              </a:solidFill>
              <a:latin typeface="Times New Roman" panose="02020603050405020304" charset="0"/>
              <a:ea typeface="思源黑体 CN Light" panose="020B0300000000000000" pitchFamily="34" charset="-122"/>
              <a:cs typeface="Times New Roman" panose="02020603050405020304" charset="0"/>
              <a:sym typeface="思源宋体 CN Light" panose="02020300000000000000" pitchFamily="18" charset="-122"/>
            </a:endParaRPr>
          </a:p>
        </p:txBody>
      </p:sp>
      <p:sp>
        <p:nvSpPr>
          <p:cNvPr id="2" name="箭头: V 形 4"/>
          <p:cNvSpPr/>
          <p:nvPr/>
        </p:nvSpPr>
        <p:spPr>
          <a:xfrm flipV="1">
            <a:off x="867410" y="325120"/>
            <a:ext cx="377190" cy="436880"/>
          </a:xfrm>
          <a:prstGeom prst="chevron">
            <a:avLst/>
          </a:prstGeom>
          <a:solidFill>
            <a:srgbClr val="FFFFFF"/>
          </a:solidFill>
          <a:ln w="12700" cap="flat" cmpd="sng" algn="ctr">
            <a:solidFill>
              <a:srgbClr val="006A44"/>
            </a:solidFill>
            <a:prstDash val="solid"/>
            <a:miter lim="800000"/>
          </a:ln>
          <a:effectLst/>
        </p:spPr>
        <p:txBody>
          <a:bodyPr rtlCol="0" anchor="ctr"/>
          <a:p>
            <a:pPr algn="ctr"/>
            <a:endParaRPr lang="zh-CN" altLang="en-US" sz="1350" dirty="0">
              <a:solidFill>
                <a:srgbClr val="000000"/>
              </a:solidFill>
              <a:latin typeface="Times New Roman" panose="02020603050405020304" charset="0"/>
              <a:ea typeface="思源黑体 CN Light" panose="020B0300000000000000" pitchFamily="34" charset="-122"/>
              <a:cs typeface="Times New Roman" panose="02020603050405020304" charset="0"/>
              <a:sym typeface="思源宋体 CN Light" panose="02020300000000000000" pitchFamily="18" charset="-122"/>
            </a:endParaRPr>
          </a:p>
        </p:txBody>
      </p:sp>
      <p:cxnSp>
        <p:nvCxnSpPr>
          <p:cNvPr id="12" name="直接连接符 11"/>
          <p:cNvCxnSpPr/>
          <p:nvPr/>
        </p:nvCxnSpPr>
        <p:spPr>
          <a:xfrm>
            <a:off x="1337297" y="751736"/>
            <a:ext cx="10519410" cy="0"/>
          </a:xfrm>
          <a:prstGeom prst="line">
            <a:avLst/>
          </a:prstGeom>
          <a:noFill/>
          <a:ln w="6350" cap="flat" cmpd="sng" algn="ctr">
            <a:solidFill>
              <a:srgbClr val="293247"/>
            </a:solidFill>
            <a:prstDash val="lgDash"/>
            <a:miter lim="800000"/>
            <a:tailEnd type="oval"/>
          </a:ln>
          <a:effectLst/>
        </p:spPr>
      </p:cxnSp>
      <p:sp>
        <p:nvSpPr>
          <p:cNvPr id="17" name="文本框 16"/>
          <p:cNvSpPr txBox="1"/>
          <p:nvPr/>
        </p:nvSpPr>
        <p:spPr>
          <a:xfrm>
            <a:off x="1419212" y="301090"/>
            <a:ext cx="2019300" cy="460375"/>
          </a:xfrm>
          <a:prstGeom prst="rect">
            <a:avLst/>
          </a:prstGeom>
          <a:noFill/>
        </p:spPr>
        <p:txBody>
          <a:bodyPr wrap="none" rtlCol="0">
            <a:spAutoFit/>
          </a:bodyPr>
          <a:p>
            <a:r>
              <a:rPr lang="zh-CN" altLang="en-US" sz="2400" b="1" dirty="0">
                <a:solidFill>
                  <a:srgbClr val="000000">
                    <a:lumMod val="75000"/>
                    <a:lumOff val="25000"/>
                  </a:srgbClr>
                </a:solidFill>
                <a:latin typeface="Times New Roman" panose="02020603050405020304" charset="0"/>
                <a:ea typeface="黑体" panose="02010609060101010101" charset="-122"/>
                <a:sym typeface="思源宋体 CN Light" panose="02020300000000000000" pitchFamily="18" charset="-122"/>
              </a:rPr>
              <a:t>小组成员介绍</a:t>
            </a:r>
            <a:endParaRPr lang="zh-CN" altLang="en-US" sz="2400" b="1" dirty="0">
              <a:solidFill>
                <a:srgbClr val="000000">
                  <a:lumMod val="75000"/>
                  <a:lumOff val="25000"/>
                </a:srgbClr>
              </a:solidFill>
              <a:latin typeface="Times New Roman" panose="02020603050405020304" charset="0"/>
              <a:ea typeface="黑体" panose="02010609060101010101" charset="-122"/>
              <a:sym typeface="思源宋体 CN Light" panose="02020300000000000000" pitchFamily="18" charset="-122"/>
            </a:endParaRPr>
          </a:p>
        </p:txBody>
      </p:sp>
      <p:sp>
        <p:nvSpPr>
          <p:cNvPr id="18" name="箭头: V 形 8"/>
          <p:cNvSpPr/>
          <p:nvPr/>
        </p:nvSpPr>
        <p:spPr>
          <a:xfrm flipV="1">
            <a:off x="235585" y="325120"/>
            <a:ext cx="377190" cy="436880"/>
          </a:xfrm>
          <a:prstGeom prst="chevron">
            <a:avLst/>
          </a:prstGeom>
          <a:solidFill>
            <a:srgbClr val="FFFFFF"/>
          </a:solidFill>
          <a:ln w="12700" cap="flat" cmpd="sng" algn="ctr">
            <a:solidFill>
              <a:srgbClr val="A5A5A5"/>
            </a:solidFill>
            <a:prstDash val="solid"/>
            <a:miter lim="800000"/>
          </a:ln>
          <a:effectLst/>
        </p:spPr>
        <p:txBody>
          <a:bodyPr rtlCol="0" anchor="ctr"/>
          <a:p>
            <a:pPr algn="ctr"/>
            <a:endParaRPr lang="zh-CN" altLang="en-US" sz="1350" dirty="0">
              <a:solidFill>
                <a:srgbClr val="000000"/>
              </a:solidFill>
              <a:latin typeface="Times New Roman" panose="02020603050405020304" charset="0"/>
              <a:ea typeface="思源黑体 CN Light" panose="020B0300000000000000" pitchFamily="34" charset="-122"/>
              <a:cs typeface="Times New Roman" panose="02020603050405020304" charset="0"/>
              <a:sym typeface="思源宋体 CN Light" panose="02020300000000000000" pitchFamily="18" charset="-122"/>
            </a:endParaRPr>
          </a:p>
        </p:txBody>
      </p:sp>
      <p:pic>
        <p:nvPicPr>
          <p:cNvPr id="3" name="图片 2" descr="南京师范大学（黑）"/>
          <p:cNvPicPr>
            <a:picLocks noChangeAspect="1"/>
          </p:cNvPicPr>
          <p:nvPr/>
        </p:nvPicPr>
        <p:blipFill>
          <a:blip r:embed="rId3"/>
          <a:stretch>
            <a:fillRect/>
          </a:stretch>
        </p:blipFill>
        <p:spPr>
          <a:xfrm>
            <a:off x="9657080" y="-310515"/>
            <a:ext cx="2285365" cy="1615440"/>
          </a:xfrm>
          <a:prstGeom prst="rect">
            <a:avLst/>
          </a:prstGeom>
        </p:spPr>
      </p:pic>
      <p:pic>
        <p:nvPicPr>
          <p:cNvPr id="4" name="图片 3" descr="校徽-绿"/>
          <p:cNvPicPr>
            <a:picLocks noChangeAspect="1"/>
          </p:cNvPicPr>
          <p:nvPr/>
        </p:nvPicPr>
        <p:blipFill>
          <a:blip r:embed="rId4"/>
          <a:stretch>
            <a:fillRect/>
          </a:stretch>
        </p:blipFill>
        <p:spPr>
          <a:xfrm>
            <a:off x="9657080" y="20320"/>
            <a:ext cx="640715" cy="906780"/>
          </a:xfrm>
          <a:prstGeom prst="rect">
            <a:avLst/>
          </a:prstGeom>
        </p:spPr>
      </p:pic>
      <p:sp>
        <p:nvSpPr>
          <p:cNvPr id="25" name="矩形 24"/>
          <p:cNvSpPr/>
          <p:nvPr/>
        </p:nvSpPr>
        <p:spPr>
          <a:xfrm>
            <a:off x="0" y="6702425"/>
            <a:ext cx="12192000" cy="155575"/>
          </a:xfrm>
          <a:prstGeom prst="rect">
            <a:avLst/>
          </a:prstGeom>
          <a:solidFill>
            <a:srgbClr val="006A4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latin typeface="Times New Roman" panose="02020603050405020304" charset="0"/>
              <a:cs typeface="Times New Roman" panose="02020603050405020304" charset="0"/>
            </a:endParaRPr>
          </a:p>
        </p:txBody>
      </p:sp>
      <p:pic>
        <p:nvPicPr>
          <p:cNvPr id="6" name="图片 5"/>
          <p:cNvPicPr>
            <a:picLocks noChangeAspect="1"/>
          </p:cNvPicPr>
          <p:nvPr/>
        </p:nvPicPr>
        <p:blipFill>
          <a:blip r:embed="rId5"/>
          <a:stretch>
            <a:fillRect/>
          </a:stretch>
        </p:blipFill>
        <p:spPr>
          <a:xfrm>
            <a:off x="1645285" y="1083310"/>
            <a:ext cx="9374505" cy="4940300"/>
          </a:xfrm>
          <a:prstGeom prst="rect">
            <a:avLst/>
          </a:prstGeom>
        </p:spPr>
      </p:pic>
    </p:spTree>
    <p:custDataLst>
      <p:tags r:id="rId6"/>
    </p:custDataLst>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 name="Title 6"/>
          <p:cNvSpPr txBox="1"/>
          <p:nvPr>
            <p:custDataLst>
              <p:tags r:id="rId1"/>
            </p:custDataLst>
          </p:nvPr>
        </p:nvSpPr>
        <p:spPr>
          <a:xfrm>
            <a:off x="554355" y="1068705"/>
            <a:ext cx="10769600" cy="532765"/>
          </a:xfrm>
          <a:prstGeom prst="rect">
            <a:avLst/>
          </a:prstGeom>
          <a:noFill/>
          <a:ln w="3175">
            <a:noFill/>
            <a:prstDash val="dash"/>
          </a:ln>
        </p:spPr>
        <p:txBody>
          <a:bodyPr wrap="square" lIns="63500" tIns="25400" rIns="63500" bIns="25400" anchor="b"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279400" lvl="0" indent="-279400" algn="just" fontAlgn="ctr">
              <a:lnSpc>
                <a:spcPct val="120000"/>
              </a:lnSpc>
              <a:spcBef>
                <a:spcPts val="0"/>
              </a:spcBef>
              <a:spcAft>
                <a:spcPts val="800"/>
              </a:spcAft>
              <a:buSzPct val="100000"/>
              <a:buFont typeface="Wingdings" panose="05000000000000000000" charset="0"/>
              <a:buChar char="l"/>
            </a:pPr>
            <a:r>
              <a:rPr lang="zh-CN" altLang="en-US" sz="2400" spc="160">
                <a:ln w="3175">
                  <a:noFill/>
                  <a:prstDash val="dash"/>
                </a:ln>
                <a:solidFill>
                  <a:schemeClr val="tx1"/>
                </a:solidFill>
                <a:latin typeface="Times New Roman" panose="02020603050405020304" charset="0"/>
                <a:ea typeface="宋体" panose="02010600030101010101" pitchFamily="2" charset="-122"/>
                <a:cs typeface="Times New Roman" panose="02020603050405020304" charset="0"/>
              </a:rPr>
              <a:t>排除标准中编码一致性</a:t>
            </a:r>
            <a:endParaRPr lang="zh-CN" altLang="en-US" sz="2400" spc="160">
              <a:ln w="3175">
                <a:noFill/>
                <a:prstDash val="dash"/>
              </a:ln>
              <a:solidFill>
                <a:schemeClr val="tx1"/>
              </a:solidFill>
              <a:latin typeface="Times New Roman" panose="02020603050405020304" charset="0"/>
              <a:ea typeface="宋体" panose="02010600030101010101" pitchFamily="2" charset="-122"/>
              <a:cs typeface="Times New Roman" panose="02020603050405020304" charset="0"/>
            </a:endParaRPr>
          </a:p>
        </p:txBody>
      </p:sp>
      <p:sp>
        <p:nvSpPr>
          <p:cNvPr id="10" name="箭头: V 形 3"/>
          <p:cNvSpPr/>
          <p:nvPr/>
        </p:nvSpPr>
        <p:spPr>
          <a:xfrm flipV="1">
            <a:off x="554355" y="329565"/>
            <a:ext cx="377190" cy="436880"/>
          </a:xfrm>
          <a:prstGeom prst="chevron">
            <a:avLst/>
          </a:prstGeom>
          <a:solidFill>
            <a:srgbClr val="006A44"/>
          </a:solidFill>
          <a:ln w="12700" cap="flat" cmpd="sng" algn="ctr">
            <a:noFill/>
            <a:prstDash val="solid"/>
            <a:miter lim="800000"/>
          </a:ln>
          <a:effectLst/>
        </p:spPr>
        <p:txBody>
          <a:bodyPr rtlCol="0" anchor="ctr"/>
          <a:p>
            <a:pPr algn="ctr"/>
            <a:endParaRPr lang="zh-CN" altLang="en-US" sz="1350" dirty="0">
              <a:solidFill>
                <a:srgbClr val="000000"/>
              </a:solidFill>
              <a:latin typeface="Times New Roman" panose="02020603050405020304" charset="0"/>
              <a:ea typeface="思源黑体 CN Light" panose="020B0300000000000000" pitchFamily="34" charset="-122"/>
              <a:cs typeface="Times New Roman" panose="02020603050405020304" charset="0"/>
              <a:sym typeface="思源宋体 CN Light" panose="02020300000000000000" pitchFamily="18" charset="-122"/>
            </a:endParaRPr>
          </a:p>
        </p:txBody>
      </p:sp>
      <p:sp>
        <p:nvSpPr>
          <p:cNvPr id="2" name="箭头: V 形 4"/>
          <p:cNvSpPr/>
          <p:nvPr/>
        </p:nvSpPr>
        <p:spPr>
          <a:xfrm flipV="1">
            <a:off x="867410" y="325120"/>
            <a:ext cx="377190" cy="436880"/>
          </a:xfrm>
          <a:prstGeom prst="chevron">
            <a:avLst/>
          </a:prstGeom>
          <a:solidFill>
            <a:srgbClr val="FFFFFF"/>
          </a:solidFill>
          <a:ln w="12700" cap="flat" cmpd="sng" algn="ctr">
            <a:solidFill>
              <a:srgbClr val="006A44"/>
            </a:solidFill>
            <a:prstDash val="solid"/>
            <a:miter lim="800000"/>
          </a:ln>
          <a:effectLst/>
        </p:spPr>
        <p:txBody>
          <a:bodyPr rtlCol="0" anchor="ctr"/>
          <a:p>
            <a:pPr algn="ctr"/>
            <a:endParaRPr lang="zh-CN" altLang="en-US" sz="1350" dirty="0">
              <a:solidFill>
                <a:srgbClr val="000000"/>
              </a:solidFill>
              <a:latin typeface="Times New Roman" panose="02020603050405020304" charset="0"/>
              <a:ea typeface="思源黑体 CN Light" panose="020B0300000000000000" pitchFamily="34" charset="-122"/>
              <a:cs typeface="Times New Roman" panose="02020603050405020304" charset="0"/>
              <a:sym typeface="思源宋体 CN Light" panose="02020300000000000000" pitchFamily="18" charset="-122"/>
            </a:endParaRPr>
          </a:p>
        </p:txBody>
      </p:sp>
      <p:cxnSp>
        <p:nvCxnSpPr>
          <p:cNvPr id="12" name="直接连接符 11"/>
          <p:cNvCxnSpPr/>
          <p:nvPr/>
        </p:nvCxnSpPr>
        <p:spPr>
          <a:xfrm>
            <a:off x="1337297" y="751736"/>
            <a:ext cx="10519410" cy="0"/>
          </a:xfrm>
          <a:prstGeom prst="line">
            <a:avLst/>
          </a:prstGeom>
          <a:noFill/>
          <a:ln w="6350" cap="flat" cmpd="sng" algn="ctr">
            <a:solidFill>
              <a:srgbClr val="293247"/>
            </a:solidFill>
            <a:prstDash val="lgDash"/>
            <a:miter lim="800000"/>
            <a:tailEnd type="oval"/>
          </a:ln>
          <a:effectLst/>
        </p:spPr>
      </p:cxnSp>
      <p:sp>
        <p:nvSpPr>
          <p:cNvPr id="17" name="文本框 16"/>
          <p:cNvSpPr txBox="1"/>
          <p:nvPr/>
        </p:nvSpPr>
        <p:spPr>
          <a:xfrm>
            <a:off x="1419212" y="301090"/>
            <a:ext cx="1713230" cy="460375"/>
          </a:xfrm>
          <a:prstGeom prst="rect">
            <a:avLst/>
          </a:prstGeom>
          <a:noFill/>
        </p:spPr>
        <p:txBody>
          <a:bodyPr wrap="none" rtlCol="0">
            <a:spAutoFit/>
          </a:bodyPr>
          <a:p>
            <a:r>
              <a:rPr lang="zh-CN" altLang="en-US" sz="2400" b="1" dirty="0">
                <a:solidFill>
                  <a:srgbClr val="000000">
                    <a:lumMod val="75000"/>
                    <a:lumOff val="25000"/>
                  </a:srgbClr>
                </a:solidFill>
                <a:latin typeface="Times New Roman" panose="02020603050405020304" charset="0"/>
                <a:ea typeface="黑体" panose="02010609060101010101" charset="-122"/>
                <a:sym typeface="思源宋体 CN Light" panose="02020300000000000000" pitchFamily="18" charset="-122"/>
              </a:rPr>
              <a:t>研究二复现</a:t>
            </a:r>
            <a:endParaRPr lang="zh-CN" altLang="en-US" sz="2400" b="1" dirty="0">
              <a:solidFill>
                <a:srgbClr val="000000">
                  <a:lumMod val="75000"/>
                  <a:lumOff val="25000"/>
                </a:srgbClr>
              </a:solidFill>
              <a:latin typeface="Times New Roman" panose="02020603050405020304" charset="0"/>
              <a:ea typeface="黑体" panose="02010609060101010101" charset="-122"/>
              <a:sym typeface="思源宋体 CN Light" panose="02020300000000000000" pitchFamily="18" charset="-122"/>
            </a:endParaRPr>
          </a:p>
        </p:txBody>
      </p:sp>
      <p:sp>
        <p:nvSpPr>
          <p:cNvPr id="18" name="箭头: V 形 8"/>
          <p:cNvSpPr/>
          <p:nvPr/>
        </p:nvSpPr>
        <p:spPr>
          <a:xfrm flipV="1">
            <a:off x="235585" y="325120"/>
            <a:ext cx="377190" cy="436880"/>
          </a:xfrm>
          <a:prstGeom prst="chevron">
            <a:avLst/>
          </a:prstGeom>
          <a:solidFill>
            <a:srgbClr val="FFFFFF"/>
          </a:solidFill>
          <a:ln w="12700" cap="flat" cmpd="sng" algn="ctr">
            <a:solidFill>
              <a:srgbClr val="A5A5A5"/>
            </a:solidFill>
            <a:prstDash val="solid"/>
            <a:miter lim="800000"/>
          </a:ln>
          <a:effectLst/>
        </p:spPr>
        <p:txBody>
          <a:bodyPr rtlCol="0" anchor="ctr"/>
          <a:p>
            <a:pPr algn="ctr"/>
            <a:endParaRPr lang="zh-CN" altLang="en-US" sz="1350" dirty="0">
              <a:solidFill>
                <a:srgbClr val="000000"/>
              </a:solidFill>
              <a:latin typeface="Times New Roman" panose="02020603050405020304" charset="0"/>
              <a:ea typeface="思源黑体 CN Light" panose="020B0300000000000000" pitchFamily="34" charset="-122"/>
              <a:cs typeface="Times New Roman" panose="02020603050405020304" charset="0"/>
              <a:sym typeface="思源宋体 CN Light" panose="02020300000000000000" pitchFamily="18" charset="-122"/>
            </a:endParaRPr>
          </a:p>
        </p:txBody>
      </p:sp>
      <p:pic>
        <p:nvPicPr>
          <p:cNvPr id="3" name="图片 2" descr="南京师范大学（黑）"/>
          <p:cNvPicPr>
            <a:picLocks noChangeAspect="1"/>
          </p:cNvPicPr>
          <p:nvPr/>
        </p:nvPicPr>
        <p:blipFill>
          <a:blip r:embed="rId2"/>
          <a:stretch>
            <a:fillRect/>
          </a:stretch>
        </p:blipFill>
        <p:spPr>
          <a:xfrm>
            <a:off x="9657080" y="-310515"/>
            <a:ext cx="2285365" cy="1615440"/>
          </a:xfrm>
          <a:prstGeom prst="rect">
            <a:avLst/>
          </a:prstGeom>
        </p:spPr>
      </p:pic>
      <p:pic>
        <p:nvPicPr>
          <p:cNvPr id="4" name="图片 3" descr="校徽-绿"/>
          <p:cNvPicPr>
            <a:picLocks noChangeAspect="1"/>
          </p:cNvPicPr>
          <p:nvPr/>
        </p:nvPicPr>
        <p:blipFill>
          <a:blip r:embed="rId3"/>
          <a:stretch>
            <a:fillRect/>
          </a:stretch>
        </p:blipFill>
        <p:spPr>
          <a:xfrm>
            <a:off x="9657080" y="20320"/>
            <a:ext cx="640715" cy="906780"/>
          </a:xfrm>
          <a:prstGeom prst="rect">
            <a:avLst/>
          </a:prstGeom>
        </p:spPr>
      </p:pic>
      <p:sp>
        <p:nvSpPr>
          <p:cNvPr id="25" name="矩形 24"/>
          <p:cNvSpPr/>
          <p:nvPr/>
        </p:nvSpPr>
        <p:spPr>
          <a:xfrm>
            <a:off x="0" y="6702425"/>
            <a:ext cx="12192000" cy="155575"/>
          </a:xfrm>
          <a:prstGeom prst="rect">
            <a:avLst/>
          </a:prstGeom>
          <a:solidFill>
            <a:srgbClr val="006A4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latin typeface="Times New Roman" panose="02020603050405020304" charset="0"/>
              <a:cs typeface="Times New Roman" panose="02020603050405020304" charset="0"/>
            </a:endParaRPr>
          </a:p>
        </p:txBody>
      </p:sp>
      <p:pic>
        <p:nvPicPr>
          <p:cNvPr id="6" name="图片 5"/>
          <p:cNvPicPr/>
          <p:nvPr/>
        </p:nvPicPr>
        <p:blipFill>
          <a:blip r:embed="rId4"/>
          <a:stretch>
            <a:fillRect/>
          </a:stretch>
        </p:blipFill>
        <p:spPr>
          <a:xfrm>
            <a:off x="4241165" y="1742758"/>
            <a:ext cx="7162800" cy="4086225"/>
          </a:xfrm>
          <a:prstGeom prst="rect">
            <a:avLst/>
          </a:prstGeom>
        </p:spPr>
      </p:pic>
      <p:sp>
        <p:nvSpPr>
          <p:cNvPr id="7" name="文本框 6"/>
          <p:cNvSpPr txBox="1"/>
          <p:nvPr/>
        </p:nvSpPr>
        <p:spPr>
          <a:xfrm>
            <a:off x="407035" y="1908175"/>
            <a:ext cx="3161030" cy="3969385"/>
          </a:xfrm>
          <a:prstGeom prst="rect">
            <a:avLst/>
          </a:prstGeom>
          <a:noFill/>
        </p:spPr>
        <p:txBody>
          <a:bodyPr wrap="square" rtlCol="0">
            <a:spAutoFit/>
          </a:bodyPr>
          <a:p>
            <a:r>
              <a:rPr lang="zh-CN" altLang="en-US"/>
              <a:t>如漏斗式报告第一题</a:t>
            </a:r>
            <a:r>
              <a:rPr lang="en-US" altLang="zh-CN"/>
              <a:t>AC1</a:t>
            </a:r>
            <a:r>
              <a:rPr lang="zh-CN" altLang="en-US"/>
              <a:t>一致性系数计算代码</a:t>
            </a:r>
            <a:endParaRPr lang="zh-CN" altLang="en-US"/>
          </a:p>
          <a:p>
            <a:r>
              <a:rPr lang="en-US" altLang="zh-CN"/>
              <a:t>FunDeb1_coders &lt;- c("Fun1_Coder1", "Fun1_Coder2")</a:t>
            </a:r>
            <a:endParaRPr lang="en-US" altLang="zh-CN"/>
          </a:p>
          <a:p>
            <a:r>
              <a:rPr lang="en-US" altLang="zh-CN"/>
              <a:t>FunDeb1_coding &lt;- code[FunDeb1_coders]</a:t>
            </a:r>
            <a:endParaRPr lang="en-US" altLang="zh-CN"/>
          </a:p>
          <a:p>
            <a:r>
              <a:rPr lang="en-US" altLang="zh-CN"/>
              <a:t>agree(FunDeb1_coding)</a:t>
            </a:r>
            <a:endParaRPr lang="en-US" altLang="zh-CN"/>
          </a:p>
          <a:p>
            <a:r>
              <a:rPr lang="en-US" altLang="zh-CN"/>
              <a:t>gwet.ac1.raw(FunDeb1_coding, weights = "unweighted", categ.labels = NULL,</a:t>
            </a:r>
            <a:endParaRPr lang="en-US" altLang="zh-CN"/>
          </a:p>
          <a:p>
            <a:r>
              <a:rPr lang="en-US" altLang="zh-CN"/>
              <a:t>             conflev = 0.95, N = Inf)</a:t>
            </a:r>
            <a:endParaRPr lang="en-US" altLang="zh-CN"/>
          </a:p>
          <a:p>
            <a:endParaRPr lang="en-US" altLang="zh-CN"/>
          </a:p>
          <a:p>
            <a:r>
              <a:rPr lang="en-US" altLang="zh-CN"/>
              <a:t> </a:t>
            </a:r>
            <a:endParaRPr lang="en-US" altLang="zh-CN"/>
          </a:p>
        </p:txBody>
      </p:sp>
    </p:spTree>
    <p:custDataLst>
      <p:tags r:id="rId5"/>
    </p:custDataLst>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randombar(horizontal)">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 name="Title 6"/>
          <p:cNvSpPr txBox="1"/>
          <p:nvPr>
            <p:custDataLst>
              <p:tags r:id="rId1"/>
            </p:custDataLst>
          </p:nvPr>
        </p:nvSpPr>
        <p:spPr>
          <a:xfrm>
            <a:off x="554355" y="1068705"/>
            <a:ext cx="10769600" cy="532765"/>
          </a:xfrm>
          <a:prstGeom prst="rect">
            <a:avLst/>
          </a:prstGeom>
          <a:noFill/>
          <a:ln w="3175">
            <a:noFill/>
            <a:prstDash val="dash"/>
          </a:ln>
        </p:spPr>
        <p:txBody>
          <a:bodyPr wrap="square" lIns="63500" tIns="25400" rIns="63500" bIns="25400" anchor="b"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279400" lvl="0" indent="-279400" algn="just" fontAlgn="ctr">
              <a:lnSpc>
                <a:spcPct val="120000"/>
              </a:lnSpc>
              <a:spcBef>
                <a:spcPts val="0"/>
              </a:spcBef>
              <a:spcAft>
                <a:spcPts val="800"/>
              </a:spcAft>
              <a:buSzPct val="100000"/>
              <a:buFont typeface="Wingdings" panose="05000000000000000000" charset="0"/>
              <a:buChar char="l"/>
            </a:pPr>
            <a:r>
              <a:rPr lang="zh-CN" altLang="en-US" sz="2400" spc="160">
                <a:ln w="3175">
                  <a:noFill/>
                  <a:prstDash val="dash"/>
                </a:ln>
                <a:solidFill>
                  <a:schemeClr val="tx1"/>
                </a:solidFill>
                <a:latin typeface="Times New Roman" panose="02020603050405020304" charset="0"/>
                <a:ea typeface="宋体" panose="02010600030101010101" pitchFamily="2" charset="-122"/>
                <a:cs typeface="Times New Roman" panose="02020603050405020304" charset="0"/>
              </a:rPr>
              <a:t>排除标准中编码一致性</a:t>
            </a:r>
            <a:endParaRPr lang="zh-CN" altLang="en-US" sz="2400" spc="160">
              <a:ln w="3175">
                <a:noFill/>
                <a:prstDash val="dash"/>
              </a:ln>
              <a:solidFill>
                <a:schemeClr val="tx1"/>
              </a:solidFill>
              <a:latin typeface="Times New Roman" panose="02020603050405020304" charset="0"/>
              <a:ea typeface="宋体" panose="02010600030101010101" pitchFamily="2" charset="-122"/>
              <a:cs typeface="Times New Roman" panose="02020603050405020304" charset="0"/>
            </a:endParaRPr>
          </a:p>
        </p:txBody>
      </p:sp>
      <p:sp>
        <p:nvSpPr>
          <p:cNvPr id="10" name="箭头: V 形 3"/>
          <p:cNvSpPr/>
          <p:nvPr/>
        </p:nvSpPr>
        <p:spPr>
          <a:xfrm flipV="1">
            <a:off x="554355" y="329565"/>
            <a:ext cx="377190" cy="436880"/>
          </a:xfrm>
          <a:prstGeom prst="chevron">
            <a:avLst/>
          </a:prstGeom>
          <a:solidFill>
            <a:srgbClr val="006A44"/>
          </a:solidFill>
          <a:ln w="12700" cap="flat" cmpd="sng" algn="ctr">
            <a:noFill/>
            <a:prstDash val="solid"/>
            <a:miter lim="800000"/>
          </a:ln>
          <a:effectLst/>
        </p:spPr>
        <p:txBody>
          <a:bodyPr rtlCol="0" anchor="ctr"/>
          <a:p>
            <a:pPr algn="ctr"/>
            <a:endParaRPr lang="zh-CN" altLang="en-US" sz="1350" dirty="0">
              <a:solidFill>
                <a:srgbClr val="000000"/>
              </a:solidFill>
              <a:latin typeface="Times New Roman" panose="02020603050405020304" charset="0"/>
              <a:ea typeface="思源黑体 CN Light" panose="020B0300000000000000" pitchFamily="34" charset="-122"/>
              <a:cs typeface="Times New Roman" panose="02020603050405020304" charset="0"/>
              <a:sym typeface="思源宋体 CN Light" panose="02020300000000000000" pitchFamily="18" charset="-122"/>
            </a:endParaRPr>
          </a:p>
        </p:txBody>
      </p:sp>
      <p:sp>
        <p:nvSpPr>
          <p:cNvPr id="2" name="箭头: V 形 4"/>
          <p:cNvSpPr/>
          <p:nvPr/>
        </p:nvSpPr>
        <p:spPr>
          <a:xfrm flipV="1">
            <a:off x="867410" y="325120"/>
            <a:ext cx="377190" cy="436880"/>
          </a:xfrm>
          <a:prstGeom prst="chevron">
            <a:avLst/>
          </a:prstGeom>
          <a:solidFill>
            <a:srgbClr val="FFFFFF"/>
          </a:solidFill>
          <a:ln w="12700" cap="flat" cmpd="sng" algn="ctr">
            <a:solidFill>
              <a:srgbClr val="006A44"/>
            </a:solidFill>
            <a:prstDash val="solid"/>
            <a:miter lim="800000"/>
          </a:ln>
          <a:effectLst/>
        </p:spPr>
        <p:txBody>
          <a:bodyPr rtlCol="0" anchor="ctr"/>
          <a:p>
            <a:pPr algn="ctr"/>
            <a:endParaRPr lang="zh-CN" altLang="en-US" sz="1350" dirty="0">
              <a:solidFill>
                <a:srgbClr val="000000"/>
              </a:solidFill>
              <a:latin typeface="Times New Roman" panose="02020603050405020304" charset="0"/>
              <a:ea typeface="思源黑体 CN Light" panose="020B0300000000000000" pitchFamily="34" charset="-122"/>
              <a:cs typeface="Times New Roman" panose="02020603050405020304" charset="0"/>
              <a:sym typeface="思源宋体 CN Light" panose="02020300000000000000" pitchFamily="18" charset="-122"/>
            </a:endParaRPr>
          </a:p>
        </p:txBody>
      </p:sp>
      <p:cxnSp>
        <p:nvCxnSpPr>
          <p:cNvPr id="12" name="直接连接符 11"/>
          <p:cNvCxnSpPr/>
          <p:nvPr/>
        </p:nvCxnSpPr>
        <p:spPr>
          <a:xfrm>
            <a:off x="1337297" y="751736"/>
            <a:ext cx="10519410" cy="0"/>
          </a:xfrm>
          <a:prstGeom prst="line">
            <a:avLst/>
          </a:prstGeom>
          <a:noFill/>
          <a:ln w="6350" cap="flat" cmpd="sng" algn="ctr">
            <a:solidFill>
              <a:srgbClr val="293247"/>
            </a:solidFill>
            <a:prstDash val="lgDash"/>
            <a:miter lim="800000"/>
            <a:tailEnd type="oval"/>
          </a:ln>
          <a:effectLst/>
        </p:spPr>
      </p:cxnSp>
      <p:sp>
        <p:nvSpPr>
          <p:cNvPr id="17" name="文本框 16"/>
          <p:cNvSpPr txBox="1"/>
          <p:nvPr/>
        </p:nvSpPr>
        <p:spPr>
          <a:xfrm>
            <a:off x="1419212" y="301090"/>
            <a:ext cx="1713230" cy="460375"/>
          </a:xfrm>
          <a:prstGeom prst="rect">
            <a:avLst/>
          </a:prstGeom>
          <a:noFill/>
        </p:spPr>
        <p:txBody>
          <a:bodyPr wrap="none" rtlCol="0">
            <a:spAutoFit/>
          </a:bodyPr>
          <a:p>
            <a:r>
              <a:rPr lang="zh-CN" altLang="en-US" sz="2400" b="1" dirty="0">
                <a:solidFill>
                  <a:srgbClr val="000000">
                    <a:lumMod val="75000"/>
                    <a:lumOff val="25000"/>
                  </a:srgbClr>
                </a:solidFill>
                <a:latin typeface="Times New Roman" panose="02020603050405020304" charset="0"/>
                <a:ea typeface="黑体" panose="02010609060101010101" charset="-122"/>
                <a:sym typeface="思源宋体 CN Light" panose="02020300000000000000" pitchFamily="18" charset="-122"/>
              </a:rPr>
              <a:t>研究二复现</a:t>
            </a:r>
            <a:endParaRPr lang="zh-CN" altLang="en-US" sz="2400" b="1" dirty="0">
              <a:solidFill>
                <a:srgbClr val="000000">
                  <a:lumMod val="75000"/>
                  <a:lumOff val="25000"/>
                </a:srgbClr>
              </a:solidFill>
              <a:latin typeface="Times New Roman" panose="02020603050405020304" charset="0"/>
              <a:ea typeface="黑体" panose="02010609060101010101" charset="-122"/>
              <a:sym typeface="思源宋体 CN Light" panose="02020300000000000000" pitchFamily="18" charset="-122"/>
            </a:endParaRPr>
          </a:p>
        </p:txBody>
      </p:sp>
      <p:sp>
        <p:nvSpPr>
          <p:cNvPr id="18" name="箭头: V 形 8"/>
          <p:cNvSpPr/>
          <p:nvPr/>
        </p:nvSpPr>
        <p:spPr>
          <a:xfrm flipV="1">
            <a:off x="235585" y="325120"/>
            <a:ext cx="377190" cy="436880"/>
          </a:xfrm>
          <a:prstGeom prst="chevron">
            <a:avLst/>
          </a:prstGeom>
          <a:solidFill>
            <a:srgbClr val="FFFFFF"/>
          </a:solidFill>
          <a:ln w="12700" cap="flat" cmpd="sng" algn="ctr">
            <a:solidFill>
              <a:srgbClr val="A5A5A5"/>
            </a:solidFill>
            <a:prstDash val="solid"/>
            <a:miter lim="800000"/>
          </a:ln>
          <a:effectLst/>
        </p:spPr>
        <p:txBody>
          <a:bodyPr rtlCol="0" anchor="ctr"/>
          <a:p>
            <a:pPr algn="ctr"/>
            <a:endParaRPr lang="zh-CN" altLang="en-US" sz="1350" dirty="0">
              <a:solidFill>
                <a:srgbClr val="000000"/>
              </a:solidFill>
              <a:latin typeface="Times New Roman" panose="02020603050405020304" charset="0"/>
              <a:ea typeface="思源黑体 CN Light" panose="020B0300000000000000" pitchFamily="34" charset="-122"/>
              <a:cs typeface="Times New Roman" panose="02020603050405020304" charset="0"/>
              <a:sym typeface="思源宋体 CN Light" panose="02020300000000000000" pitchFamily="18" charset="-122"/>
            </a:endParaRPr>
          </a:p>
        </p:txBody>
      </p:sp>
      <p:pic>
        <p:nvPicPr>
          <p:cNvPr id="3" name="图片 2" descr="南京师范大学（黑）"/>
          <p:cNvPicPr>
            <a:picLocks noChangeAspect="1"/>
          </p:cNvPicPr>
          <p:nvPr/>
        </p:nvPicPr>
        <p:blipFill>
          <a:blip r:embed="rId2"/>
          <a:stretch>
            <a:fillRect/>
          </a:stretch>
        </p:blipFill>
        <p:spPr>
          <a:xfrm>
            <a:off x="9657080" y="-310515"/>
            <a:ext cx="2285365" cy="1615440"/>
          </a:xfrm>
          <a:prstGeom prst="rect">
            <a:avLst/>
          </a:prstGeom>
        </p:spPr>
      </p:pic>
      <p:pic>
        <p:nvPicPr>
          <p:cNvPr id="4" name="图片 3" descr="校徽-绿"/>
          <p:cNvPicPr>
            <a:picLocks noChangeAspect="1"/>
          </p:cNvPicPr>
          <p:nvPr/>
        </p:nvPicPr>
        <p:blipFill>
          <a:blip r:embed="rId3"/>
          <a:stretch>
            <a:fillRect/>
          </a:stretch>
        </p:blipFill>
        <p:spPr>
          <a:xfrm>
            <a:off x="9657080" y="20320"/>
            <a:ext cx="640715" cy="906780"/>
          </a:xfrm>
          <a:prstGeom prst="rect">
            <a:avLst/>
          </a:prstGeom>
        </p:spPr>
      </p:pic>
      <p:sp>
        <p:nvSpPr>
          <p:cNvPr id="25" name="矩形 24"/>
          <p:cNvSpPr/>
          <p:nvPr/>
        </p:nvSpPr>
        <p:spPr>
          <a:xfrm>
            <a:off x="0" y="6702425"/>
            <a:ext cx="12192000" cy="155575"/>
          </a:xfrm>
          <a:prstGeom prst="rect">
            <a:avLst/>
          </a:prstGeom>
          <a:solidFill>
            <a:srgbClr val="006A4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latin typeface="Times New Roman" panose="02020603050405020304" charset="0"/>
              <a:cs typeface="Times New Roman" panose="02020603050405020304" charset="0"/>
            </a:endParaRPr>
          </a:p>
        </p:txBody>
      </p:sp>
      <p:pic>
        <p:nvPicPr>
          <p:cNvPr id="6" name="图片 5"/>
          <p:cNvPicPr/>
          <p:nvPr/>
        </p:nvPicPr>
        <p:blipFill>
          <a:blip r:embed="rId4"/>
          <a:stretch>
            <a:fillRect/>
          </a:stretch>
        </p:blipFill>
        <p:spPr>
          <a:xfrm>
            <a:off x="4241165" y="1742758"/>
            <a:ext cx="7162800" cy="4086225"/>
          </a:xfrm>
          <a:prstGeom prst="rect">
            <a:avLst/>
          </a:prstGeom>
        </p:spPr>
      </p:pic>
      <p:sp>
        <p:nvSpPr>
          <p:cNvPr id="7" name="文本框 6"/>
          <p:cNvSpPr txBox="1"/>
          <p:nvPr/>
        </p:nvSpPr>
        <p:spPr>
          <a:xfrm>
            <a:off x="407035" y="1908175"/>
            <a:ext cx="3161030" cy="5077460"/>
          </a:xfrm>
          <a:prstGeom prst="rect">
            <a:avLst/>
          </a:prstGeom>
          <a:noFill/>
        </p:spPr>
        <p:txBody>
          <a:bodyPr wrap="square" rtlCol="0">
            <a:spAutoFit/>
          </a:bodyPr>
          <a:p>
            <a:r>
              <a:rPr lang="zh-CN" altLang="en-US"/>
              <a:t>如右图所示两位评分者一致性非常高</a:t>
            </a:r>
            <a:endParaRPr lang="zh-CN" altLang="en-US"/>
          </a:p>
          <a:p>
            <a:endParaRPr lang="zh-CN" altLang="en-US"/>
          </a:p>
          <a:p>
            <a:r>
              <a:rPr lang="zh-CN" altLang="en-US"/>
              <a:t>代码实现</a:t>
            </a:r>
            <a:endParaRPr lang="zh-CN" altLang="en-US"/>
          </a:p>
          <a:p>
            <a:r>
              <a:rPr lang="zh-CN" altLang="en-US"/>
              <a:t>漏斗式报告第一题为例</a:t>
            </a:r>
            <a:endParaRPr lang="zh-CN" altLang="en-US"/>
          </a:p>
          <a:p>
            <a:r>
              <a:rPr lang="en-US" altLang="zh-CN"/>
              <a:t>AC1</a:t>
            </a:r>
            <a:r>
              <a:rPr lang="zh-CN" altLang="en-US"/>
              <a:t>一致性系数计算代码：</a:t>
            </a:r>
            <a:endParaRPr lang="zh-CN" altLang="en-US"/>
          </a:p>
          <a:p>
            <a:r>
              <a:rPr lang="en-US" altLang="zh-CN"/>
              <a:t>FunDeb1_coders &lt;- c("Fun1_Coder1", "Fun1_Coder2")</a:t>
            </a:r>
            <a:endParaRPr lang="en-US" altLang="zh-CN"/>
          </a:p>
          <a:p>
            <a:r>
              <a:rPr lang="en-US" altLang="zh-CN"/>
              <a:t>FunDeb1_coding &lt;- code[FunDeb1_coders]</a:t>
            </a:r>
            <a:endParaRPr lang="en-US" altLang="zh-CN"/>
          </a:p>
          <a:p>
            <a:r>
              <a:rPr lang="en-US" altLang="zh-CN"/>
              <a:t>agree(FunDeb1_coding)</a:t>
            </a:r>
            <a:endParaRPr lang="en-US" altLang="zh-CN"/>
          </a:p>
          <a:p>
            <a:r>
              <a:rPr lang="en-US" altLang="zh-CN"/>
              <a:t>gwet.ac1.raw(FunDeb1_coding, weights = "unweighted", categ.labels = NULL,</a:t>
            </a:r>
            <a:endParaRPr lang="en-US" altLang="zh-CN"/>
          </a:p>
          <a:p>
            <a:r>
              <a:rPr lang="en-US" altLang="zh-CN"/>
              <a:t>             conflev = 0.95, N = Inf)</a:t>
            </a:r>
            <a:endParaRPr lang="en-US" altLang="zh-CN"/>
          </a:p>
          <a:p>
            <a:endParaRPr lang="en-US" altLang="zh-CN"/>
          </a:p>
          <a:p>
            <a:r>
              <a:rPr lang="en-US" altLang="zh-CN"/>
              <a:t> </a:t>
            </a:r>
            <a:endParaRPr lang="en-US" altLang="zh-CN"/>
          </a:p>
        </p:txBody>
      </p:sp>
    </p:spTree>
    <p:custDataLst>
      <p:tags r:id="rId5"/>
    </p:custDataLst>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randombar(horizontal)">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83" name="任意多边形: 形状 282"/>
          <p:cNvSpPr/>
          <p:nvPr>
            <p:custDataLst>
              <p:tags r:id="rId1"/>
            </p:custDataLst>
          </p:nvPr>
        </p:nvSpPr>
        <p:spPr>
          <a:xfrm rot="16200000">
            <a:off x="11262312" y="5623453"/>
            <a:ext cx="595109" cy="593883"/>
          </a:xfrm>
          <a:custGeom>
            <a:avLst/>
            <a:gdLst>
              <a:gd name="connsiteX0" fmla="*/ 596786 w 596786"/>
              <a:gd name="connsiteY0" fmla="*/ 457879 h 595556"/>
              <a:gd name="connsiteX1" fmla="*/ 596786 w 596786"/>
              <a:gd name="connsiteY1" fmla="*/ 594291 h 595556"/>
              <a:gd name="connsiteX2" fmla="*/ 136413 w 596786"/>
              <a:gd name="connsiteY2" fmla="*/ 594291 h 595556"/>
              <a:gd name="connsiteX3" fmla="*/ 136413 w 596786"/>
              <a:gd name="connsiteY3" fmla="*/ 595556 h 595556"/>
              <a:gd name="connsiteX4" fmla="*/ 0 w 596786"/>
              <a:gd name="connsiteY4" fmla="*/ 595556 h 595556"/>
              <a:gd name="connsiteX5" fmla="*/ 0 w 596786"/>
              <a:gd name="connsiteY5" fmla="*/ 0 h 595556"/>
              <a:gd name="connsiteX6" fmla="*/ 136413 w 596786"/>
              <a:gd name="connsiteY6" fmla="*/ 0 h 595556"/>
              <a:gd name="connsiteX7" fmla="*/ 136413 w 596786"/>
              <a:gd name="connsiteY7" fmla="*/ 457879 h 595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6786" h="595556">
                <a:moveTo>
                  <a:pt x="596786" y="457879"/>
                </a:moveTo>
                <a:lnTo>
                  <a:pt x="596786" y="594291"/>
                </a:lnTo>
                <a:lnTo>
                  <a:pt x="136413" y="594291"/>
                </a:lnTo>
                <a:lnTo>
                  <a:pt x="136413" y="595556"/>
                </a:lnTo>
                <a:lnTo>
                  <a:pt x="0" y="595556"/>
                </a:lnTo>
                <a:lnTo>
                  <a:pt x="0" y="0"/>
                </a:lnTo>
                <a:lnTo>
                  <a:pt x="136413" y="0"/>
                </a:lnTo>
                <a:lnTo>
                  <a:pt x="136413" y="457879"/>
                </a:lnTo>
                <a:close/>
              </a:path>
            </a:pathLst>
          </a:custGeom>
          <a:solidFill>
            <a:srgbClr val="006A44">
              <a:alpha val="99000"/>
            </a:srgbClr>
          </a:solidFill>
          <a:ln w="33259" cap="flat">
            <a:noFill/>
            <a:prstDash val="solid"/>
            <a:miter/>
          </a:ln>
        </p:spPr>
        <p:txBody>
          <a:bodyPr wrap="square" rtlCol="0" anchor="ctr">
            <a:noAutofit/>
          </a:bodyPr>
          <a:p>
            <a:endParaRPr lang="zh-CN" altLang="en-US" sz="2400">
              <a:solidFill>
                <a:schemeClr val="dk1"/>
              </a:solidFill>
              <a:latin typeface="Times New Roman" panose="02020603050405020304" charset="0"/>
              <a:ea typeface="微软雅黑" panose="020B0503020204020204" charset="-122"/>
              <a:cs typeface="Times New Roman" panose="02020603050405020304" charset="0"/>
            </a:endParaRPr>
          </a:p>
        </p:txBody>
      </p:sp>
      <p:sp>
        <p:nvSpPr>
          <p:cNvPr id="11" name="Title 6"/>
          <p:cNvSpPr txBox="1"/>
          <p:nvPr>
            <p:custDataLst>
              <p:tags r:id="rId2"/>
            </p:custDataLst>
          </p:nvPr>
        </p:nvSpPr>
        <p:spPr>
          <a:xfrm>
            <a:off x="493395" y="927100"/>
            <a:ext cx="10769600" cy="675005"/>
          </a:xfrm>
          <a:prstGeom prst="rect">
            <a:avLst/>
          </a:prstGeom>
          <a:noFill/>
          <a:ln w="3175">
            <a:noFill/>
            <a:prstDash val="dash"/>
          </a:ln>
        </p:spPr>
        <p:txBody>
          <a:bodyPr wrap="square" lIns="63500" tIns="25400" rIns="63500" bIns="25400" anchor="b"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279400" lvl="0" indent="-279400" algn="just" fontAlgn="ctr">
              <a:lnSpc>
                <a:spcPct val="120000"/>
              </a:lnSpc>
              <a:spcBef>
                <a:spcPts val="0"/>
              </a:spcBef>
              <a:spcAft>
                <a:spcPts val="800"/>
              </a:spcAft>
              <a:buSzPct val="100000"/>
              <a:buFont typeface="Wingdings" panose="05000000000000000000" charset="0"/>
              <a:buChar char="l"/>
            </a:pPr>
            <a:r>
              <a:rPr lang="zh-CN" altLang="en-US" sz="2400" spc="160">
                <a:ln w="3175">
                  <a:noFill/>
                  <a:prstDash val="dash"/>
                </a:ln>
                <a:solidFill>
                  <a:schemeClr val="tx1"/>
                </a:solidFill>
                <a:latin typeface="Times New Roman" panose="02020603050405020304" charset="0"/>
                <a:ea typeface="宋体" panose="02010600030101010101" pitchFamily="2" charset="-122"/>
                <a:cs typeface="Times New Roman" panose="02020603050405020304" charset="0"/>
              </a:rPr>
              <a:t>信念测量项目的一致性</a:t>
            </a:r>
            <a:endParaRPr lang="zh-CN" altLang="en-US" sz="2400" spc="160">
              <a:ln w="3175">
                <a:noFill/>
                <a:prstDash val="dash"/>
              </a:ln>
              <a:solidFill>
                <a:schemeClr val="tx1"/>
              </a:solidFill>
              <a:latin typeface="Times New Roman" panose="02020603050405020304" charset="0"/>
              <a:ea typeface="宋体" panose="02010600030101010101" pitchFamily="2" charset="-122"/>
              <a:cs typeface="Times New Roman" panose="02020603050405020304" charset="0"/>
            </a:endParaRPr>
          </a:p>
        </p:txBody>
      </p:sp>
      <p:sp>
        <p:nvSpPr>
          <p:cNvPr id="10" name="箭头: V 形 3"/>
          <p:cNvSpPr/>
          <p:nvPr/>
        </p:nvSpPr>
        <p:spPr>
          <a:xfrm flipV="1">
            <a:off x="554355" y="329565"/>
            <a:ext cx="377190" cy="436880"/>
          </a:xfrm>
          <a:prstGeom prst="chevron">
            <a:avLst/>
          </a:prstGeom>
          <a:solidFill>
            <a:srgbClr val="006A44"/>
          </a:solidFill>
          <a:ln w="12700" cap="flat" cmpd="sng" algn="ctr">
            <a:noFill/>
            <a:prstDash val="solid"/>
            <a:miter lim="800000"/>
          </a:ln>
          <a:effectLst/>
        </p:spPr>
        <p:txBody>
          <a:bodyPr rtlCol="0" anchor="ctr"/>
          <a:p>
            <a:pPr algn="ctr"/>
            <a:endParaRPr lang="zh-CN" altLang="en-US" sz="1350" dirty="0">
              <a:solidFill>
                <a:srgbClr val="000000"/>
              </a:solidFill>
              <a:latin typeface="Times New Roman" panose="02020603050405020304" charset="0"/>
              <a:ea typeface="思源黑体 CN Light" panose="020B0300000000000000" pitchFamily="34" charset="-122"/>
              <a:cs typeface="Times New Roman" panose="02020603050405020304" charset="0"/>
              <a:sym typeface="思源宋体 CN Light" panose="02020300000000000000" pitchFamily="18" charset="-122"/>
            </a:endParaRPr>
          </a:p>
        </p:txBody>
      </p:sp>
      <p:sp>
        <p:nvSpPr>
          <p:cNvPr id="2" name="箭头: V 形 4"/>
          <p:cNvSpPr/>
          <p:nvPr/>
        </p:nvSpPr>
        <p:spPr>
          <a:xfrm flipV="1">
            <a:off x="867410" y="325120"/>
            <a:ext cx="377190" cy="436880"/>
          </a:xfrm>
          <a:prstGeom prst="chevron">
            <a:avLst/>
          </a:prstGeom>
          <a:solidFill>
            <a:srgbClr val="FFFFFF"/>
          </a:solidFill>
          <a:ln w="12700" cap="flat" cmpd="sng" algn="ctr">
            <a:solidFill>
              <a:srgbClr val="006A44"/>
            </a:solidFill>
            <a:prstDash val="solid"/>
            <a:miter lim="800000"/>
          </a:ln>
          <a:effectLst/>
        </p:spPr>
        <p:txBody>
          <a:bodyPr rtlCol="0" anchor="ctr"/>
          <a:p>
            <a:pPr algn="ctr"/>
            <a:endParaRPr lang="zh-CN" altLang="en-US" sz="1350" dirty="0">
              <a:solidFill>
                <a:srgbClr val="000000"/>
              </a:solidFill>
              <a:latin typeface="Times New Roman" panose="02020603050405020304" charset="0"/>
              <a:ea typeface="思源黑体 CN Light" panose="020B0300000000000000" pitchFamily="34" charset="-122"/>
              <a:cs typeface="Times New Roman" panose="02020603050405020304" charset="0"/>
              <a:sym typeface="思源宋体 CN Light" panose="02020300000000000000" pitchFamily="18" charset="-122"/>
            </a:endParaRPr>
          </a:p>
        </p:txBody>
      </p:sp>
      <p:cxnSp>
        <p:nvCxnSpPr>
          <p:cNvPr id="12" name="直接连接符 11"/>
          <p:cNvCxnSpPr/>
          <p:nvPr/>
        </p:nvCxnSpPr>
        <p:spPr>
          <a:xfrm>
            <a:off x="1337297" y="751736"/>
            <a:ext cx="10519410" cy="0"/>
          </a:xfrm>
          <a:prstGeom prst="line">
            <a:avLst/>
          </a:prstGeom>
          <a:noFill/>
          <a:ln w="6350" cap="flat" cmpd="sng" algn="ctr">
            <a:solidFill>
              <a:srgbClr val="293247"/>
            </a:solidFill>
            <a:prstDash val="lgDash"/>
            <a:miter lim="800000"/>
            <a:tailEnd type="oval"/>
          </a:ln>
          <a:effectLst/>
        </p:spPr>
      </p:cxnSp>
      <p:sp>
        <p:nvSpPr>
          <p:cNvPr id="17" name="文本框 16"/>
          <p:cNvSpPr txBox="1"/>
          <p:nvPr/>
        </p:nvSpPr>
        <p:spPr>
          <a:xfrm>
            <a:off x="1419212" y="301090"/>
            <a:ext cx="1713230" cy="460375"/>
          </a:xfrm>
          <a:prstGeom prst="rect">
            <a:avLst/>
          </a:prstGeom>
          <a:noFill/>
        </p:spPr>
        <p:txBody>
          <a:bodyPr wrap="none" rtlCol="0">
            <a:spAutoFit/>
          </a:bodyPr>
          <a:p>
            <a:r>
              <a:rPr lang="zh-CN" altLang="en-US" sz="2400" b="1" dirty="0">
                <a:solidFill>
                  <a:srgbClr val="000000">
                    <a:lumMod val="75000"/>
                    <a:lumOff val="25000"/>
                  </a:srgbClr>
                </a:solidFill>
                <a:latin typeface="Times New Roman" panose="02020603050405020304" charset="0"/>
                <a:ea typeface="黑体" panose="02010609060101010101" charset="-122"/>
                <a:sym typeface="思源宋体 CN Light" panose="02020300000000000000" pitchFamily="18" charset="-122"/>
              </a:rPr>
              <a:t>研究二复现</a:t>
            </a:r>
            <a:endParaRPr lang="zh-CN" altLang="en-US" sz="2400" b="1" dirty="0">
              <a:solidFill>
                <a:srgbClr val="000000">
                  <a:lumMod val="75000"/>
                  <a:lumOff val="25000"/>
                </a:srgbClr>
              </a:solidFill>
              <a:latin typeface="Times New Roman" panose="02020603050405020304" charset="0"/>
              <a:ea typeface="黑体" panose="02010609060101010101" charset="-122"/>
              <a:sym typeface="思源宋体 CN Light" panose="02020300000000000000" pitchFamily="18" charset="-122"/>
            </a:endParaRPr>
          </a:p>
        </p:txBody>
      </p:sp>
      <p:sp>
        <p:nvSpPr>
          <p:cNvPr id="18" name="箭头: V 形 8"/>
          <p:cNvSpPr/>
          <p:nvPr/>
        </p:nvSpPr>
        <p:spPr>
          <a:xfrm flipV="1">
            <a:off x="235585" y="325120"/>
            <a:ext cx="377190" cy="436880"/>
          </a:xfrm>
          <a:prstGeom prst="chevron">
            <a:avLst/>
          </a:prstGeom>
          <a:solidFill>
            <a:srgbClr val="FFFFFF"/>
          </a:solidFill>
          <a:ln w="12700" cap="flat" cmpd="sng" algn="ctr">
            <a:solidFill>
              <a:srgbClr val="A5A5A5"/>
            </a:solidFill>
            <a:prstDash val="solid"/>
            <a:miter lim="800000"/>
          </a:ln>
          <a:effectLst/>
        </p:spPr>
        <p:txBody>
          <a:bodyPr rtlCol="0" anchor="ctr"/>
          <a:p>
            <a:pPr algn="ctr"/>
            <a:endParaRPr lang="zh-CN" altLang="en-US" sz="1350" dirty="0">
              <a:solidFill>
                <a:srgbClr val="000000"/>
              </a:solidFill>
              <a:latin typeface="Times New Roman" panose="02020603050405020304" charset="0"/>
              <a:ea typeface="思源黑体 CN Light" panose="020B0300000000000000" pitchFamily="34" charset="-122"/>
              <a:cs typeface="Times New Roman" panose="02020603050405020304" charset="0"/>
              <a:sym typeface="思源宋体 CN Light" panose="02020300000000000000" pitchFamily="18" charset="-122"/>
            </a:endParaRPr>
          </a:p>
        </p:txBody>
      </p:sp>
      <p:pic>
        <p:nvPicPr>
          <p:cNvPr id="3" name="图片 2" descr="南京师范大学（黑）"/>
          <p:cNvPicPr>
            <a:picLocks noChangeAspect="1"/>
          </p:cNvPicPr>
          <p:nvPr/>
        </p:nvPicPr>
        <p:blipFill>
          <a:blip r:embed="rId3"/>
          <a:stretch>
            <a:fillRect/>
          </a:stretch>
        </p:blipFill>
        <p:spPr>
          <a:xfrm>
            <a:off x="9657080" y="-310515"/>
            <a:ext cx="2285365" cy="1615440"/>
          </a:xfrm>
          <a:prstGeom prst="rect">
            <a:avLst/>
          </a:prstGeom>
        </p:spPr>
      </p:pic>
      <p:pic>
        <p:nvPicPr>
          <p:cNvPr id="4" name="图片 3" descr="校徽-绿"/>
          <p:cNvPicPr>
            <a:picLocks noChangeAspect="1"/>
          </p:cNvPicPr>
          <p:nvPr/>
        </p:nvPicPr>
        <p:blipFill>
          <a:blip r:embed="rId4"/>
          <a:stretch>
            <a:fillRect/>
          </a:stretch>
        </p:blipFill>
        <p:spPr>
          <a:xfrm>
            <a:off x="9657080" y="20320"/>
            <a:ext cx="640715" cy="906780"/>
          </a:xfrm>
          <a:prstGeom prst="rect">
            <a:avLst/>
          </a:prstGeom>
        </p:spPr>
      </p:pic>
      <p:sp>
        <p:nvSpPr>
          <p:cNvPr id="25" name="矩形 24"/>
          <p:cNvSpPr/>
          <p:nvPr/>
        </p:nvSpPr>
        <p:spPr>
          <a:xfrm>
            <a:off x="0" y="6702425"/>
            <a:ext cx="12192000" cy="155575"/>
          </a:xfrm>
          <a:prstGeom prst="rect">
            <a:avLst/>
          </a:prstGeom>
          <a:solidFill>
            <a:srgbClr val="006A4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latin typeface="Times New Roman" panose="02020603050405020304" charset="0"/>
              <a:cs typeface="Times New Roman" panose="02020603050405020304" charset="0"/>
            </a:endParaRPr>
          </a:p>
        </p:txBody>
      </p:sp>
      <p:pic>
        <p:nvPicPr>
          <p:cNvPr id="6" name="图片 5"/>
          <p:cNvPicPr/>
          <p:nvPr/>
        </p:nvPicPr>
        <p:blipFill>
          <a:blip r:embed="rId5"/>
          <a:stretch>
            <a:fillRect/>
          </a:stretch>
        </p:blipFill>
        <p:spPr>
          <a:xfrm>
            <a:off x="4898390" y="2094230"/>
            <a:ext cx="6601460" cy="3116580"/>
          </a:xfrm>
          <a:prstGeom prst="rect">
            <a:avLst/>
          </a:prstGeom>
        </p:spPr>
      </p:pic>
      <p:sp>
        <p:nvSpPr>
          <p:cNvPr id="7" name="文本框 6"/>
          <p:cNvSpPr txBox="1"/>
          <p:nvPr/>
        </p:nvSpPr>
        <p:spPr>
          <a:xfrm>
            <a:off x="612775" y="2094230"/>
            <a:ext cx="3666490" cy="3796030"/>
          </a:xfrm>
          <a:prstGeom prst="rect">
            <a:avLst/>
          </a:prstGeom>
          <a:noFill/>
        </p:spPr>
        <p:txBody>
          <a:bodyPr wrap="square" rtlCol="0">
            <a:noAutofit/>
          </a:bodyPr>
          <a:p>
            <a:r>
              <a:rPr lang="zh-CN" altLang="en-US"/>
              <a:t>使用之后研究使用的独处信念量表的简版，一致性系数高，如右图。</a:t>
            </a:r>
            <a:endParaRPr lang="zh-CN" altLang="en-US"/>
          </a:p>
          <a:p>
            <a:endParaRPr lang="zh-CN" altLang="en-US"/>
          </a:p>
          <a:p>
            <a:r>
              <a:rPr lang="zh-CN" altLang="en-US"/>
              <a:t>代码实现：</a:t>
            </a:r>
            <a:r>
              <a:rPr lang="en-US" altLang="zh-CN"/>
              <a:t>describe(data$beliefsMean) #general descriptives for beliefs scale</a:t>
            </a:r>
            <a:endParaRPr lang="en-US" altLang="zh-CN"/>
          </a:p>
          <a:p>
            <a:r>
              <a:rPr lang="en-US" altLang="zh-CN"/>
              <a:t>beliefs &lt;- data[, c("AloneBeliefs_1", "AloneBeliefs_2", "AloneBeliefs_3", "AloneBeliefs_4")]</a:t>
            </a:r>
            <a:endParaRPr lang="en-US" altLang="zh-CN"/>
          </a:p>
          <a:p>
            <a:r>
              <a:rPr lang="en-US" altLang="zh-CN"/>
              <a:t>View(beliefs)</a:t>
            </a:r>
            <a:endParaRPr lang="en-US" altLang="zh-CN"/>
          </a:p>
          <a:p>
            <a:r>
              <a:rPr lang="en-US" altLang="zh-CN"/>
              <a:t>alpha(beliefs)</a:t>
            </a:r>
            <a:endParaRPr lang="en-US" altLang="zh-CN"/>
          </a:p>
        </p:txBody>
      </p:sp>
    </p:spTree>
    <p:custDataLst>
      <p:tags r:id="rId6"/>
    </p:custDataLst>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randombar(horizontal)">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 name="Title 6"/>
          <p:cNvSpPr txBox="1"/>
          <p:nvPr>
            <p:custDataLst>
              <p:tags r:id="rId1"/>
            </p:custDataLst>
          </p:nvPr>
        </p:nvSpPr>
        <p:spPr>
          <a:xfrm>
            <a:off x="554355" y="1013460"/>
            <a:ext cx="10769600" cy="469265"/>
          </a:xfrm>
          <a:prstGeom prst="rect">
            <a:avLst/>
          </a:prstGeom>
          <a:noFill/>
          <a:ln w="3175">
            <a:noFill/>
            <a:prstDash val="dash"/>
          </a:ln>
        </p:spPr>
        <p:txBody>
          <a:bodyPr wrap="square" lIns="63500" tIns="25400" rIns="63500" bIns="25400" anchor="b"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279400" lvl="0" indent="-279400" algn="just" fontAlgn="ctr">
              <a:lnSpc>
                <a:spcPct val="120000"/>
              </a:lnSpc>
              <a:spcBef>
                <a:spcPts val="0"/>
              </a:spcBef>
              <a:spcAft>
                <a:spcPts val="800"/>
              </a:spcAft>
              <a:buSzPct val="100000"/>
              <a:buFont typeface="Wingdings" panose="05000000000000000000" charset="0"/>
              <a:buChar char="l"/>
            </a:pPr>
            <a:r>
              <a:rPr lang="zh-CN" altLang="en-US" sz="2400" spc="160">
                <a:ln w="3175">
                  <a:noFill/>
                  <a:prstDash val="dash"/>
                </a:ln>
                <a:solidFill>
                  <a:schemeClr val="tx1"/>
                </a:solidFill>
                <a:latin typeface="Times New Roman" panose="02020603050405020304" charset="0"/>
                <a:ea typeface="宋体" panose="02010600030101010101" pitchFamily="2" charset="-122"/>
                <a:cs typeface="Times New Roman" panose="02020603050405020304" charset="0"/>
              </a:rPr>
              <a:t>主要结果</a:t>
            </a:r>
            <a:endParaRPr lang="zh-CN" altLang="en-US" sz="2400" spc="160">
              <a:ln w="3175">
                <a:noFill/>
                <a:prstDash val="dash"/>
              </a:ln>
              <a:solidFill>
                <a:schemeClr val="tx1"/>
              </a:solidFill>
              <a:latin typeface="Times New Roman" panose="02020603050405020304" charset="0"/>
              <a:ea typeface="宋体" panose="02010600030101010101" pitchFamily="2" charset="-122"/>
              <a:cs typeface="Times New Roman" panose="02020603050405020304" charset="0"/>
            </a:endParaRPr>
          </a:p>
        </p:txBody>
      </p:sp>
      <p:sp>
        <p:nvSpPr>
          <p:cNvPr id="10" name="箭头: V 形 3"/>
          <p:cNvSpPr/>
          <p:nvPr/>
        </p:nvSpPr>
        <p:spPr>
          <a:xfrm flipV="1">
            <a:off x="554355" y="329565"/>
            <a:ext cx="377190" cy="436880"/>
          </a:xfrm>
          <a:prstGeom prst="chevron">
            <a:avLst/>
          </a:prstGeom>
          <a:solidFill>
            <a:srgbClr val="006A44"/>
          </a:solidFill>
          <a:ln w="12700" cap="flat" cmpd="sng" algn="ctr">
            <a:noFill/>
            <a:prstDash val="solid"/>
            <a:miter lim="800000"/>
          </a:ln>
          <a:effectLst/>
        </p:spPr>
        <p:txBody>
          <a:bodyPr rtlCol="0" anchor="ctr"/>
          <a:p>
            <a:pPr algn="ctr"/>
            <a:endParaRPr lang="zh-CN" altLang="en-US" sz="1350" dirty="0">
              <a:solidFill>
                <a:srgbClr val="000000"/>
              </a:solidFill>
              <a:latin typeface="Times New Roman" panose="02020603050405020304" charset="0"/>
              <a:ea typeface="思源黑体 CN Light" panose="020B0300000000000000" pitchFamily="34" charset="-122"/>
              <a:cs typeface="Times New Roman" panose="02020603050405020304" charset="0"/>
              <a:sym typeface="思源宋体 CN Light" panose="02020300000000000000" pitchFamily="18" charset="-122"/>
            </a:endParaRPr>
          </a:p>
        </p:txBody>
      </p:sp>
      <p:sp>
        <p:nvSpPr>
          <p:cNvPr id="2" name="箭头: V 形 4"/>
          <p:cNvSpPr/>
          <p:nvPr/>
        </p:nvSpPr>
        <p:spPr>
          <a:xfrm flipV="1">
            <a:off x="867410" y="325120"/>
            <a:ext cx="377190" cy="436880"/>
          </a:xfrm>
          <a:prstGeom prst="chevron">
            <a:avLst/>
          </a:prstGeom>
          <a:solidFill>
            <a:srgbClr val="FFFFFF"/>
          </a:solidFill>
          <a:ln w="12700" cap="flat" cmpd="sng" algn="ctr">
            <a:solidFill>
              <a:srgbClr val="006A44"/>
            </a:solidFill>
            <a:prstDash val="solid"/>
            <a:miter lim="800000"/>
          </a:ln>
          <a:effectLst/>
        </p:spPr>
        <p:txBody>
          <a:bodyPr rtlCol="0" anchor="ctr"/>
          <a:p>
            <a:pPr algn="ctr"/>
            <a:endParaRPr lang="zh-CN" altLang="en-US" sz="1350" dirty="0">
              <a:solidFill>
                <a:srgbClr val="000000"/>
              </a:solidFill>
              <a:latin typeface="Times New Roman" panose="02020603050405020304" charset="0"/>
              <a:ea typeface="思源黑体 CN Light" panose="020B0300000000000000" pitchFamily="34" charset="-122"/>
              <a:cs typeface="Times New Roman" panose="02020603050405020304" charset="0"/>
              <a:sym typeface="思源宋体 CN Light" panose="02020300000000000000" pitchFamily="18" charset="-122"/>
            </a:endParaRPr>
          </a:p>
        </p:txBody>
      </p:sp>
      <p:cxnSp>
        <p:nvCxnSpPr>
          <p:cNvPr id="12" name="直接连接符 11"/>
          <p:cNvCxnSpPr/>
          <p:nvPr/>
        </p:nvCxnSpPr>
        <p:spPr>
          <a:xfrm>
            <a:off x="1337297" y="751736"/>
            <a:ext cx="10519410" cy="0"/>
          </a:xfrm>
          <a:prstGeom prst="line">
            <a:avLst/>
          </a:prstGeom>
          <a:noFill/>
          <a:ln w="6350" cap="flat" cmpd="sng" algn="ctr">
            <a:solidFill>
              <a:srgbClr val="293247"/>
            </a:solidFill>
            <a:prstDash val="lgDash"/>
            <a:miter lim="800000"/>
            <a:tailEnd type="oval"/>
          </a:ln>
          <a:effectLst/>
        </p:spPr>
      </p:cxnSp>
      <p:sp>
        <p:nvSpPr>
          <p:cNvPr id="17" name="文本框 16"/>
          <p:cNvSpPr txBox="1"/>
          <p:nvPr/>
        </p:nvSpPr>
        <p:spPr>
          <a:xfrm>
            <a:off x="1419212" y="301090"/>
            <a:ext cx="1713230" cy="460375"/>
          </a:xfrm>
          <a:prstGeom prst="rect">
            <a:avLst/>
          </a:prstGeom>
          <a:noFill/>
        </p:spPr>
        <p:txBody>
          <a:bodyPr wrap="none" rtlCol="0">
            <a:spAutoFit/>
          </a:bodyPr>
          <a:p>
            <a:r>
              <a:rPr lang="zh-CN" altLang="en-US" sz="2400" b="1" dirty="0">
                <a:solidFill>
                  <a:srgbClr val="000000">
                    <a:lumMod val="75000"/>
                    <a:lumOff val="25000"/>
                  </a:srgbClr>
                </a:solidFill>
                <a:latin typeface="Times New Roman" panose="02020603050405020304" charset="0"/>
                <a:ea typeface="黑体" panose="02010609060101010101" charset="-122"/>
                <a:sym typeface="思源宋体 CN Light" panose="02020300000000000000" pitchFamily="18" charset="-122"/>
              </a:rPr>
              <a:t>研究二复现</a:t>
            </a:r>
            <a:endParaRPr lang="zh-CN" altLang="en-US" sz="2400" b="1" dirty="0">
              <a:solidFill>
                <a:srgbClr val="000000">
                  <a:lumMod val="75000"/>
                  <a:lumOff val="25000"/>
                </a:srgbClr>
              </a:solidFill>
              <a:latin typeface="Times New Roman" panose="02020603050405020304" charset="0"/>
              <a:ea typeface="黑体" panose="02010609060101010101" charset="-122"/>
              <a:sym typeface="思源宋体 CN Light" panose="02020300000000000000" pitchFamily="18" charset="-122"/>
            </a:endParaRPr>
          </a:p>
        </p:txBody>
      </p:sp>
      <p:sp>
        <p:nvSpPr>
          <p:cNvPr id="18" name="箭头: V 形 8"/>
          <p:cNvSpPr/>
          <p:nvPr/>
        </p:nvSpPr>
        <p:spPr>
          <a:xfrm flipV="1">
            <a:off x="235585" y="325120"/>
            <a:ext cx="377190" cy="436880"/>
          </a:xfrm>
          <a:prstGeom prst="chevron">
            <a:avLst/>
          </a:prstGeom>
          <a:solidFill>
            <a:srgbClr val="FFFFFF"/>
          </a:solidFill>
          <a:ln w="12700" cap="flat" cmpd="sng" algn="ctr">
            <a:solidFill>
              <a:srgbClr val="A5A5A5"/>
            </a:solidFill>
            <a:prstDash val="solid"/>
            <a:miter lim="800000"/>
          </a:ln>
          <a:effectLst/>
        </p:spPr>
        <p:txBody>
          <a:bodyPr rtlCol="0" anchor="ctr"/>
          <a:p>
            <a:pPr algn="ctr"/>
            <a:endParaRPr lang="zh-CN" altLang="en-US" sz="1350" dirty="0">
              <a:solidFill>
                <a:srgbClr val="000000"/>
              </a:solidFill>
              <a:latin typeface="Times New Roman" panose="02020603050405020304" charset="0"/>
              <a:ea typeface="思源黑体 CN Light" panose="020B0300000000000000" pitchFamily="34" charset="-122"/>
              <a:cs typeface="Times New Roman" panose="02020603050405020304" charset="0"/>
              <a:sym typeface="思源宋体 CN Light" panose="02020300000000000000" pitchFamily="18" charset="-122"/>
            </a:endParaRPr>
          </a:p>
        </p:txBody>
      </p:sp>
      <p:pic>
        <p:nvPicPr>
          <p:cNvPr id="3" name="图片 2" descr="南京师范大学（黑）"/>
          <p:cNvPicPr>
            <a:picLocks noChangeAspect="1"/>
          </p:cNvPicPr>
          <p:nvPr/>
        </p:nvPicPr>
        <p:blipFill>
          <a:blip r:embed="rId2"/>
          <a:stretch>
            <a:fillRect/>
          </a:stretch>
        </p:blipFill>
        <p:spPr>
          <a:xfrm>
            <a:off x="9657080" y="-310515"/>
            <a:ext cx="2285365" cy="1615440"/>
          </a:xfrm>
          <a:prstGeom prst="rect">
            <a:avLst/>
          </a:prstGeom>
        </p:spPr>
      </p:pic>
      <p:pic>
        <p:nvPicPr>
          <p:cNvPr id="4" name="图片 3" descr="校徽-绿"/>
          <p:cNvPicPr>
            <a:picLocks noChangeAspect="1"/>
          </p:cNvPicPr>
          <p:nvPr/>
        </p:nvPicPr>
        <p:blipFill>
          <a:blip r:embed="rId3"/>
          <a:stretch>
            <a:fillRect/>
          </a:stretch>
        </p:blipFill>
        <p:spPr>
          <a:xfrm>
            <a:off x="9657080" y="20320"/>
            <a:ext cx="640715" cy="906780"/>
          </a:xfrm>
          <a:prstGeom prst="rect">
            <a:avLst/>
          </a:prstGeom>
        </p:spPr>
      </p:pic>
      <p:sp>
        <p:nvSpPr>
          <p:cNvPr id="25" name="矩形 24"/>
          <p:cNvSpPr/>
          <p:nvPr/>
        </p:nvSpPr>
        <p:spPr>
          <a:xfrm>
            <a:off x="0" y="6702425"/>
            <a:ext cx="12192000" cy="155575"/>
          </a:xfrm>
          <a:prstGeom prst="rect">
            <a:avLst/>
          </a:prstGeom>
          <a:solidFill>
            <a:srgbClr val="006A4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latin typeface="Times New Roman" panose="02020603050405020304" charset="0"/>
              <a:cs typeface="Times New Roman" panose="02020603050405020304" charset="0"/>
            </a:endParaRPr>
          </a:p>
        </p:txBody>
      </p:sp>
      <p:pic>
        <p:nvPicPr>
          <p:cNvPr id="5" name="图片 4"/>
          <p:cNvPicPr/>
          <p:nvPr/>
        </p:nvPicPr>
        <p:blipFill>
          <a:blip r:embed="rId4"/>
          <a:stretch>
            <a:fillRect/>
          </a:stretch>
        </p:blipFill>
        <p:spPr>
          <a:xfrm>
            <a:off x="4945380" y="927100"/>
            <a:ext cx="6593840" cy="4808855"/>
          </a:xfrm>
          <a:prstGeom prst="rect">
            <a:avLst/>
          </a:prstGeom>
        </p:spPr>
      </p:pic>
      <p:sp>
        <p:nvSpPr>
          <p:cNvPr id="6" name="文本框 5"/>
          <p:cNvSpPr txBox="1"/>
          <p:nvPr/>
        </p:nvSpPr>
        <p:spPr>
          <a:xfrm>
            <a:off x="434975" y="1569085"/>
            <a:ext cx="4128770" cy="4773930"/>
          </a:xfrm>
          <a:prstGeom prst="rect">
            <a:avLst/>
          </a:prstGeom>
          <a:noFill/>
        </p:spPr>
        <p:txBody>
          <a:bodyPr wrap="square" rtlCol="0">
            <a:noAutofit/>
          </a:bodyPr>
          <a:p>
            <a:r>
              <a:rPr lang="zh-CN" altLang="en-US"/>
              <a:t>回归模型结果显示：独处有益组独处信念评分显著高于另外两组，独处风险组与中性对照组差异不显著，具体数值见右表。结果皆可由代码完整复现。</a:t>
            </a:r>
            <a:endParaRPr lang="zh-CN" altLang="en-US"/>
          </a:p>
          <a:p>
            <a:endParaRPr lang="en-US" altLang="zh-CN"/>
          </a:p>
          <a:p>
            <a:r>
              <a:rPr lang="zh-CN" altLang="en-US"/>
              <a:t>如以独处有益组为基准水平，构建回归模型，实现代码：</a:t>
            </a:r>
            <a:r>
              <a:rPr lang="en-US" altLang="zh-CN"/>
              <a:t>aggregate(data$beliefsMean, list(data$condition), FUN=mean) #means of beliefs for each group</a:t>
            </a:r>
            <a:endParaRPr lang="en-US" altLang="zh-CN"/>
          </a:p>
          <a:p>
            <a:r>
              <a:rPr lang="en-US" altLang="zh-CN"/>
              <a:t>data$condition &lt;- factor(data$condition, levels = c("AloneBenefitsCondition", "ControlCondition", "AloneRisksCondition"))</a:t>
            </a:r>
            <a:endParaRPr lang="en-US" altLang="zh-CN"/>
          </a:p>
          <a:p>
            <a:r>
              <a:rPr lang="en-US" altLang="zh-CN"/>
              <a:t>model &lt;- lm(beliefsMean ~ condition, data)</a:t>
            </a:r>
            <a:endParaRPr lang="en-US" altLang="zh-CN"/>
          </a:p>
          <a:p>
            <a:r>
              <a:rPr lang="en-US" altLang="zh-CN"/>
              <a:t>summary(model)</a:t>
            </a:r>
            <a:endParaRPr lang="en-US" altLang="zh-CN"/>
          </a:p>
          <a:p>
            <a:r>
              <a:rPr lang="en-US" altLang="zh-CN"/>
              <a:t>confint(model)</a:t>
            </a:r>
            <a:endParaRPr lang="en-US" altLang="zh-CN"/>
          </a:p>
        </p:txBody>
      </p:sp>
      <p:sp>
        <p:nvSpPr>
          <p:cNvPr id="7" name="文本框 6"/>
          <p:cNvSpPr txBox="1"/>
          <p:nvPr/>
        </p:nvSpPr>
        <p:spPr>
          <a:xfrm>
            <a:off x="4911090" y="5975350"/>
            <a:ext cx="6715125" cy="477520"/>
          </a:xfrm>
          <a:prstGeom prst="rect">
            <a:avLst/>
          </a:prstGeom>
          <a:noFill/>
        </p:spPr>
        <p:txBody>
          <a:bodyPr wrap="square" rtlCol="0">
            <a:noAutofit/>
          </a:bodyPr>
          <a:p>
            <a:r>
              <a:rPr lang="zh-CN" altLang="en-US"/>
              <a:t>结论：暴露于独处有益信息，能够影响我们的独处信念</a:t>
            </a:r>
            <a:endParaRPr lang="zh-CN" altLang="en-US"/>
          </a:p>
        </p:txBody>
      </p:sp>
    </p:spTree>
    <p:custDataLst>
      <p:tags r:id="rId5"/>
    </p:custDataLst>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randombar(horizontal)">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9" name="图片 28" descr="C:/Users/huanglanlan/Desktop/23-秋-新媒体图库/武东林/微信图片_20231204164121.jpg微信图片_20231204164121"/>
          <p:cNvPicPr preferRelativeResize="0">
            <a:picLocks noChangeAspect="1"/>
          </p:cNvPicPr>
          <p:nvPr/>
        </p:nvPicPr>
        <p:blipFill>
          <a:blip r:embed="rId1">
            <a:alphaModFix amt="20000"/>
          </a:blip>
          <a:srcRect l="116" r="116"/>
          <a:stretch>
            <a:fillRect/>
          </a:stretch>
        </p:blipFill>
        <p:spPr>
          <a:xfrm>
            <a:off x="0" y="0"/>
            <a:ext cx="12192000" cy="6858000"/>
          </a:xfrm>
          <a:prstGeom prst="rect">
            <a:avLst/>
          </a:prstGeom>
          <a:noFill/>
        </p:spPr>
      </p:pic>
      <p:sp>
        <p:nvSpPr>
          <p:cNvPr id="2" name="矩形 1"/>
          <p:cNvSpPr/>
          <p:nvPr/>
        </p:nvSpPr>
        <p:spPr>
          <a:xfrm>
            <a:off x="0" y="0"/>
            <a:ext cx="12192000" cy="740410"/>
          </a:xfrm>
          <a:prstGeom prst="rect">
            <a:avLst/>
          </a:prstGeom>
          <a:solidFill>
            <a:srgbClr val="006A44"/>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1" name="等腰三角形 10"/>
          <p:cNvSpPr/>
          <p:nvPr/>
        </p:nvSpPr>
        <p:spPr>
          <a:xfrm>
            <a:off x="2543886" y="4083216"/>
            <a:ext cx="1053605" cy="981782"/>
          </a:xfrm>
          <a:prstGeom prst="triangle">
            <a:avLst/>
          </a:prstGeom>
          <a:solidFill>
            <a:srgbClr val="00B050"/>
          </a:solidFill>
          <a:ln>
            <a:noFill/>
          </a:ln>
          <a:effectLst>
            <a:outerShdw blurRad="254000"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等腰三角形 7"/>
          <p:cNvSpPr/>
          <p:nvPr/>
        </p:nvSpPr>
        <p:spPr>
          <a:xfrm rot="10800000">
            <a:off x="1765688" y="2104426"/>
            <a:ext cx="2609342" cy="2431466"/>
          </a:xfrm>
          <a:prstGeom prst="triangle">
            <a:avLst/>
          </a:prstGeom>
          <a:solidFill>
            <a:srgbClr val="006A44"/>
          </a:solidFill>
          <a:ln>
            <a:noFill/>
          </a:ln>
          <a:effectLst>
            <a:outerShdw blurRad="254000"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b="1">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cxnSp>
        <p:nvCxnSpPr>
          <p:cNvPr id="12" name="直接连接符 11"/>
          <p:cNvCxnSpPr/>
          <p:nvPr/>
        </p:nvCxnSpPr>
        <p:spPr>
          <a:xfrm>
            <a:off x="1666128" y="1316355"/>
            <a:ext cx="598170" cy="1118870"/>
          </a:xfrm>
          <a:prstGeom prst="line">
            <a:avLst/>
          </a:prstGeom>
          <a:ln w="19050">
            <a:solidFill>
              <a:srgbClr val="92D050">
                <a:alpha val="70000"/>
              </a:srgb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1917828" y="3394615"/>
            <a:ext cx="501126" cy="932513"/>
          </a:xfrm>
          <a:prstGeom prst="line">
            <a:avLst/>
          </a:prstGeom>
          <a:ln w="19050">
            <a:solidFill>
              <a:srgbClr val="92D050">
                <a:alpha val="80000"/>
              </a:srgbClr>
            </a:solidFill>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2594892" y="2552824"/>
            <a:ext cx="944880" cy="1014730"/>
          </a:xfrm>
          <a:prstGeom prst="rect">
            <a:avLst/>
          </a:prstGeom>
          <a:noFill/>
        </p:spPr>
        <p:txBody>
          <a:bodyPr wrap="none" rtlCol="0">
            <a:spAutoFit/>
          </a:bodyPr>
          <a:p>
            <a:pPr algn="ctr"/>
            <a:r>
              <a:rPr lang="en-US" altLang="zh-CN" sz="6000" dirty="0">
                <a:solidFill>
                  <a:schemeClr val="bg1"/>
                </a:solidFill>
                <a:effectLst>
                  <a:outerShdw blurRad="25400" dist="25400" dir="2700000" algn="tl">
                    <a:srgbClr val="000000">
                      <a:alpha val="20000"/>
                    </a:srgbClr>
                  </a:outerShdw>
                </a:effectLst>
                <a:latin typeface="黑体" panose="02010609060101010101" charset="-122"/>
                <a:ea typeface="黑体" panose="02010609060101010101" charset="-122"/>
              </a:rPr>
              <a:t>03</a:t>
            </a:r>
            <a:endParaRPr lang="zh-CN" altLang="en-US" sz="6000" dirty="0">
              <a:solidFill>
                <a:schemeClr val="bg1"/>
              </a:solidFill>
              <a:effectLst>
                <a:outerShdw blurRad="25400" dist="25400" dir="2700000" algn="tl">
                  <a:srgbClr val="000000">
                    <a:alpha val="20000"/>
                  </a:srgbClr>
                </a:outerShdw>
              </a:effectLst>
              <a:latin typeface="黑体" panose="02010609060101010101" charset="-122"/>
              <a:ea typeface="黑体" panose="02010609060101010101" charset="-122"/>
            </a:endParaRPr>
          </a:p>
        </p:txBody>
      </p:sp>
      <p:sp>
        <p:nvSpPr>
          <p:cNvPr id="37" name="文本框 36"/>
          <p:cNvSpPr txBox="1"/>
          <p:nvPr/>
        </p:nvSpPr>
        <p:spPr>
          <a:xfrm>
            <a:off x="2608152" y="2273386"/>
            <a:ext cx="914240" cy="368300"/>
          </a:xfrm>
          <a:prstGeom prst="rect">
            <a:avLst/>
          </a:prstGeom>
          <a:noFill/>
        </p:spPr>
        <p:txBody>
          <a:bodyPr wrap="square" rtlCol="0">
            <a:spAutoFit/>
          </a:bodyPr>
          <a:p>
            <a:pPr algn="dist"/>
            <a:r>
              <a:rPr lang="en-US" altLang="zh-CN" dirty="0">
                <a:solidFill>
                  <a:schemeClr val="bg1"/>
                </a:solidFill>
                <a:effectLst>
                  <a:outerShdw blurRad="25400" dist="25400" dir="2700000" algn="tl">
                    <a:srgbClr val="000000">
                      <a:alpha val="20000"/>
                    </a:srgbClr>
                  </a:outerShdw>
                </a:effectLst>
                <a:latin typeface="黑体" panose="02010609060101010101" charset="-122"/>
                <a:ea typeface="黑体" panose="02010609060101010101" charset="-122"/>
              </a:rPr>
              <a:t>PART</a:t>
            </a:r>
            <a:endParaRPr lang="zh-CN" altLang="en-US" dirty="0">
              <a:solidFill>
                <a:schemeClr val="bg1"/>
              </a:solidFill>
              <a:effectLst>
                <a:outerShdw blurRad="25400" dist="25400" dir="2700000" algn="tl">
                  <a:srgbClr val="000000">
                    <a:alpha val="20000"/>
                  </a:srgbClr>
                </a:outerShdw>
              </a:effectLst>
              <a:latin typeface="黑体" panose="02010609060101010101" charset="-122"/>
              <a:ea typeface="黑体" panose="02010609060101010101" charset="-122"/>
            </a:endParaRPr>
          </a:p>
        </p:txBody>
      </p:sp>
      <p:sp>
        <p:nvSpPr>
          <p:cNvPr id="22" name="等腰三角形 21"/>
          <p:cNvSpPr/>
          <p:nvPr/>
        </p:nvSpPr>
        <p:spPr>
          <a:xfrm>
            <a:off x="3683706" y="1857963"/>
            <a:ext cx="552596" cy="514927"/>
          </a:xfrm>
          <a:prstGeom prst="triangle">
            <a:avLst/>
          </a:prstGeom>
          <a:solidFill>
            <a:srgbClr val="00B050"/>
          </a:solidFill>
          <a:ln>
            <a:noFill/>
          </a:ln>
          <a:effectLst>
            <a:outerShdw blurRad="254000"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23" name="直接连接符 22"/>
          <p:cNvCxnSpPr/>
          <p:nvPr/>
        </p:nvCxnSpPr>
        <p:spPr>
          <a:xfrm>
            <a:off x="3834544" y="3909190"/>
            <a:ext cx="250563" cy="466257"/>
          </a:xfrm>
          <a:prstGeom prst="line">
            <a:avLst/>
          </a:prstGeom>
          <a:ln w="19050">
            <a:solidFill>
              <a:srgbClr val="92D050">
                <a:alpha val="80000"/>
              </a:srgbClr>
            </a:solidFill>
          </a:ln>
        </p:spPr>
        <p:style>
          <a:lnRef idx="1">
            <a:schemeClr val="accent1"/>
          </a:lnRef>
          <a:fillRef idx="0">
            <a:schemeClr val="accent1"/>
          </a:fillRef>
          <a:effectRef idx="0">
            <a:schemeClr val="accent1"/>
          </a:effectRef>
          <a:fontRef idx="minor">
            <a:schemeClr val="tx1"/>
          </a:fontRef>
        </p:style>
      </p:cxnSp>
      <p:pic>
        <p:nvPicPr>
          <p:cNvPr id="27" name="图片 26" descr="校徽+南京师范大学(白)"/>
          <p:cNvPicPr>
            <a:picLocks noChangeAspect="1"/>
          </p:cNvPicPr>
          <p:nvPr/>
        </p:nvPicPr>
        <p:blipFill>
          <a:blip r:embed="rId2"/>
          <a:stretch>
            <a:fillRect/>
          </a:stretch>
        </p:blipFill>
        <p:spPr>
          <a:xfrm>
            <a:off x="9270365" y="-627380"/>
            <a:ext cx="2919095" cy="2063750"/>
          </a:xfrm>
          <a:prstGeom prst="rect">
            <a:avLst/>
          </a:prstGeom>
        </p:spPr>
      </p:pic>
      <p:sp>
        <p:nvSpPr>
          <p:cNvPr id="24" name="等腰三角形 23"/>
          <p:cNvSpPr/>
          <p:nvPr/>
        </p:nvSpPr>
        <p:spPr>
          <a:xfrm rot="10800000">
            <a:off x="2177642" y="1588259"/>
            <a:ext cx="308065" cy="287065"/>
          </a:xfrm>
          <a:prstGeom prst="triangle">
            <a:avLst/>
          </a:prstGeom>
          <a:solidFill>
            <a:srgbClr val="006A44"/>
          </a:solidFill>
          <a:ln>
            <a:noFill/>
          </a:ln>
          <a:effectLst>
            <a:outerShdw blurRad="254000"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5" name="矩形 24"/>
          <p:cNvSpPr/>
          <p:nvPr/>
        </p:nvSpPr>
        <p:spPr>
          <a:xfrm>
            <a:off x="0" y="6374765"/>
            <a:ext cx="12192000" cy="483235"/>
          </a:xfrm>
          <a:prstGeom prst="rect">
            <a:avLst/>
          </a:prstGeom>
          <a:solidFill>
            <a:srgbClr val="006A44"/>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8" name="文本框 27"/>
          <p:cNvSpPr txBox="1"/>
          <p:nvPr/>
        </p:nvSpPr>
        <p:spPr>
          <a:xfrm>
            <a:off x="4543425" y="2465705"/>
            <a:ext cx="7204710" cy="2061210"/>
          </a:xfrm>
          <a:prstGeom prst="rect">
            <a:avLst/>
          </a:prstGeom>
        </p:spPr>
        <p:txBody>
          <a:bodyPr wrap="square">
            <a:spAutoFit/>
            <a:extLst>
              <a:ext uri="{4A0BC546-FE56-4ADE-93B0-CB8AF2F6F144}">
                <wpsdc:textFrameExt xmlns:wpsdc="http://www.wps.cn/officeDocument/2022/drawingmlCustomData" type="text"/>
              </a:ext>
            </a:extLst>
          </a:bodyPr>
          <a:p>
            <a:pPr algn="l"/>
            <a:r>
              <a:rPr lang="zh-CN" altLang="en-US" sz="4800" b="1">
                <a:latin typeface="黑体" panose="02010609060101010101" charset="-122"/>
                <a:ea typeface="黑体" panose="02010609060101010101" charset="-122"/>
                <a:cs typeface="黑体" panose="02010609060101010101" charset="-122"/>
              </a:rPr>
              <a:t>研究三</a:t>
            </a:r>
            <a:r>
              <a:rPr lang="zh-CN" altLang="en-US" sz="4800">
                <a:latin typeface="黑体" panose="02010609060101010101" charset="-122"/>
                <a:ea typeface="黑体" panose="02010609060101010101" charset="-122"/>
                <a:cs typeface="黑体" panose="02010609060101010101" charset="-122"/>
              </a:rPr>
              <a:t>：</a:t>
            </a:r>
            <a:endParaRPr lang="zh-CN" altLang="en-US" sz="4800">
              <a:latin typeface="黑体" panose="02010609060101010101" charset="-122"/>
              <a:ea typeface="黑体" panose="02010609060101010101" charset="-122"/>
              <a:cs typeface="黑体" panose="02010609060101010101" charset="-122"/>
            </a:endParaRPr>
          </a:p>
          <a:p>
            <a:pPr algn="l"/>
            <a:r>
              <a:rPr lang="zh-CN" altLang="en-US" sz="4000">
                <a:latin typeface="黑体" panose="02010609060101010101" charset="-122"/>
                <a:ea typeface="黑体" panose="02010609060101010101" charset="-122"/>
                <a:cs typeface="黑体" panose="02010609060101010101" charset="-122"/>
              </a:rPr>
              <a:t>人们对独处的信念如何影响日常生活中的孤独感体验</a:t>
            </a:r>
            <a:endParaRPr lang="zh-CN" altLang="en-US" sz="4000">
              <a:latin typeface="黑体" panose="02010609060101010101" charset="-122"/>
              <a:ea typeface="黑体" panose="02010609060101010101" charset="-122"/>
              <a:cs typeface="黑体" panose="0201060906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par>
                                <p:cTn id="10" presetID="2" presetClass="entr" presetSubtype="12" fill="hold" grpId="0" nodeType="with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additive="base">
                                        <p:cTn id="12" dur="500" fill="hold"/>
                                        <p:tgtEl>
                                          <p:spTgt spid="11"/>
                                        </p:tgtEl>
                                        <p:attrNameLst>
                                          <p:attrName>ppt_x</p:attrName>
                                        </p:attrNameLst>
                                      </p:cBhvr>
                                      <p:tavLst>
                                        <p:tav tm="0">
                                          <p:val>
                                            <p:strVal val="0-#ppt_w/2"/>
                                          </p:val>
                                        </p:tav>
                                        <p:tav tm="100000">
                                          <p:val>
                                            <p:strVal val="#ppt_x"/>
                                          </p:val>
                                        </p:tav>
                                      </p:tavLst>
                                    </p:anim>
                                    <p:anim calcmode="lin" valueType="num">
                                      <p:cBhvr additive="base">
                                        <p:cTn id="13" dur="500" fill="hold"/>
                                        <p:tgtEl>
                                          <p:spTgt spid="11"/>
                                        </p:tgtEl>
                                        <p:attrNameLst>
                                          <p:attrName>ppt_y</p:attrName>
                                        </p:attrNameLst>
                                      </p:cBhvr>
                                      <p:tavLst>
                                        <p:tav tm="0">
                                          <p:val>
                                            <p:strVal val="1+#ppt_h/2"/>
                                          </p:val>
                                        </p:tav>
                                        <p:tav tm="100000">
                                          <p:val>
                                            <p:strVal val="#ppt_y"/>
                                          </p:val>
                                        </p:tav>
                                      </p:tavLst>
                                    </p:anim>
                                  </p:childTnLst>
                                </p:cTn>
                              </p:par>
                              <p:par>
                                <p:cTn id="14" presetID="2" presetClass="entr" presetSubtype="9" fill="hold" nodeType="withEffect">
                                  <p:stCondLst>
                                    <p:cond delay="0"/>
                                  </p:stCondLst>
                                  <p:childTnLst>
                                    <p:set>
                                      <p:cBhvr>
                                        <p:cTn id="15" dur="1" fill="hold">
                                          <p:stCondLst>
                                            <p:cond delay="0"/>
                                          </p:stCondLst>
                                        </p:cTn>
                                        <p:tgtEl>
                                          <p:spTgt spid="12"/>
                                        </p:tgtEl>
                                        <p:attrNameLst>
                                          <p:attrName>style.visibility</p:attrName>
                                        </p:attrNameLst>
                                      </p:cBhvr>
                                      <p:to>
                                        <p:strVal val="visible"/>
                                      </p:to>
                                    </p:set>
                                    <p:anim calcmode="lin" valueType="num">
                                      <p:cBhvr additive="base">
                                        <p:cTn id="16" dur="500" fill="hold"/>
                                        <p:tgtEl>
                                          <p:spTgt spid="12"/>
                                        </p:tgtEl>
                                        <p:attrNameLst>
                                          <p:attrName>ppt_x</p:attrName>
                                        </p:attrNameLst>
                                      </p:cBhvr>
                                      <p:tavLst>
                                        <p:tav tm="0">
                                          <p:val>
                                            <p:strVal val="0-#ppt_w/2"/>
                                          </p:val>
                                        </p:tav>
                                        <p:tav tm="100000">
                                          <p:val>
                                            <p:strVal val="#ppt_x"/>
                                          </p:val>
                                        </p:tav>
                                      </p:tavLst>
                                    </p:anim>
                                    <p:anim calcmode="lin" valueType="num">
                                      <p:cBhvr additive="base">
                                        <p:cTn id="17" dur="500" fill="hold"/>
                                        <p:tgtEl>
                                          <p:spTgt spid="12"/>
                                        </p:tgtEl>
                                        <p:attrNameLst>
                                          <p:attrName>ppt_y</p:attrName>
                                        </p:attrNameLst>
                                      </p:cBhvr>
                                      <p:tavLst>
                                        <p:tav tm="0">
                                          <p:val>
                                            <p:strVal val="0-#ppt_h/2"/>
                                          </p:val>
                                        </p:tav>
                                        <p:tav tm="100000">
                                          <p:val>
                                            <p:strVal val="#ppt_y"/>
                                          </p:val>
                                        </p:tav>
                                      </p:tavLst>
                                    </p:anim>
                                  </p:childTnLst>
                                </p:cTn>
                              </p:par>
                              <p:par>
                                <p:cTn id="18" presetID="2" presetClass="entr" presetSubtype="6" fill="hold" nodeType="withEffect">
                                  <p:stCondLst>
                                    <p:cond delay="0"/>
                                  </p:stCondLst>
                                  <p:childTnLst>
                                    <p:set>
                                      <p:cBhvr>
                                        <p:cTn id="19" dur="1" fill="hold">
                                          <p:stCondLst>
                                            <p:cond delay="0"/>
                                          </p:stCondLst>
                                        </p:cTn>
                                        <p:tgtEl>
                                          <p:spTgt spid="15"/>
                                        </p:tgtEl>
                                        <p:attrNameLst>
                                          <p:attrName>style.visibility</p:attrName>
                                        </p:attrNameLst>
                                      </p:cBhvr>
                                      <p:to>
                                        <p:strVal val="visible"/>
                                      </p:to>
                                    </p:set>
                                    <p:anim calcmode="lin" valueType="num">
                                      <p:cBhvr additive="base">
                                        <p:cTn id="20" dur="500" fill="hold"/>
                                        <p:tgtEl>
                                          <p:spTgt spid="15"/>
                                        </p:tgtEl>
                                        <p:attrNameLst>
                                          <p:attrName>ppt_x</p:attrName>
                                        </p:attrNameLst>
                                      </p:cBhvr>
                                      <p:tavLst>
                                        <p:tav tm="0">
                                          <p:val>
                                            <p:strVal val="1+#ppt_w/2"/>
                                          </p:val>
                                        </p:tav>
                                        <p:tav tm="100000">
                                          <p:val>
                                            <p:strVal val="#ppt_x"/>
                                          </p:val>
                                        </p:tav>
                                      </p:tavLst>
                                    </p:anim>
                                    <p:anim calcmode="lin" valueType="num">
                                      <p:cBhvr additive="base">
                                        <p:cTn id="21" dur="500" fill="hold"/>
                                        <p:tgtEl>
                                          <p:spTgt spid="15"/>
                                        </p:tgtEl>
                                        <p:attrNameLst>
                                          <p:attrName>ppt_y</p:attrName>
                                        </p:attrNameLst>
                                      </p:cBhvr>
                                      <p:tavLst>
                                        <p:tav tm="0">
                                          <p:val>
                                            <p:strVal val="1+#ppt_h/2"/>
                                          </p:val>
                                        </p:tav>
                                        <p:tav tm="100000">
                                          <p:val>
                                            <p:strVal val="#ppt_y"/>
                                          </p:val>
                                        </p:tav>
                                      </p:tavLst>
                                    </p:anim>
                                  </p:childTnLst>
                                </p:cTn>
                              </p:par>
                              <p:par>
                                <p:cTn id="22" presetID="2" presetClass="entr" presetSubtype="8" decel="100000" fill="hold" grpId="0" nodeType="withEffect">
                                  <p:stCondLst>
                                    <p:cond delay="0"/>
                                  </p:stCondLst>
                                  <p:childTnLst>
                                    <p:set>
                                      <p:cBhvr>
                                        <p:cTn id="23" dur="1" fill="hold">
                                          <p:stCondLst>
                                            <p:cond delay="0"/>
                                          </p:stCondLst>
                                        </p:cTn>
                                        <p:tgtEl>
                                          <p:spTgt spid="37"/>
                                        </p:tgtEl>
                                        <p:attrNameLst>
                                          <p:attrName>style.visibility</p:attrName>
                                        </p:attrNameLst>
                                      </p:cBhvr>
                                      <p:to>
                                        <p:strVal val="visible"/>
                                      </p:to>
                                    </p:set>
                                    <p:anim calcmode="lin" valueType="num">
                                      <p:cBhvr additive="base">
                                        <p:cTn id="24" dur="1000" fill="hold"/>
                                        <p:tgtEl>
                                          <p:spTgt spid="37"/>
                                        </p:tgtEl>
                                        <p:attrNameLst>
                                          <p:attrName>ppt_x</p:attrName>
                                        </p:attrNameLst>
                                      </p:cBhvr>
                                      <p:tavLst>
                                        <p:tav tm="0">
                                          <p:val>
                                            <p:strVal val="0-#ppt_w/2"/>
                                          </p:val>
                                        </p:tav>
                                        <p:tav tm="100000">
                                          <p:val>
                                            <p:strVal val="#ppt_x"/>
                                          </p:val>
                                        </p:tav>
                                      </p:tavLst>
                                    </p:anim>
                                    <p:anim calcmode="lin" valueType="num">
                                      <p:cBhvr additive="base">
                                        <p:cTn id="25" dur="1000" fill="hold"/>
                                        <p:tgtEl>
                                          <p:spTgt spid="37"/>
                                        </p:tgtEl>
                                        <p:attrNameLst>
                                          <p:attrName>ppt_y</p:attrName>
                                        </p:attrNameLst>
                                      </p:cBhvr>
                                      <p:tavLst>
                                        <p:tav tm="0">
                                          <p:val>
                                            <p:strVal val="#ppt_y"/>
                                          </p:val>
                                        </p:tav>
                                        <p:tav tm="100000">
                                          <p:val>
                                            <p:strVal val="#ppt_y"/>
                                          </p:val>
                                        </p:tav>
                                      </p:tavLst>
                                    </p:anim>
                                  </p:childTnLst>
                                </p:cTn>
                              </p:par>
                              <p:par>
                                <p:cTn id="26" presetID="2" presetClass="entr" presetSubtype="3" fill="hold" grpId="0" nodeType="withEffect">
                                  <p:stCondLst>
                                    <p:cond delay="250"/>
                                  </p:stCondLst>
                                  <p:childTnLst>
                                    <p:set>
                                      <p:cBhvr>
                                        <p:cTn id="27" dur="1" fill="hold">
                                          <p:stCondLst>
                                            <p:cond delay="0"/>
                                          </p:stCondLst>
                                        </p:cTn>
                                        <p:tgtEl>
                                          <p:spTgt spid="22"/>
                                        </p:tgtEl>
                                        <p:attrNameLst>
                                          <p:attrName>style.visibility</p:attrName>
                                        </p:attrNameLst>
                                      </p:cBhvr>
                                      <p:to>
                                        <p:strVal val="visible"/>
                                      </p:to>
                                    </p:set>
                                    <p:anim calcmode="lin" valueType="num">
                                      <p:cBhvr additive="base">
                                        <p:cTn id="28" dur="500" fill="hold"/>
                                        <p:tgtEl>
                                          <p:spTgt spid="22"/>
                                        </p:tgtEl>
                                        <p:attrNameLst>
                                          <p:attrName>ppt_x</p:attrName>
                                        </p:attrNameLst>
                                      </p:cBhvr>
                                      <p:tavLst>
                                        <p:tav tm="0">
                                          <p:val>
                                            <p:strVal val="1+#ppt_w/2"/>
                                          </p:val>
                                        </p:tav>
                                        <p:tav tm="100000">
                                          <p:val>
                                            <p:strVal val="#ppt_x"/>
                                          </p:val>
                                        </p:tav>
                                      </p:tavLst>
                                    </p:anim>
                                    <p:anim calcmode="lin" valueType="num">
                                      <p:cBhvr additive="base">
                                        <p:cTn id="29" dur="500" fill="hold"/>
                                        <p:tgtEl>
                                          <p:spTgt spid="22"/>
                                        </p:tgtEl>
                                        <p:attrNameLst>
                                          <p:attrName>ppt_y</p:attrName>
                                        </p:attrNameLst>
                                      </p:cBhvr>
                                      <p:tavLst>
                                        <p:tav tm="0">
                                          <p:val>
                                            <p:strVal val="0-#ppt_h/2"/>
                                          </p:val>
                                        </p:tav>
                                        <p:tav tm="100000">
                                          <p:val>
                                            <p:strVal val="#ppt_y"/>
                                          </p:val>
                                        </p:tav>
                                      </p:tavLst>
                                    </p:anim>
                                  </p:childTnLst>
                                </p:cTn>
                              </p:par>
                              <p:par>
                                <p:cTn id="30" presetID="2" presetClass="entr" presetSubtype="6" fill="hold" nodeType="withEffect">
                                  <p:stCondLst>
                                    <p:cond delay="250"/>
                                  </p:stCondLst>
                                  <p:childTnLst>
                                    <p:set>
                                      <p:cBhvr>
                                        <p:cTn id="31" dur="1" fill="hold">
                                          <p:stCondLst>
                                            <p:cond delay="0"/>
                                          </p:stCondLst>
                                        </p:cTn>
                                        <p:tgtEl>
                                          <p:spTgt spid="23"/>
                                        </p:tgtEl>
                                        <p:attrNameLst>
                                          <p:attrName>style.visibility</p:attrName>
                                        </p:attrNameLst>
                                      </p:cBhvr>
                                      <p:to>
                                        <p:strVal val="visible"/>
                                      </p:to>
                                    </p:set>
                                    <p:anim calcmode="lin" valueType="num">
                                      <p:cBhvr additive="base">
                                        <p:cTn id="32" dur="500" fill="hold"/>
                                        <p:tgtEl>
                                          <p:spTgt spid="23"/>
                                        </p:tgtEl>
                                        <p:attrNameLst>
                                          <p:attrName>ppt_x</p:attrName>
                                        </p:attrNameLst>
                                      </p:cBhvr>
                                      <p:tavLst>
                                        <p:tav tm="0">
                                          <p:val>
                                            <p:strVal val="1+#ppt_w/2"/>
                                          </p:val>
                                        </p:tav>
                                        <p:tav tm="100000">
                                          <p:val>
                                            <p:strVal val="#ppt_x"/>
                                          </p:val>
                                        </p:tav>
                                      </p:tavLst>
                                    </p:anim>
                                    <p:anim calcmode="lin" valueType="num">
                                      <p:cBhvr additive="base">
                                        <p:cTn id="33" dur="500" fill="hold"/>
                                        <p:tgtEl>
                                          <p:spTgt spid="23"/>
                                        </p:tgtEl>
                                        <p:attrNameLst>
                                          <p:attrName>ppt_y</p:attrName>
                                        </p:attrNameLst>
                                      </p:cBhvr>
                                      <p:tavLst>
                                        <p:tav tm="0">
                                          <p:val>
                                            <p:strVal val="1+#ppt_h/2"/>
                                          </p:val>
                                        </p:tav>
                                        <p:tav tm="100000">
                                          <p:val>
                                            <p:strVal val="#ppt_y"/>
                                          </p:val>
                                        </p:tav>
                                      </p:tavLst>
                                    </p:anim>
                                  </p:childTnLst>
                                </p:cTn>
                              </p:par>
                              <p:par>
                                <p:cTn id="34" presetID="2" presetClass="entr" presetSubtype="6" fill="hold" grpId="0" nodeType="withEffect">
                                  <p:stCondLst>
                                    <p:cond delay="0"/>
                                  </p:stCondLst>
                                  <p:childTnLst>
                                    <p:set>
                                      <p:cBhvr>
                                        <p:cTn id="35" dur="1" fill="hold">
                                          <p:stCondLst>
                                            <p:cond delay="0"/>
                                          </p:stCondLst>
                                        </p:cTn>
                                        <p:tgtEl>
                                          <p:spTgt spid="24"/>
                                        </p:tgtEl>
                                        <p:attrNameLst>
                                          <p:attrName>style.visibility</p:attrName>
                                        </p:attrNameLst>
                                      </p:cBhvr>
                                      <p:to>
                                        <p:strVal val="visible"/>
                                      </p:to>
                                    </p:set>
                                    <p:anim calcmode="lin" valueType="num">
                                      <p:cBhvr additive="base">
                                        <p:cTn id="36" dur="500" fill="hold"/>
                                        <p:tgtEl>
                                          <p:spTgt spid="24"/>
                                        </p:tgtEl>
                                        <p:attrNameLst>
                                          <p:attrName>ppt_x</p:attrName>
                                        </p:attrNameLst>
                                      </p:cBhvr>
                                      <p:tavLst>
                                        <p:tav tm="0">
                                          <p:val>
                                            <p:strVal val="1+#ppt_w/2"/>
                                          </p:val>
                                        </p:tav>
                                        <p:tav tm="100000">
                                          <p:val>
                                            <p:strVal val="#ppt_x"/>
                                          </p:val>
                                        </p:tav>
                                      </p:tavLst>
                                    </p:anim>
                                    <p:anim calcmode="lin" valueType="num">
                                      <p:cBhvr additive="base">
                                        <p:cTn id="37" dur="500" fill="hold"/>
                                        <p:tgtEl>
                                          <p:spTgt spid="24"/>
                                        </p:tgtEl>
                                        <p:attrNameLst>
                                          <p:attrName>ppt_y</p:attrName>
                                        </p:attrNameLst>
                                      </p:cBhvr>
                                      <p:tavLst>
                                        <p:tav tm="0">
                                          <p:val>
                                            <p:strVal val="1+#ppt_h/2"/>
                                          </p:val>
                                        </p:tav>
                                        <p:tav tm="100000">
                                          <p:val>
                                            <p:strVal val="#ppt_y"/>
                                          </p:val>
                                        </p:tav>
                                      </p:tavLst>
                                    </p:anim>
                                  </p:childTnLst>
                                </p:cTn>
                              </p:par>
                              <p:par>
                                <p:cTn id="38" presetID="2" presetClass="entr" presetSubtype="2" decel="100000" fill="hold" grpId="0" nodeType="withEffect">
                                  <p:stCondLst>
                                    <p:cond delay="250"/>
                                  </p:stCondLst>
                                  <p:childTnLst>
                                    <p:set>
                                      <p:cBhvr>
                                        <p:cTn id="39" dur="1" fill="hold">
                                          <p:stCondLst>
                                            <p:cond delay="0"/>
                                          </p:stCondLst>
                                        </p:cTn>
                                        <p:tgtEl>
                                          <p:spTgt spid="21"/>
                                        </p:tgtEl>
                                        <p:attrNameLst>
                                          <p:attrName>style.visibility</p:attrName>
                                        </p:attrNameLst>
                                      </p:cBhvr>
                                      <p:to>
                                        <p:strVal val="visible"/>
                                      </p:to>
                                    </p:set>
                                    <p:anim calcmode="lin" valueType="num">
                                      <p:cBhvr additive="base">
                                        <p:cTn id="40" dur="1000" fill="hold"/>
                                        <p:tgtEl>
                                          <p:spTgt spid="21"/>
                                        </p:tgtEl>
                                        <p:attrNameLst>
                                          <p:attrName>ppt_x</p:attrName>
                                        </p:attrNameLst>
                                      </p:cBhvr>
                                      <p:tavLst>
                                        <p:tav tm="0">
                                          <p:val>
                                            <p:strVal val="1+#ppt_w/2"/>
                                          </p:val>
                                        </p:tav>
                                        <p:tav tm="100000">
                                          <p:val>
                                            <p:strVal val="#ppt_x"/>
                                          </p:val>
                                        </p:tav>
                                      </p:tavLst>
                                    </p:anim>
                                    <p:anim calcmode="lin" valueType="num">
                                      <p:cBhvr additive="base">
                                        <p:cTn id="41" dur="1000" fill="hold"/>
                                        <p:tgtEl>
                                          <p:spTgt spid="21"/>
                                        </p:tgtEl>
                                        <p:attrNameLst>
                                          <p:attrName>ppt_y</p:attrName>
                                        </p:attrNameLst>
                                      </p:cBhvr>
                                      <p:tavLst>
                                        <p:tav tm="0">
                                          <p:val>
                                            <p:strVal val="#ppt_y"/>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28"/>
                                        </p:tgtEl>
                                        <p:attrNameLst>
                                          <p:attrName>style.visibility</p:attrName>
                                        </p:attrNameLst>
                                      </p:cBhvr>
                                      <p:to>
                                        <p:strVal val="visible"/>
                                      </p:to>
                                    </p:set>
                                    <p:animEffect transition="in" filter="fade">
                                      <p:cBhvr>
                                        <p:cTn id="46"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nimBg="1"/>
      <p:bldP spid="11" grpId="0" bldLvl="0" animBg="1"/>
      <p:bldP spid="21" grpId="0"/>
      <p:bldP spid="37" grpId="0"/>
      <p:bldP spid="22" grpId="0" bldLvl="0" animBg="1"/>
      <p:bldP spid="24" grpId="0" bldLvl="0" animBg="1"/>
      <p:bldP spid="28" grpId="0"/>
      <p:bldP spid="28" grpId="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77" name="任意多边形: 形状 276"/>
          <p:cNvSpPr/>
          <p:nvPr>
            <p:custDataLst>
              <p:tags r:id="rId1"/>
            </p:custDataLst>
          </p:nvPr>
        </p:nvSpPr>
        <p:spPr>
          <a:xfrm>
            <a:off x="612775" y="4392930"/>
            <a:ext cx="10968990" cy="1596390"/>
          </a:xfrm>
          <a:custGeom>
            <a:avLst/>
            <a:gdLst>
              <a:gd name="connsiteX0" fmla="*/ 0 w 3327125"/>
              <a:gd name="connsiteY0" fmla="*/ 0 h 3869447"/>
              <a:gd name="connsiteX1" fmla="*/ 3327125 w 3327125"/>
              <a:gd name="connsiteY1" fmla="*/ 0 h 3869447"/>
              <a:gd name="connsiteX2" fmla="*/ 3327125 w 3327125"/>
              <a:gd name="connsiteY2" fmla="*/ 3869448 h 3869447"/>
              <a:gd name="connsiteX3" fmla="*/ 0 w 3327125"/>
              <a:gd name="connsiteY3" fmla="*/ 3869448 h 3869447"/>
            </a:gdLst>
            <a:ahLst/>
            <a:cxnLst>
              <a:cxn ang="0">
                <a:pos x="connsiteX0" y="connsiteY0"/>
              </a:cxn>
              <a:cxn ang="0">
                <a:pos x="connsiteX1" y="connsiteY1"/>
              </a:cxn>
              <a:cxn ang="0">
                <a:pos x="connsiteX2" y="connsiteY2"/>
              </a:cxn>
              <a:cxn ang="0">
                <a:pos x="connsiteX3" y="connsiteY3"/>
              </a:cxn>
            </a:cxnLst>
            <a:rect l="l" t="t" r="r" b="b"/>
            <a:pathLst>
              <a:path w="3327125" h="3869447">
                <a:moveTo>
                  <a:pt x="0" y="0"/>
                </a:moveTo>
                <a:lnTo>
                  <a:pt x="3327125" y="0"/>
                </a:lnTo>
                <a:lnTo>
                  <a:pt x="3327125" y="3869448"/>
                </a:lnTo>
                <a:lnTo>
                  <a:pt x="0" y="3869448"/>
                </a:lnTo>
                <a:close/>
              </a:path>
            </a:pathLst>
          </a:custGeom>
          <a:solidFill>
            <a:schemeClr val="accent4">
              <a:lumMod val="40000"/>
              <a:lumOff val="60000"/>
              <a:alpha val="99000"/>
            </a:schemeClr>
          </a:solidFill>
          <a:ln w="33259" cap="flat">
            <a:noFill/>
            <a:prstDash val="solid"/>
            <a:miter/>
          </a:ln>
        </p:spPr>
        <p:txBody>
          <a:bodyPr rtlCol="0" anchor="ctr"/>
          <a:p>
            <a:endParaRPr lang="zh-CN" altLang="en-US" sz="2400">
              <a:solidFill>
                <a:schemeClr val="dk1"/>
              </a:solidFill>
              <a:latin typeface="Times New Roman" panose="02020603050405020304" charset="0"/>
              <a:ea typeface="微软雅黑" panose="020B0503020204020204" charset="-122"/>
              <a:cs typeface="Times New Roman" panose="02020603050405020304" charset="0"/>
            </a:endParaRPr>
          </a:p>
        </p:txBody>
      </p:sp>
      <p:sp>
        <p:nvSpPr>
          <p:cNvPr id="279" name="任意多边形: 形状 278"/>
          <p:cNvSpPr/>
          <p:nvPr>
            <p:custDataLst>
              <p:tags r:id="rId2"/>
            </p:custDataLst>
          </p:nvPr>
        </p:nvSpPr>
        <p:spPr>
          <a:xfrm>
            <a:off x="335699" y="4144452"/>
            <a:ext cx="595356" cy="594527"/>
          </a:xfrm>
          <a:custGeom>
            <a:avLst/>
            <a:gdLst>
              <a:gd name="connsiteX0" fmla="*/ 1478 w 597033"/>
              <a:gd name="connsiteY0" fmla="*/ 0 h 596201"/>
              <a:gd name="connsiteX1" fmla="*/ 597033 w 597033"/>
              <a:gd name="connsiteY1" fmla="*/ 0 h 596201"/>
              <a:gd name="connsiteX2" fmla="*/ 597033 w 597033"/>
              <a:gd name="connsiteY2" fmla="*/ 136412 h 596201"/>
              <a:gd name="connsiteX3" fmla="*/ 136413 w 597033"/>
              <a:gd name="connsiteY3" fmla="*/ 136412 h 596201"/>
              <a:gd name="connsiteX4" fmla="*/ 136413 w 597033"/>
              <a:gd name="connsiteY4" fmla="*/ 596201 h 596201"/>
              <a:gd name="connsiteX5" fmla="*/ 0 w 597033"/>
              <a:gd name="connsiteY5" fmla="*/ 596201 h 596201"/>
              <a:gd name="connsiteX6" fmla="*/ 0 w 597033"/>
              <a:gd name="connsiteY6" fmla="*/ 646 h 596201"/>
              <a:gd name="connsiteX7" fmla="*/ 1478 w 597033"/>
              <a:gd name="connsiteY7" fmla="*/ 646 h 596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7033" h="596201">
                <a:moveTo>
                  <a:pt x="1478" y="0"/>
                </a:moveTo>
                <a:lnTo>
                  <a:pt x="597033" y="0"/>
                </a:lnTo>
                <a:lnTo>
                  <a:pt x="597033" y="136412"/>
                </a:lnTo>
                <a:lnTo>
                  <a:pt x="136413" y="136412"/>
                </a:lnTo>
                <a:lnTo>
                  <a:pt x="136413" y="596201"/>
                </a:lnTo>
                <a:lnTo>
                  <a:pt x="0" y="596201"/>
                </a:lnTo>
                <a:lnTo>
                  <a:pt x="0" y="646"/>
                </a:lnTo>
                <a:lnTo>
                  <a:pt x="1478" y="646"/>
                </a:lnTo>
                <a:close/>
              </a:path>
            </a:pathLst>
          </a:custGeom>
          <a:solidFill>
            <a:srgbClr val="006A44">
              <a:alpha val="99000"/>
            </a:srgbClr>
          </a:solidFill>
          <a:ln w="33259" cap="flat">
            <a:noFill/>
            <a:prstDash val="solid"/>
            <a:miter/>
          </a:ln>
        </p:spPr>
        <p:txBody>
          <a:bodyPr wrap="square" rtlCol="0" anchor="ctr">
            <a:noAutofit/>
          </a:bodyPr>
          <a:p>
            <a:endParaRPr lang="zh-CN" altLang="en-US" sz="2400">
              <a:solidFill>
                <a:schemeClr val="dk1"/>
              </a:solidFill>
              <a:latin typeface="Times New Roman" panose="02020603050405020304" charset="0"/>
              <a:ea typeface="微软雅黑" panose="020B0503020204020204" charset="-122"/>
              <a:cs typeface="Times New Roman" panose="02020603050405020304" charset="0"/>
            </a:endParaRPr>
          </a:p>
        </p:txBody>
      </p:sp>
      <p:sp>
        <p:nvSpPr>
          <p:cNvPr id="283" name="任意多边形: 形状 282"/>
          <p:cNvSpPr/>
          <p:nvPr>
            <p:custDataLst>
              <p:tags r:id="rId3"/>
            </p:custDataLst>
          </p:nvPr>
        </p:nvSpPr>
        <p:spPr>
          <a:xfrm rot="16200000">
            <a:off x="11262312" y="5623453"/>
            <a:ext cx="595109" cy="593883"/>
          </a:xfrm>
          <a:custGeom>
            <a:avLst/>
            <a:gdLst>
              <a:gd name="connsiteX0" fmla="*/ 596786 w 596786"/>
              <a:gd name="connsiteY0" fmla="*/ 457879 h 595556"/>
              <a:gd name="connsiteX1" fmla="*/ 596786 w 596786"/>
              <a:gd name="connsiteY1" fmla="*/ 594291 h 595556"/>
              <a:gd name="connsiteX2" fmla="*/ 136413 w 596786"/>
              <a:gd name="connsiteY2" fmla="*/ 594291 h 595556"/>
              <a:gd name="connsiteX3" fmla="*/ 136413 w 596786"/>
              <a:gd name="connsiteY3" fmla="*/ 595556 h 595556"/>
              <a:gd name="connsiteX4" fmla="*/ 0 w 596786"/>
              <a:gd name="connsiteY4" fmla="*/ 595556 h 595556"/>
              <a:gd name="connsiteX5" fmla="*/ 0 w 596786"/>
              <a:gd name="connsiteY5" fmla="*/ 0 h 595556"/>
              <a:gd name="connsiteX6" fmla="*/ 136413 w 596786"/>
              <a:gd name="connsiteY6" fmla="*/ 0 h 595556"/>
              <a:gd name="connsiteX7" fmla="*/ 136413 w 596786"/>
              <a:gd name="connsiteY7" fmla="*/ 457879 h 595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6786" h="595556">
                <a:moveTo>
                  <a:pt x="596786" y="457879"/>
                </a:moveTo>
                <a:lnTo>
                  <a:pt x="596786" y="594291"/>
                </a:lnTo>
                <a:lnTo>
                  <a:pt x="136413" y="594291"/>
                </a:lnTo>
                <a:lnTo>
                  <a:pt x="136413" y="595556"/>
                </a:lnTo>
                <a:lnTo>
                  <a:pt x="0" y="595556"/>
                </a:lnTo>
                <a:lnTo>
                  <a:pt x="0" y="0"/>
                </a:lnTo>
                <a:lnTo>
                  <a:pt x="136413" y="0"/>
                </a:lnTo>
                <a:lnTo>
                  <a:pt x="136413" y="457879"/>
                </a:lnTo>
                <a:close/>
              </a:path>
            </a:pathLst>
          </a:custGeom>
          <a:solidFill>
            <a:srgbClr val="006A44">
              <a:alpha val="99000"/>
            </a:srgbClr>
          </a:solidFill>
          <a:ln w="33259" cap="flat">
            <a:noFill/>
            <a:prstDash val="solid"/>
            <a:miter/>
          </a:ln>
        </p:spPr>
        <p:txBody>
          <a:bodyPr wrap="square" rtlCol="0" anchor="ctr">
            <a:noAutofit/>
          </a:bodyPr>
          <a:p>
            <a:endParaRPr lang="zh-CN" altLang="en-US" sz="2400">
              <a:solidFill>
                <a:schemeClr val="dk1"/>
              </a:solidFill>
              <a:latin typeface="Times New Roman" panose="02020603050405020304" charset="0"/>
              <a:ea typeface="微软雅黑" panose="020B0503020204020204" charset="-122"/>
              <a:cs typeface="Times New Roman" panose="02020603050405020304" charset="0"/>
            </a:endParaRPr>
          </a:p>
        </p:txBody>
      </p:sp>
      <p:sp>
        <p:nvSpPr>
          <p:cNvPr id="11" name="Title 6"/>
          <p:cNvSpPr txBox="1"/>
          <p:nvPr>
            <p:custDataLst>
              <p:tags r:id="rId4"/>
            </p:custDataLst>
          </p:nvPr>
        </p:nvSpPr>
        <p:spPr>
          <a:xfrm>
            <a:off x="554355" y="1275080"/>
            <a:ext cx="10769600" cy="2869565"/>
          </a:xfrm>
          <a:prstGeom prst="rect">
            <a:avLst/>
          </a:prstGeom>
          <a:noFill/>
          <a:ln w="3175">
            <a:noFill/>
            <a:prstDash val="dash"/>
          </a:ln>
        </p:spPr>
        <p:txBody>
          <a:bodyPr wrap="square" lIns="63500" tIns="25400" rIns="63500" bIns="25400" anchor="b"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279400" lvl="0" indent="-279400" algn="just" fontAlgn="ctr">
              <a:lnSpc>
                <a:spcPct val="120000"/>
              </a:lnSpc>
              <a:spcBef>
                <a:spcPts val="0"/>
              </a:spcBef>
              <a:spcAft>
                <a:spcPts val="800"/>
              </a:spcAft>
              <a:buSzPct val="100000"/>
              <a:buFont typeface="Wingdings" panose="05000000000000000000" charset="0"/>
              <a:buChar char="l"/>
            </a:pPr>
            <a:r>
              <a:rPr lang="zh-CN" altLang="en-US" sz="2000" spc="160">
                <a:ln w="3175">
                  <a:noFill/>
                  <a:prstDash val="dash"/>
                </a:ln>
                <a:solidFill>
                  <a:schemeClr val="tx1"/>
                </a:solidFill>
                <a:latin typeface="Times New Roman" panose="02020603050405020304" charset="0"/>
                <a:ea typeface="宋体" panose="02010600030101010101" pitchFamily="2" charset="-122"/>
                <a:cs typeface="Times New Roman" panose="02020603050405020304" charset="0"/>
              </a:rPr>
              <a:t>研究三认为，</a:t>
            </a:r>
            <a:r>
              <a:rPr lang="zh-CN" altLang="en-US" sz="2000" b="1" spc="160">
                <a:ln w="3175">
                  <a:noFill/>
                  <a:prstDash val="dash"/>
                </a:ln>
                <a:solidFill>
                  <a:schemeClr val="tx1"/>
                </a:solidFill>
                <a:latin typeface="Times New Roman" panose="02020603050405020304" charset="0"/>
                <a:ea typeface="宋体" panose="02010600030101010101" pitchFamily="2" charset="-122"/>
                <a:cs typeface="Times New Roman" panose="02020603050405020304" charset="0"/>
              </a:rPr>
              <a:t>媒体对孤独的负面描绘及其对信念的影响，只有在人们的孤独感与日常生活中对孤独的看法相契合时，才可能具有实际意义</a:t>
            </a:r>
            <a:r>
              <a:rPr lang="zh-CN" altLang="en-US" sz="2000" spc="160">
                <a:ln w="3175">
                  <a:noFill/>
                  <a:prstDash val="dash"/>
                </a:ln>
                <a:solidFill>
                  <a:schemeClr val="tx1"/>
                </a:solidFill>
                <a:latin typeface="Times New Roman" panose="02020603050405020304" charset="0"/>
                <a:ea typeface="宋体" panose="02010600030101010101" pitchFamily="2" charset="-122"/>
                <a:cs typeface="Times New Roman" panose="02020603050405020304" charset="0"/>
              </a:rPr>
              <a:t>。研究发现，消极信念者（信念</a:t>
            </a:r>
            <a:r>
              <a:rPr lang="en-US" altLang="zh-CN" sz="2000" spc="160">
                <a:ln w="3175">
                  <a:noFill/>
                  <a:prstDash val="dash"/>
                </a:ln>
                <a:solidFill>
                  <a:schemeClr val="tx1"/>
                </a:solidFill>
                <a:latin typeface="Times New Roman" panose="02020603050405020304" charset="0"/>
                <a:ea typeface="宋体" panose="02010600030101010101" pitchFamily="2" charset="-122"/>
                <a:cs typeface="Times New Roman" panose="02020603050405020304" charset="0"/>
              </a:rPr>
              <a:t>-1SD</a:t>
            </a:r>
            <a:r>
              <a:rPr lang="zh-CN" altLang="en-US" sz="2000" spc="160">
                <a:ln w="3175">
                  <a:noFill/>
                  <a:prstDash val="dash"/>
                </a:ln>
                <a:solidFill>
                  <a:schemeClr val="tx1"/>
                </a:solidFill>
                <a:latin typeface="Times New Roman" panose="02020603050405020304" charset="0"/>
                <a:ea typeface="宋体" panose="02010600030101010101" pitchFamily="2" charset="-122"/>
                <a:cs typeface="Times New Roman" panose="02020603050405020304" charset="0"/>
              </a:rPr>
              <a:t>）在独处后孤独感上升（</a:t>
            </a:r>
            <a:r>
              <a:rPr lang="en-US" altLang="zh-CN" sz="2000" spc="160">
                <a:ln w="3175">
                  <a:noFill/>
                  <a:prstDash val="dash"/>
                </a:ln>
                <a:solidFill>
                  <a:schemeClr val="tx1"/>
                </a:solidFill>
                <a:latin typeface="Times New Roman" panose="02020603050405020304" charset="0"/>
                <a:ea typeface="宋体" panose="02010600030101010101" pitchFamily="2" charset="-122"/>
                <a:cs typeface="Times New Roman" panose="02020603050405020304" charset="0"/>
              </a:rPr>
              <a:t>b=3.64, </a:t>
            </a:r>
            <a:r>
              <a:rPr lang="en-US" altLang="zh-CN" sz="2000" i="1" spc="160">
                <a:ln w="3175">
                  <a:noFill/>
                  <a:prstDash val="dash"/>
                </a:ln>
                <a:solidFill>
                  <a:schemeClr val="tx1"/>
                </a:solidFill>
                <a:latin typeface="Times New Roman" panose="02020603050405020304" charset="0"/>
                <a:ea typeface="宋体" panose="02010600030101010101" pitchFamily="2" charset="-122"/>
                <a:cs typeface="Times New Roman" panose="02020603050405020304" charset="0"/>
              </a:rPr>
              <a:t>p</a:t>
            </a:r>
            <a:r>
              <a:rPr lang="en-US" altLang="zh-CN" sz="2000" spc="160">
                <a:ln w="3175">
                  <a:noFill/>
                  <a:prstDash val="dash"/>
                </a:ln>
                <a:solidFill>
                  <a:schemeClr val="tx1"/>
                </a:solidFill>
                <a:latin typeface="Times New Roman" panose="02020603050405020304" charset="0"/>
                <a:ea typeface="宋体" panose="02010600030101010101" pitchFamily="2" charset="-122"/>
                <a:cs typeface="Times New Roman" panose="02020603050405020304" charset="0"/>
              </a:rPr>
              <a:t>&lt;.001</a:t>
            </a:r>
            <a:r>
              <a:rPr lang="zh-CN" altLang="en-US" sz="2000" spc="160">
                <a:ln w="3175">
                  <a:noFill/>
                  <a:prstDash val="dash"/>
                </a:ln>
                <a:solidFill>
                  <a:schemeClr val="tx1"/>
                </a:solidFill>
                <a:latin typeface="Times New Roman" panose="02020603050405020304" charset="0"/>
                <a:ea typeface="宋体" panose="02010600030101010101" pitchFamily="2" charset="-122"/>
                <a:cs typeface="Times New Roman" panose="02020603050405020304" charset="0"/>
              </a:rPr>
              <a:t>），积极信念者（信念</a:t>
            </a:r>
            <a:r>
              <a:rPr lang="en-US" altLang="zh-CN" sz="2000" spc="160">
                <a:ln w="3175">
                  <a:noFill/>
                  <a:prstDash val="dash"/>
                </a:ln>
                <a:solidFill>
                  <a:schemeClr val="tx1"/>
                </a:solidFill>
                <a:latin typeface="Times New Roman" panose="02020603050405020304" charset="0"/>
                <a:ea typeface="宋体" panose="02010600030101010101" pitchFamily="2" charset="-122"/>
                <a:cs typeface="Times New Roman" panose="02020603050405020304" charset="0"/>
              </a:rPr>
              <a:t>+1SD</a:t>
            </a:r>
            <a:r>
              <a:rPr lang="zh-CN" altLang="en-US" sz="2000" spc="160">
                <a:ln w="3175">
                  <a:noFill/>
                  <a:prstDash val="dash"/>
                </a:ln>
                <a:solidFill>
                  <a:schemeClr val="tx1"/>
                </a:solidFill>
                <a:latin typeface="Times New Roman" panose="02020603050405020304" charset="0"/>
                <a:ea typeface="宋体" panose="02010600030101010101" pitchFamily="2" charset="-122"/>
                <a:cs typeface="Times New Roman" panose="02020603050405020304" charset="0"/>
              </a:rPr>
              <a:t>）在独处后孤独感下降（</a:t>
            </a:r>
            <a:r>
              <a:rPr lang="en-US" altLang="zh-CN" sz="2000" spc="160">
                <a:ln w="3175">
                  <a:noFill/>
                  <a:prstDash val="dash"/>
                </a:ln>
                <a:solidFill>
                  <a:schemeClr val="tx1"/>
                </a:solidFill>
                <a:latin typeface="Times New Roman" panose="02020603050405020304" charset="0"/>
                <a:ea typeface="宋体" panose="02010600030101010101" pitchFamily="2" charset="-122"/>
                <a:cs typeface="Times New Roman" panose="02020603050405020304" charset="0"/>
              </a:rPr>
              <a:t>b=0.96, </a:t>
            </a:r>
            <a:r>
              <a:rPr lang="en-US" altLang="zh-CN" sz="2000" i="1" spc="160">
                <a:ln w="3175">
                  <a:noFill/>
                  <a:prstDash val="dash"/>
                </a:ln>
                <a:solidFill>
                  <a:schemeClr val="tx1"/>
                </a:solidFill>
                <a:latin typeface="Times New Roman" panose="02020603050405020304" charset="0"/>
                <a:ea typeface="宋体" panose="02010600030101010101" pitchFamily="2" charset="-122"/>
                <a:cs typeface="Times New Roman" panose="02020603050405020304" charset="0"/>
              </a:rPr>
              <a:t>p</a:t>
            </a:r>
            <a:r>
              <a:rPr lang="en-US" altLang="zh-CN" sz="2000" spc="160">
                <a:ln w="3175">
                  <a:noFill/>
                  <a:prstDash val="dash"/>
                </a:ln>
                <a:solidFill>
                  <a:schemeClr val="tx1"/>
                </a:solidFill>
                <a:latin typeface="Times New Roman" panose="02020603050405020304" charset="0"/>
                <a:ea typeface="宋体" panose="02010600030101010101" pitchFamily="2" charset="-122"/>
                <a:cs typeface="Times New Roman" panose="02020603050405020304" charset="0"/>
              </a:rPr>
              <a:t>=.03</a:t>
            </a:r>
            <a:r>
              <a:rPr lang="zh-CN" altLang="en-US" sz="2000" spc="160">
                <a:ln w="3175">
                  <a:noFill/>
                  <a:prstDash val="dash"/>
                </a:ln>
                <a:solidFill>
                  <a:schemeClr val="tx1"/>
                </a:solidFill>
                <a:latin typeface="Times New Roman" panose="02020603050405020304" charset="0"/>
                <a:ea typeface="宋体" panose="02010600030101010101" pitchFamily="2" charset="-122"/>
                <a:cs typeface="Times New Roman" panose="02020603050405020304" charset="0"/>
              </a:rPr>
              <a:t>）。</a:t>
            </a:r>
            <a:endParaRPr lang="zh-CN" altLang="en-US" sz="2000" spc="160">
              <a:ln w="3175">
                <a:noFill/>
                <a:prstDash val="dash"/>
              </a:ln>
              <a:solidFill>
                <a:schemeClr val="tx1"/>
              </a:solidFill>
              <a:latin typeface="Times New Roman" panose="02020603050405020304" charset="0"/>
              <a:ea typeface="宋体" panose="02010600030101010101" pitchFamily="2" charset="-122"/>
              <a:cs typeface="Times New Roman" panose="02020603050405020304" charset="0"/>
            </a:endParaRPr>
          </a:p>
          <a:p>
            <a:pPr marL="279400" lvl="0" indent="-279400" algn="just" fontAlgn="ctr">
              <a:lnSpc>
                <a:spcPct val="120000"/>
              </a:lnSpc>
              <a:spcBef>
                <a:spcPts val="0"/>
              </a:spcBef>
              <a:spcAft>
                <a:spcPts val="800"/>
              </a:spcAft>
              <a:buSzPct val="100000"/>
              <a:buFont typeface="Wingdings" panose="05000000000000000000" charset="0"/>
              <a:buChar char="l"/>
            </a:pPr>
            <a:endParaRPr lang="zh-CN" altLang="en-US" sz="2000" spc="160">
              <a:ln w="3175">
                <a:noFill/>
                <a:prstDash val="dash"/>
              </a:ln>
              <a:solidFill>
                <a:schemeClr val="tx1"/>
              </a:solidFill>
              <a:latin typeface="Times New Roman" panose="02020603050405020304" charset="0"/>
              <a:ea typeface="宋体" panose="02010600030101010101" pitchFamily="2" charset="-122"/>
              <a:cs typeface="Times New Roman" panose="02020603050405020304" charset="0"/>
            </a:endParaRPr>
          </a:p>
          <a:p>
            <a:pPr marL="279400" lvl="0" indent="-279400" algn="just" fontAlgn="ctr">
              <a:lnSpc>
                <a:spcPct val="120000"/>
              </a:lnSpc>
              <a:spcBef>
                <a:spcPts val="0"/>
              </a:spcBef>
              <a:spcAft>
                <a:spcPts val="800"/>
              </a:spcAft>
              <a:buSzPct val="100000"/>
              <a:buFont typeface="Wingdings" panose="05000000000000000000" charset="0"/>
              <a:buChar char="l"/>
            </a:pPr>
            <a:r>
              <a:rPr lang="zh-CN" altLang="en-US" sz="2000" b="1" spc="160">
                <a:ln w="3175">
                  <a:noFill/>
                  <a:prstDash val="dash"/>
                </a:ln>
                <a:latin typeface="Times New Roman" panose="02020603050405020304" charset="0"/>
                <a:ea typeface="宋体" panose="02010600030101010101" pitchFamily="2" charset="-122"/>
                <a:cs typeface="Times New Roman" panose="02020603050405020304" charset="0"/>
                <a:sym typeface="+mn-ea"/>
              </a:rPr>
              <a:t>样本：</a:t>
            </a:r>
            <a:r>
              <a:rPr lang="zh-CN" altLang="en-US" sz="2000" spc="160">
                <a:ln w="3175">
                  <a:noFill/>
                  <a:prstDash val="dash"/>
                </a:ln>
                <a:latin typeface="Times New Roman" panose="02020603050405020304" charset="0"/>
                <a:ea typeface="宋体" panose="02010600030101010101" pitchFamily="2" charset="-122"/>
                <a:cs typeface="Times New Roman" panose="02020603050405020304" charset="0"/>
                <a:sym typeface="+mn-ea"/>
              </a:rPr>
              <a:t>通过</a:t>
            </a:r>
            <a:r>
              <a:rPr altLang="zh-CN" sz="2000" spc="160">
                <a:ln w="3175">
                  <a:noFill/>
                  <a:prstDash val="dash"/>
                </a:ln>
                <a:latin typeface="Times New Roman" panose="02020603050405020304" charset="0"/>
                <a:ea typeface="宋体" panose="02010600030101010101" pitchFamily="2" charset="-122"/>
                <a:cs typeface="Times New Roman" panose="02020603050405020304" charset="0"/>
                <a:sym typeface="+mn-ea"/>
              </a:rPr>
              <a:t>Prolific</a:t>
            </a:r>
            <a:r>
              <a:rPr lang="zh-CN" altLang="en-US" sz="2000" spc="160">
                <a:ln w="3175">
                  <a:noFill/>
                  <a:prstDash val="dash"/>
                </a:ln>
                <a:latin typeface="Times New Roman" panose="02020603050405020304" charset="0"/>
                <a:ea typeface="宋体" panose="02010600030101010101" pitchFamily="2" charset="-122"/>
                <a:cs typeface="Times New Roman" panose="02020603050405020304" charset="0"/>
                <a:sym typeface="+mn-ea"/>
              </a:rPr>
              <a:t>平台招募美国年轻成年人</a:t>
            </a:r>
            <a:r>
              <a:rPr altLang="zh-CN" sz="2000" spc="160">
                <a:ln w="3175">
                  <a:noFill/>
                  <a:prstDash val="dash"/>
                </a:ln>
                <a:latin typeface="Times New Roman" panose="02020603050405020304" charset="0"/>
                <a:ea typeface="宋体" panose="02010600030101010101" pitchFamily="2" charset="-122"/>
                <a:cs typeface="Times New Roman" panose="02020603050405020304" charset="0"/>
                <a:sym typeface="+mn-ea"/>
              </a:rPr>
              <a:t>161</a:t>
            </a:r>
            <a:r>
              <a:rPr lang="zh-CN" altLang="en-US" sz="2000" spc="160">
                <a:ln w="3175">
                  <a:noFill/>
                  <a:prstDash val="dash"/>
                </a:ln>
                <a:latin typeface="Times New Roman" panose="02020603050405020304" charset="0"/>
                <a:ea typeface="宋体" panose="02010600030101010101" pitchFamily="2" charset="-122"/>
                <a:cs typeface="Times New Roman" panose="02020603050405020304" charset="0"/>
                <a:sym typeface="+mn-ea"/>
              </a:rPr>
              <a:t>人，最终有效样本</a:t>
            </a:r>
            <a:r>
              <a:rPr altLang="zh-CN" sz="2000" spc="160">
                <a:ln w="3175">
                  <a:noFill/>
                  <a:prstDash val="dash"/>
                </a:ln>
                <a:latin typeface="Times New Roman" panose="02020603050405020304" charset="0"/>
                <a:ea typeface="宋体" panose="02010600030101010101" pitchFamily="2" charset="-122"/>
                <a:cs typeface="Times New Roman" panose="02020603050405020304" charset="0"/>
                <a:sym typeface="+mn-ea"/>
              </a:rPr>
              <a:t>138</a:t>
            </a:r>
            <a:r>
              <a:rPr lang="zh-CN" altLang="en-US" sz="2000" spc="160">
                <a:ln w="3175">
                  <a:noFill/>
                  <a:prstDash val="dash"/>
                </a:ln>
                <a:latin typeface="Times New Roman" panose="02020603050405020304" charset="0"/>
                <a:ea typeface="宋体" panose="02010600030101010101" pitchFamily="2" charset="-122"/>
                <a:cs typeface="Times New Roman" panose="02020603050405020304" charset="0"/>
                <a:sym typeface="+mn-ea"/>
              </a:rPr>
              <a:t>人（排除</a:t>
            </a:r>
            <a:r>
              <a:rPr altLang="zh-CN" sz="2000" spc="160">
                <a:ln w="3175">
                  <a:noFill/>
                  <a:prstDash val="dash"/>
                </a:ln>
                <a:latin typeface="Times New Roman" panose="02020603050405020304" charset="0"/>
                <a:ea typeface="宋体" panose="02010600030101010101" pitchFamily="2" charset="-122"/>
                <a:cs typeface="Times New Roman" panose="02020603050405020304" charset="0"/>
                <a:sym typeface="+mn-ea"/>
              </a:rPr>
              <a:t>23</a:t>
            </a:r>
            <a:r>
              <a:rPr lang="zh-CN" altLang="en-US" sz="2000" spc="160">
                <a:ln w="3175">
                  <a:noFill/>
                  <a:prstDash val="dash"/>
                </a:ln>
                <a:latin typeface="Times New Roman" panose="02020603050405020304" charset="0"/>
                <a:ea typeface="宋体" panose="02010600030101010101" pitchFamily="2" charset="-122"/>
                <a:cs typeface="Times New Roman" panose="02020603050405020304" charset="0"/>
                <a:sym typeface="+mn-ea"/>
              </a:rPr>
              <a:t>名响应率＜</a:t>
            </a:r>
            <a:r>
              <a:rPr altLang="zh-CN" sz="2000" spc="160">
                <a:ln w="3175">
                  <a:noFill/>
                  <a:prstDash val="dash"/>
                </a:ln>
                <a:latin typeface="Times New Roman" panose="02020603050405020304" charset="0"/>
                <a:ea typeface="宋体" panose="02010600030101010101" pitchFamily="2" charset="-122"/>
                <a:cs typeface="Times New Roman" panose="02020603050405020304" charset="0"/>
                <a:sym typeface="+mn-ea"/>
              </a:rPr>
              <a:t>60%</a:t>
            </a:r>
            <a:r>
              <a:rPr lang="zh-CN" altLang="en-US" sz="2000" spc="160">
                <a:ln w="3175">
                  <a:noFill/>
                  <a:prstDash val="dash"/>
                </a:ln>
                <a:latin typeface="Times New Roman" panose="02020603050405020304" charset="0"/>
                <a:ea typeface="宋体" panose="02010600030101010101" pitchFamily="2" charset="-122"/>
                <a:cs typeface="Times New Roman" panose="02020603050405020304" charset="0"/>
                <a:sym typeface="+mn-ea"/>
              </a:rPr>
              <a:t>的参与者）。被试年龄：</a:t>
            </a:r>
            <a:r>
              <a:rPr altLang="zh-CN" sz="2000" spc="160">
                <a:ln w="3175">
                  <a:noFill/>
                  <a:prstDash val="dash"/>
                </a:ln>
                <a:latin typeface="Times New Roman" panose="02020603050405020304" charset="0"/>
                <a:ea typeface="宋体" panose="02010600030101010101" pitchFamily="2" charset="-122"/>
                <a:cs typeface="Times New Roman" panose="02020603050405020304" charset="0"/>
                <a:sym typeface="+mn-ea"/>
              </a:rPr>
              <a:t>18–30</a:t>
            </a:r>
            <a:r>
              <a:rPr lang="zh-CN" altLang="en-US" sz="2000" spc="160">
                <a:ln w="3175">
                  <a:noFill/>
                  <a:prstDash val="dash"/>
                </a:ln>
                <a:latin typeface="Times New Roman" panose="02020603050405020304" charset="0"/>
                <a:ea typeface="宋体" panose="02010600030101010101" pitchFamily="2" charset="-122"/>
                <a:cs typeface="Times New Roman" panose="02020603050405020304" charset="0"/>
                <a:sym typeface="+mn-ea"/>
              </a:rPr>
              <a:t>岁（</a:t>
            </a:r>
            <a:r>
              <a:rPr altLang="zh-CN" sz="2000" i="1" spc="160">
                <a:ln w="3175">
                  <a:noFill/>
                  <a:prstDash val="dash"/>
                </a:ln>
                <a:latin typeface="Times New Roman" panose="02020603050405020304" charset="0"/>
                <a:ea typeface="宋体" panose="02010600030101010101" pitchFamily="2" charset="-122"/>
                <a:cs typeface="Times New Roman" panose="02020603050405020304" charset="0"/>
                <a:sym typeface="+mn-ea"/>
              </a:rPr>
              <a:t>M</a:t>
            </a:r>
            <a:r>
              <a:rPr altLang="zh-CN" sz="2000" spc="160">
                <a:ln w="3175">
                  <a:noFill/>
                  <a:prstDash val="dash"/>
                </a:ln>
                <a:latin typeface="Times New Roman" panose="02020603050405020304" charset="0"/>
                <a:ea typeface="宋体" panose="02010600030101010101" pitchFamily="2" charset="-122"/>
                <a:cs typeface="Times New Roman" panose="02020603050405020304" charset="0"/>
                <a:sym typeface="+mn-ea"/>
              </a:rPr>
              <a:t> = 25.04, </a:t>
            </a:r>
            <a:r>
              <a:rPr altLang="zh-CN" sz="2000" i="1" spc="160">
                <a:ln w="3175">
                  <a:noFill/>
                  <a:prstDash val="dash"/>
                </a:ln>
                <a:latin typeface="Times New Roman" panose="02020603050405020304" charset="0"/>
                <a:ea typeface="宋体" panose="02010600030101010101" pitchFamily="2" charset="-122"/>
                <a:cs typeface="Times New Roman" panose="02020603050405020304" charset="0"/>
                <a:sym typeface="+mn-ea"/>
              </a:rPr>
              <a:t>SD</a:t>
            </a:r>
            <a:r>
              <a:rPr altLang="zh-CN" sz="2000" spc="160">
                <a:ln w="3175">
                  <a:noFill/>
                  <a:prstDash val="dash"/>
                </a:ln>
                <a:latin typeface="Times New Roman" panose="02020603050405020304" charset="0"/>
                <a:ea typeface="宋体" panose="02010600030101010101" pitchFamily="2" charset="-122"/>
                <a:cs typeface="Times New Roman" panose="02020603050405020304" charset="0"/>
                <a:sym typeface="+mn-ea"/>
              </a:rPr>
              <a:t> = 3.37</a:t>
            </a:r>
            <a:r>
              <a:rPr lang="zh-CN" altLang="en-US" sz="2000" spc="160">
                <a:ln w="3175">
                  <a:noFill/>
                  <a:prstDash val="dash"/>
                </a:ln>
                <a:latin typeface="Times New Roman" panose="02020603050405020304" charset="0"/>
                <a:ea typeface="宋体" panose="02010600030101010101" pitchFamily="2" charset="-122"/>
                <a:cs typeface="Times New Roman" panose="02020603050405020304" charset="0"/>
                <a:sym typeface="+mn-ea"/>
              </a:rPr>
              <a:t>），性别：</a:t>
            </a:r>
            <a:r>
              <a:rPr altLang="zh-CN" sz="2000" spc="160">
                <a:ln w="3175">
                  <a:noFill/>
                  <a:prstDash val="dash"/>
                </a:ln>
                <a:latin typeface="Times New Roman" panose="02020603050405020304" charset="0"/>
                <a:ea typeface="宋体" panose="02010600030101010101" pitchFamily="2" charset="-122"/>
                <a:cs typeface="Times New Roman" panose="02020603050405020304" charset="0"/>
                <a:sym typeface="+mn-ea"/>
              </a:rPr>
              <a:t>42.8% </a:t>
            </a:r>
            <a:r>
              <a:rPr lang="zh-CN" altLang="en-US" sz="2000" spc="160">
                <a:ln w="3175">
                  <a:noFill/>
                  <a:prstDash val="dash"/>
                </a:ln>
                <a:latin typeface="Times New Roman" panose="02020603050405020304" charset="0"/>
                <a:ea typeface="宋体" panose="02010600030101010101" pitchFamily="2" charset="-122"/>
                <a:cs typeface="Times New Roman" panose="02020603050405020304" charset="0"/>
                <a:sym typeface="+mn-ea"/>
              </a:rPr>
              <a:t>女性，</a:t>
            </a:r>
            <a:r>
              <a:rPr altLang="zh-CN" sz="2000" spc="160">
                <a:ln w="3175">
                  <a:noFill/>
                  <a:prstDash val="dash"/>
                </a:ln>
                <a:latin typeface="Times New Roman" panose="02020603050405020304" charset="0"/>
                <a:ea typeface="宋体" panose="02010600030101010101" pitchFamily="2" charset="-122"/>
                <a:cs typeface="Times New Roman" panose="02020603050405020304" charset="0"/>
                <a:sym typeface="+mn-ea"/>
              </a:rPr>
              <a:t>50.7% </a:t>
            </a:r>
            <a:r>
              <a:rPr lang="zh-CN" altLang="en-US" sz="2000" spc="160">
                <a:ln w="3175">
                  <a:noFill/>
                  <a:prstDash val="dash"/>
                </a:ln>
                <a:latin typeface="Times New Roman" panose="02020603050405020304" charset="0"/>
                <a:ea typeface="宋体" panose="02010600030101010101" pitchFamily="2" charset="-122"/>
                <a:cs typeface="Times New Roman" panose="02020603050405020304" charset="0"/>
                <a:sym typeface="+mn-ea"/>
              </a:rPr>
              <a:t>男性，</a:t>
            </a:r>
            <a:r>
              <a:rPr altLang="zh-CN" sz="2000" spc="160">
                <a:ln w="3175">
                  <a:noFill/>
                  <a:prstDash val="dash"/>
                </a:ln>
                <a:latin typeface="Times New Roman" panose="02020603050405020304" charset="0"/>
                <a:ea typeface="宋体" panose="02010600030101010101" pitchFamily="2" charset="-122"/>
                <a:cs typeface="Times New Roman" panose="02020603050405020304" charset="0"/>
                <a:sym typeface="+mn-ea"/>
              </a:rPr>
              <a:t>6.5%</a:t>
            </a:r>
            <a:r>
              <a:rPr lang="zh-CN" altLang="en-US" sz="2000" spc="160">
                <a:ln w="3175">
                  <a:noFill/>
                  <a:prstDash val="dash"/>
                </a:ln>
                <a:latin typeface="Times New Roman" panose="02020603050405020304" charset="0"/>
                <a:ea typeface="宋体" panose="02010600030101010101" pitchFamily="2" charset="-122"/>
                <a:cs typeface="Times New Roman" panose="02020603050405020304" charset="0"/>
                <a:sym typeface="+mn-ea"/>
              </a:rPr>
              <a:t>非二元性别。经重复验证后一致。</a:t>
            </a:r>
            <a:endParaRPr lang="zh-CN" altLang="en-US" sz="2000" spc="160">
              <a:ln w="3175">
                <a:noFill/>
                <a:prstDash val="dash"/>
              </a:ln>
              <a:solidFill>
                <a:schemeClr val="tx1"/>
              </a:solidFill>
              <a:latin typeface="Times New Roman" panose="02020603050405020304" charset="0"/>
              <a:ea typeface="宋体" panose="02010600030101010101" pitchFamily="2" charset="-122"/>
              <a:cs typeface="Times New Roman" panose="02020603050405020304" charset="0"/>
            </a:endParaRPr>
          </a:p>
        </p:txBody>
      </p:sp>
      <p:sp>
        <p:nvSpPr>
          <p:cNvPr id="10" name="箭头: V 形 3"/>
          <p:cNvSpPr/>
          <p:nvPr/>
        </p:nvSpPr>
        <p:spPr>
          <a:xfrm flipV="1">
            <a:off x="554355" y="329565"/>
            <a:ext cx="377190" cy="436880"/>
          </a:xfrm>
          <a:prstGeom prst="chevron">
            <a:avLst/>
          </a:prstGeom>
          <a:solidFill>
            <a:srgbClr val="006A44"/>
          </a:solidFill>
          <a:ln w="12700" cap="flat" cmpd="sng" algn="ctr">
            <a:noFill/>
            <a:prstDash val="solid"/>
            <a:miter lim="800000"/>
          </a:ln>
          <a:effectLst/>
        </p:spPr>
        <p:txBody>
          <a:bodyPr rtlCol="0" anchor="ctr"/>
          <a:p>
            <a:pPr algn="ctr"/>
            <a:endParaRPr lang="zh-CN" altLang="en-US" sz="1350" dirty="0">
              <a:solidFill>
                <a:srgbClr val="000000"/>
              </a:solidFill>
              <a:latin typeface="Times New Roman" panose="02020603050405020304" charset="0"/>
              <a:ea typeface="思源黑体 CN Light" panose="020B0300000000000000" pitchFamily="34" charset="-122"/>
              <a:cs typeface="Times New Roman" panose="02020603050405020304" charset="0"/>
              <a:sym typeface="思源宋体 CN Light" panose="02020300000000000000" pitchFamily="18" charset="-122"/>
            </a:endParaRPr>
          </a:p>
        </p:txBody>
      </p:sp>
      <p:sp>
        <p:nvSpPr>
          <p:cNvPr id="2" name="箭头: V 形 4"/>
          <p:cNvSpPr/>
          <p:nvPr/>
        </p:nvSpPr>
        <p:spPr>
          <a:xfrm flipV="1">
            <a:off x="867410" y="325120"/>
            <a:ext cx="377190" cy="436880"/>
          </a:xfrm>
          <a:prstGeom prst="chevron">
            <a:avLst/>
          </a:prstGeom>
          <a:solidFill>
            <a:srgbClr val="FFFFFF"/>
          </a:solidFill>
          <a:ln w="12700" cap="flat" cmpd="sng" algn="ctr">
            <a:solidFill>
              <a:srgbClr val="006A44"/>
            </a:solidFill>
            <a:prstDash val="solid"/>
            <a:miter lim="800000"/>
          </a:ln>
          <a:effectLst/>
        </p:spPr>
        <p:txBody>
          <a:bodyPr rtlCol="0" anchor="ctr"/>
          <a:p>
            <a:pPr algn="ctr"/>
            <a:endParaRPr lang="zh-CN" altLang="en-US" sz="1350" dirty="0">
              <a:solidFill>
                <a:srgbClr val="000000"/>
              </a:solidFill>
              <a:latin typeface="Times New Roman" panose="02020603050405020304" charset="0"/>
              <a:ea typeface="思源黑体 CN Light" panose="020B0300000000000000" pitchFamily="34" charset="-122"/>
              <a:cs typeface="Times New Roman" panose="02020603050405020304" charset="0"/>
              <a:sym typeface="思源宋体 CN Light" panose="02020300000000000000" pitchFamily="18" charset="-122"/>
            </a:endParaRPr>
          </a:p>
        </p:txBody>
      </p:sp>
      <p:cxnSp>
        <p:nvCxnSpPr>
          <p:cNvPr id="12" name="直接连接符 11"/>
          <p:cNvCxnSpPr/>
          <p:nvPr/>
        </p:nvCxnSpPr>
        <p:spPr>
          <a:xfrm>
            <a:off x="1337297" y="751736"/>
            <a:ext cx="10519410" cy="0"/>
          </a:xfrm>
          <a:prstGeom prst="line">
            <a:avLst/>
          </a:prstGeom>
          <a:noFill/>
          <a:ln w="6350" cap="flat" cmpd="sng" algn="ctr">
            <a:solidFill>
              <a:srgbClr val="293247"/>
            </a:solidFill>
            <a:prstDash val="lgDash"/>
            <a:miter lim="800000"/>
            <a:tailEnd type="oval"/>
          </a:ln>
          <a:effectLst/>
        </p:spPr>
      </p:cxnSp>
      <p:sp>
        <p:nvSpPr>
          <p:cNvPr id="17" name="文本框 16"/>
          <p:cNvSpPr txBox="1"/>
          <p:nvPr/>
        </p:nvSpPr>
        <p:spPr>
          <a:xfrm>
            <a:off x="1419212" y="301090"/>
            <a:ext cx="1713230" cy="460375"/>
          </a:xfrm>
          <a:prstGeom prst="rect">
            <a:avLst/>
          </a:prstGeom>
          <a:noFill/>
        </p:spPr>
        <p:txBody>
          <a:bodyPr wrap="none" rtlCol="0">
            <a:spAutoFit/>
          </a:bodyPr>
          <a:p>
            <a:r>
              <a:rPr lang="zh-CN" altLang="en-US" sz="2400" b="1" dirty="0">
                <a:solidFill>
                  <a:srgbClr val="000000">
                    <a:lumMod val="75000"/>
                    <a:lumOff val="25000"/>
                  </a:srgbClr>
                </a:solidFill>
                <a:latin typeface="Times New Roman" panose="02020603050405020304" charset="0"/>
                <a:ea typeface="黑体" panose="02010609060101010101" charset="-122"/>
                <a:sym typeface="思源宋体 CN Light" panose="02020300000000000000" pitchFamily="18" charset="-122"/>
              </a:rPr>
              <a:t>研究三介绍</a:t>
            </a:r>
            <a:endParaRPr lang="zh-CN" altLang="en-US" sz="2400" b="1" dirty="0">
              <a:solidFill>
                <a:srgbClr val="000000">
                  <a:lumMod val="75000"/>
                  <a:lumOff val="25000"/>
                </a:srgbClr>
              </a:solidFill>
              <a:latin typeface="Times New Roman" panose="02020603050405020304" charset="0"/>
              <a:ea typeface="黑体" panose="02010609060101010101" charset="-122"/>
              <a:sym typeface="思源宋体 CN Light" panose="02020300000000000000" pitchFamily="18" charset="-122"/>
            </a:endParaRPr>
          </a:p>
        </p:txBody>
      </p:sp>
      <p:sp>
        <p:nvSpPr>
          <p:cNvPr id="18" name="箭头: V 形 8"/>
          <p:cNvSpPr/>
          <p:nvPr/>
        </p:nvSpPr>
        <p:spPr>
          <a:xfrm flipV="1">
            <a:off x="235585" y="325120"/>
            <a:ext cx="377190" cy="436880"/>
          </a:xfrm>
          <a:prstGeom prst="chevron">
            <a:avLst/>
          </a:prstGeom>
          <a:solidFill>
            <a:srgbClr val="FFFFFF"/>
          </a:solidFill>
          <a:ln w="12700" cap="flat" cmpd="sng" algn="ctr">
            <a:solidFill>
              <a:srgbClr val="A5A5A5"/>
            </a:solidFill>
            <a:prstDash val="solid"/>
            <a:miter lim="800000"/>
          </a:ln>
          <a:effectLst/>
        </p:spPr>
        <p:txBody>
          <a:bodyPr rtlCol="0" anchor="ctr"/>
          <a:p>
            <a:pPr algn="ctr"/>
            <a:endParaRPr lang="zh-CN" altLang="en-US" sz="1350" dirty="0">
              <a:solidFill>
                <a:srgbClr val="000000"/>
              </a:solidFill>
              <a:latin typeface="Times New Roman" panose="02020603050405020304" charset="0"/>
              <a:ea typeface="思源黑体 CN Light" panose="020B0300000000000000" pitchFamily="34" charset="-122"/>
              <a:cs typeface="Times New Roman" panose="02020603050405020304" charset="0"/>
              <a:sym typeface="思源宋体 CN Light" panose="02020300000000000000" pitchFamily="18" charset="-122"/>
            </a:endParaRPr>
          </a:p>
        </p:txBody>
      </p:sp>
      <p:pic>
        <p:nvPicPr>
          <p:cNvPr id="3" name="图片 2" descr="南京师范大学（黑）"/>
          <p:cNvPicPr>
            <a:picLocks noChangeAspect="1"/>
          </p:cNvPicPr>
          <p:nvPr/>
        </p:nvPicPr>
        <p:blipFill>
          <a:blip r:embed="rId5"/>
          <a:stretch>
            <a:fillRect/>
          </a:stretch>
        </p:blipFill>
        <p:spPr>
          <a:xfrm>
            <a:off x="9657080" y="-310515"/>
            <a:ext cx="2285365" cy="1615440"/>
          </a:xfrm>
          <a:prstGeom prst="rect">
            <a:avLst/>
          </a:prstGeom>
        </p:spPr>
      </p:pic>
      <p:pic>
        <p:nvPicPr>
          <p:cNvPr id="4" name="图片 3" descr="校徽-绿"/>
          <p:cNvPicPr>
            <a:picLocks noChangeAspect="1"/>
          </p:cNvPicPr>
          <p:nvPr/>
        </p:nvPicPr>
        <p:blipFill>
          <a:blip r:embed="rId6"/>
          <a:stretch>
            <a:fillRect/>
          </a:stretch>
        </p:blipFill>
        <p:spPr>
          <a:xfrm>
            <a:off x="9657080" y="20320"/>
            <a:ext cx="640715" cy="906780"/>
          </a:xfrm>
          <a:prstGeom prst="rect">
            <a:avLst/>
          </a:prstGeom>
        </p:spPr>
      </p:pic>
      <p:sp>
        <p:nvSpPr>
          <p:cNvPr id="25" name="矩形 24"/>
          <p:cNvSpPr/>
          <p:nvPr/>
        </p:nvSpPr>
        <p:spPr>
          <a:xfrm>
            <a:off x="0" y="6702425"/>
            <a:ext cx="12192000" cy="155575"/>
          </a:xfrm>
          <a:prstGeom prst="rect">
            <a:avLst/>
          </a:prstGeom>
          <a:solidFill>
            <a:srgbClr val="006A4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latin typeface="Times New Roman" panose="02020603050405020304" charset="0"/>
              <a:cs typeface="Times New Roman" panose="02020603050405020304" charset="0"/>
            </a:endParaRPr>
          </a:p>
        </p:txBody>
      </p:sp>
      <p:graphicFrame>
        <p:nvGraphicFramePr>
          <p:cNvPr id="5" name="表格 4"/>
          <p:cNvGraphicFramePr/>
          <p:nvPr/>
        </p:nvGraphicFramePr>
        <p:xfrm>
          <a:off x="930593" y="4632325"/>
          <a:ext cx="10474325" cy="1097280"/>
        </p:xfrm>
        <a:graphic>
          <a:graphicData uri="http://schemas.openxmlformats.org/drawingml/2006/table">
            <a:tbl>
              <a:tblPr firstRow="1">
                <a:tableStyleId>{F7D87C73-3BA1-4E1A-99A7-1B413EE83D78}</a:tableStyleId>
              </a:tblPr>
              <a:tblGrid>
                <a:gridCol w="1469390"/>
                <a:gridCol w="1473200"/>
                <a:gridCol w="2971800"/>
                <a:gridCol w="1611630"/>
                <a:gridCol w="1473200"/>
                <a:gridCol w="1475105"/>
              </a:tblGrid>
              <a:tr h="177800">
                <a:tc>
                  <a:txBody>
                    <a:bodyPr/>
                    <a:p>
                      <a:endParaRPr sz="1100">
                        <a:latin typeface="Times New Roman" panose="02020603050405020304" charset="0"/>
                        <a:cs typeface="Times New Roman" panose="02020603050405020304" charset="0"/>
                      </a:endParaRPr>
                    </a:p>
                  </a:txBody>
                  <a:tcPr marL="68580" marR="68580" marT="0" marB="0" anchor="ctr" anchorCtr="0"/>
                </a:tc>
                <a:tc>
                  <a:txBody>
                    <a:bodyPr/>
                    <a:p>
                      <a:pPr marL="0" indent="0" algn="just">
                        <a:spcBef>
                          <a:spcPct val="0"/>
                        </a:spcBef>
                        <a:spcAft>
                          <a:spcPct val="0"/>
                        </a:spcAft>
                      </a:pPr>
                      <a:r>
                        <a:rPr lang="en-US" altLang="zh-CN" sz="1100">
                          <a:latin typeface="Times New Roman" panose="02020603050405020304" charset="0"/>
                          <a:cs typeface="Times New Roman" panose="02020603050405020304" charset="0"/>
                        </a:rPr>
                        <a:t> </a:t>
                      </a:r>
                      <a:endParaRPr lang="en-US" altLang="zh-CN" sz="1100">
                        <a:latin typeface="Times New Roman" panose="02020603050405020304" charset="0"/>
                        <a:cs typeface="Times New Roman" panose="02020603050405020304" charset="0"/>
                      </a:endParaRPr>
                    </a:p>
                  </a:txBody>
                  <a:tcPr marL="68580" marR="68580" marT="0" marB="0" anchor="t" anchorCtr="0"/>
                </a:tc>
                <a:tc>
                  <a:txBody>
                    <a:bodyPr/>
                    <a:p>
                      <a:pPr marL="0" indent="0" algn="ctr">
                        <a:lnSpc>
                          <a:spcPct val="200000"/>
                        </a:lnSpc>
                        <a:spcBef>
                          <a:spcPct val="0"/>
                        </a:spcBef>
                        <a:spcAft>
                          <a:spcPct val="0"/>
                        </a:spcAft>
                      </a:pPr>
                      <a:r>
                        <a:rPr lang="zh-CN" altLang="en-US" sz="900">
                          <a:latin typeface="Times New Roman" panose="02020603050405020304" charset="0"/>
                        </a:rPr>
                        <a:t>原研究报告结果</a:t>
                      </a:r>
                      <a:endParaRPr lang="zh-CN" altLang="en-US" sz="900">
                        <a:latin typeface="Times New Roman" panose="02020603050405020304" charset="0"/>
                      </a:endParaRPr>
                    </a:p>
                  </a:txBody>
                  <a:tcPr marL="68580" marR="68580" marT="0" marB="0" anchor="ctr" anchorCtr="0"/>
                </a:tc>
                <a:tc>
                  <a:txBody>
                    <a:bodyPr/>
                    <a:p>
                      <a:pPr marL="0" indent="0" algn="ctr">
                        <a:lnSpc>
                          <a:spcPct val="200000"/>
                        </a:lnSpc>
                        <a:spcBef>
                          <a:spcPct val="0"/>
                        </a:spcBef>
                        <a:spcAft>
                          <a:spcPct val="0"/>
                        </a:spcAft>
                      </a:pPr>
                      <a:r>
                        <a:rPr lang="zh-CN" altLang="en-US" sz="900">
                          <a:latin typeface="Times New Roman" panose="02020603050405020304" charset="0"/>
                        </a:rPr>
                        <a:t>本研究</a:t>
                      </a:r>
                      <a:endParaRPr lang="zh-CN" altLang="en-US" sz="900">
                        <a:latin typeface="Times New Roman" panose="02020603050405020304" charset="0"/>
                      </a:endParaRPr>
                    </a:p>
                  </a:txBody>
                  <a:tcPr marL="68580" marR="68580" marT="0" marB="0" anchor="ctr" anchorCtr="0"/>
                </a:tc>
                <a:tc>
                  <a:txBody>
                    <a:bodyPr/>
                    <a:p>
                      <a:pPr marL="0" indent="0" algn="ctr">
                        <a:lnSpc>
                          <a:spcPct val="200000"/>
                        </a:lnSpc>
                        <a:spcBef>
                          <a:spcPct val="0"/>
                        </a:spcBef>
                        <a:spcAft>
                          <a:spcPct val="0"/>
                        </a:spcAft>
                      </a:pPr>
                      <a:r>
                        <a:rPr lang="en-US" altLang="zh-CN" sz="900">
                          <a:latin typeface="Times New Roman" panose="02020603050405020304" charset="0"/>
                          <a:cs typeface="Times New Roman" panose="02020603050405020304" charset="0"/>
                        </a:rPr>
                        <a:t>δ</a:t>
                      </a:r>
                      <a:endParaRPr lang="en-US" altLang="zh-CN" sz="900">
                        <a:latin typeface="Times New Roman" panose="02020603050405020304" charset="0"/>
                        <a:cs typeface="Times New Roman" panose="02020603050405020304" charset="0"/>
                      </a:endParaRPr>
                    </a:p>
                  </a:txBody>
                  <a:tcPr marL="68580" marR="68580" marT="0" marB="0" anchor="ctr" anchorCtr="0"/>
                </a:tc>
                <a:tc>
                  <a:txBody>
                    <a:bodyPr/>
                    <a:p>
                      <a:pPr marL="0" indent="0" algn="ctr">
                        <a:lnSpc>
                          <a:spcPct val="200000"/>
                        </a:lnSpc>
                        <a:spcBef>
                          <a:spcPct val="0"/>
                        </a:spcBef>
                        <a:spcAft>
                          <a:spcPct val="0"/>
                        </a:spcAft>
                      </a:pPr>
                      <a:r>
                        <a:rPr lang="zh-CN" altLang="en-US" sz="900">
                          <a:latin typeface="Times New Roman" panose="02020603050405020304" charset="0"/>
                        </a:rPr>
                        <a:t>评级</a:t>
                      </a:r>
                      <a:endParaRPr lang="zh-CN" altLang="en-US" sz="900">
                        <a:latin typeface="Times New Roman" panose="02020603050405020304" charset="0"/>
                      </a:endParaRPr>
                    </a:p>
                  </a:txBody>
                  <a:tcPr marL="68580" marR="68580" marT="0" marB="0" anchor="ctr" anchorCtr="0"/>
                </a:tc>
              </a:tr>
              <a:tr h="177800">
                <a:tc>
                  <a:txBody>
                    <a:bodyPr/>
                    <a:p>
                      <a:pPr marL="0" indent="0" algn="ctr">
                        <a:lnSpc>
                          <a:spcPct val="150000"/>
                        </a:lnSpc>
                        <a:spcBef>
                          <a:spcPct val="0"/>
                        </a:spcBef>
                        <a:spcAft>
                          <a:spcPct val="0"/>
                        </a:spcAft>
                      </a:pPr>
                      <a:r>
                        <a:rPr lang="zh-CN" altLang="en-US" sz="900">
                          <a:latin typeface="Times New Roman" panose="02020603050405020304" charset="0"/>
                        </a:rPr>
                        <a:t>人口统计学变量：年龄</a:t>
                      </a:r>
                      <a:endParaRPr lang="zh-CN" altLang="en-US" sz="900">
                        <a:latin typeface="Times New Roman" panose="02020603050405020304" charset="0"/>
                      </a:endParaRPr>
                    </a:p>
                  </a:txBody>
                  <a:tcPr marL="68580" marR="68580" marT="0" marB="0" anchor="ctr" anchorCtr="0"/>
                </a:tc>
                <a:tc>
                  <a:txBody>
                    <a:bodyPr/>
                    <a:p>
                      <a:pPr marL="0" indent="0" algn="ctr">
                        <a:lnSpc>
                          <a:spcPct val="150000"/>
                        </a:lnSpc>
                        <a:spcBef>
                          <a:spcPct val="0"/>
                        </a:spcBef>
                        <a:spcAft>
                          <a:spcPct val="0"/>
                        </a:spcAft>
                      </a:pPr>
                      <a:r>
                        <a:rPr lang="en-US" altLang="zh-CN" sz="900" i="1">
                          <a:latin typeface="Times New Roman" panose="02020603050405020304" charset="0"/>
                          <a:cs typeface="Times New Roman" panose="02020603050405020304" charset="0"/>
                        </a:rPr>
                        <a:t>N</a:t>
                      </a:r>
                      <a:endParaRPr lang="en-US" altLang="zh-CN" sz="900" i="1">
                        <a:latin typeface="Times New Roman" panose="02020603050405020304" charset="0"/>
                        <a:cs typeface="Times New Roman" panose="02020603050405020304" charset="0"/>
                      </a:endParaRPr>
                    </a:p>
                  </a:txBody>
                  <a:tcPr marL="68580" marR="68580" marT="0" marB="0" anchor="ctr" anchorCtr="0"/>
                </a:tc>
                <a:tc>
                  <a:txBody>
                    <a:bodyPr/>
                    <a:p>
                      <a:pPr marL="0" indent="0" algn="ctr">
                        <a:lnSpc>
                          <a:spcPct val="150000"/>
                        </a:lnSpc>
                        <a:spcBef>
                          <a:spcPct val="0"/>
                        </a:spcBef>
                        <a:spcAft>
                          <a:spcPct val="0"/>
                        </a:spcAft>
                      </a:pPr>
                      <a:r>
                        <a:rPr lang="en-US" altLang="zh-CN" sz="900">
                          <a:latin typeface="Times New Roman" panose="02020603050405020304" charset="0"/>
                          <a:cs typeface="Times New Roman" panose="02020603050405020304" charset="0"/>
                        </a:rPr>
                        <a:t>138</a:t>
                      </a:r>
                      <a:endParaRPr lang="en-US" altLang="zh-CN" sz="900">
                        <a:latin typeface="Times New Roman" panose="02020603050405020304" charset="0"/>
                        <a:cs typeface="Times New Roman" panose="02020603050405020304" charset="0"/>
                      </a:endParaRPr>
                    </a:p>
                  </a:txBody>
                  <a:tcPr marL="68580" marR="68580" marT="0" marB="0" anchor="ctr" anchorCtr="0"/>
                </a:tc>
                <a:tc>
                  <a:txBody>
                    <a:bodyPr/>
                    <a:p>
                      <a:pPr marL="0" indent="0" algn="ctr">
                        <a:lnSpc>
                          <a:spcPct val="150000"/>
                        </a:lnSpc>
                        <a:spcBef>
                          <a:spcPct val="0"/>
                        </a:spcBef>
                        <a:spcAft>
                          <a:spcPct val="0"/>
                        </a:spcAft>
                      </a:pPr>
                      <a:r>
                        <a:rPr lang="en-US" altLang="zh-CN" sz="900">
                          <a:latin typeface="Times New Roman" panose="02020603050405020304" charset="0"/>
                          <a:cs typeface="Times New Roman" panose="02020603050405020304" charset="0"/>
                        </a:rPr>
                        <a:t>138</a:t>
                      </a:r>
                      <a:endParaRPr lang="en-US" altLang="zh-CN" sz="900">
                        <a:latin typeface="Times New Roman" panose="02020603050405020304" charset="0"/>
                        <a:cs typeface="Times New Roman" panose="02020603050405020304" charset="0"/>
                      </a:endParaRPr>
                    </a:p>
                  </a:txBody>
                  <a:tcPr marL="68580" marR="68580" marT="0" marB="0" anchor="ctr" anchorCtr="0"/>
                </a:tc>
                <a:tc>
                  <a:txBody>
                    <a:bodyPr/>
                    <a:p>
                      <a:pPr marL="0" indent="0" algn="ctr">
                        <a:lnSpc>
                          <a:spcPct val="150000"/>
                        </a:lnSpc>
                        <a:spcBef>
                          <a:spcPct val="0"/>
                        </a:spcBef>
                        <a:spcAft>
                          <a:spcPct val="0"/>
                        </a:spcAft>
                      </a:pPr>
                      <a:r>
                        <a:rPr lang="en-US" altLang="zh-CN" sz="900">
                          <a:latin typeface="Times New Roman" panose="02020603050405020304" charset="0"/>
                          <a:cs typeface="Times New Roman" panose="02020603050405020304" charset="0"/>
                        </a:rPr>
                        <a:t>0%</a:t>
                      </a:r>
                      <a:endParaRPr lang="en-US" altLang="zh-CN" sz="900">
                        <a:latin typeface="Times New Roman" panose="02020603050405020304" charset="0"/>
                        <a:cs typeface="Times New Roman" panose="02020603050405020304" charset="0"/>
                      </a:endParaRPr>
                    </a:p>
                  </a:txBody>
                  <a:tcPr marL="68580" marR="68580" marT="0" marB="0" anchor="ctr" anchorCtr="0"/>
                </a:tc>
                <a:tc>
                  <a:txBody>
                    <a:bodyPr/>
                    <a:p>
                      <a:pPr marL="0" indent="0" algn="ctr">
                        <a:lnSpc>
                          <a:spcPct val="200000"/>
                        </a:lnSpc>
                        <a:spcBef>
                          <a:spcPct val="0"/>
                        </a:spcBef>
                        <a:spcAft>
                          <a:spcPct val="0"/>
                        </a:spcAft>
                      </a:pPr>
                      <a:r>
                        <a:rPr lang="zh-CN" altLang="en-US" sz="900">
                          <a:latin typeface="Times New Roman" panose="02020603050405020304" charset="0"/>
                        </a:rPr>
                        <a:t>完全一致</a:t>
                      </a:r>
                      <a:endParaRPr lang="zh-CN" altLang="en-US" sz="900">
                        <a:latin typeface="Times New Roman" panose="02020603050405020304" charset="0"/>
                      </a:endParaRPr>
                    </a:p>
                  </a:txBody>
                  <a:tcPr marL="68580" marR="68580" marT="0" marB="0" anchor="ctr" anchorCtr="0"/>
                </a:tc>
              </a:tr>
              <a:tr h="177800">
                <a:tc>
                  <a:txBody>
                    <a:bodyPr/>
                    <a:p>
                      <a:pPr marL="0" indent="0" algn="ctr">
                        <a:spcBef>
                          <a:spcPct val="0"/>
                        </a:spcBef>
                        <a:spcAft>
                          <a:spcPct val="0"/>
                        </a:spcAft>
                      </a:pPr>
                      <a:r>
                        <a:rPr lang="en-US" altLang="zh-CN" sz="900">
                          <a:latin typeface="Times New Roman" panose="02020603050405020304" charset="0"/>
                          <a:cs typeface="Times New Roman" panose="02020603050405020304" charset="0"/>
                        </a:rPr>
                        <a:t> </a:t>
                      </a:r>
                      <a:endParaRPr lang="en-US" altLang="zh-CN" sz="900">
                        <a:latin typeface="Times New Roman" panose="02020603050405020304" charset="0"/>
                        <a:cs typeface="Times New Roman" panose="02020603050405020304" charset="0"/>
                      </a:endParaRPr>
                    </a:p>
                  </a:txBody>
                  <a:tcPr marL="68580" marR="68580" marT="0" marB="0" anchor="ctr" anchorCtr="0"/>
                </a:tc>
                <a:tc>
                  <a:txBody>
                    <a:bodyPr/>
                    <a:p>
                      <a:pPr marL="0" indent="0" algn="ctr">
                        <a:lnSpc>
                          <a:spcPct val="150000"/>
                        </a:lnSpc>
                        <a:spcBef>
                          <a:spcPct val="0"/>
                        </a:spcBef>
                        <a:spcAft>
                          <a:spcPct val="0"/>
                        </a:spcAft>
                      </a:pPr>
                      <a:r>
                        <a:rPr lang="en-US" altLang="zh-CN" sz="900">
                          <a:latin typeface="Times New Roman" panose="02020603050405020304" charset="0"/>
                          <a:cs typeface="Times New Roman" panose="02020603050405020304" charset="0"/>
                        </a:rPr>
                        <a:t>Mean</a:t>
                      </a:r>
                      <a:endParaRPr lang="en-US" altLang="zh-CN" sz="900">
                        <a:latin typeface="Times New Roman" panose="02020603050405020304" charset="0"/>
                        <a:cs typeface="Times New Roman" panose="02020603050405020304" charset="0"/>
                      </a:endParaRPr>
                    </a:p>
                  </a:txBody>
                  <a:tcPr marL="68580" marR="68580" marT="0" marB="0" anchor="ctr" anchorCtr="0"/>
                </a:tc>
                <a:tc>
                  <a:txBody>
                    <a:bodyPr/>
                    <a:p>
                      <a:pPr marL="0" indent="0" algn="ctr">
                        <a:lnSpc>
                          <a:spcPct val="150000"/>
                        </a:lnSpc>
                        <a:spcBef>
                          <a:spcPct val="0"/>
                        </a:spcBef>
                        <a:spcAft>
                          <a:spcPct val="0"/>
                        </a:spcAft>
                      </a:pPr>
                      <a:r>
                        <a:rPr lang="en-US" altLang="zh-CN" sz="900">
                          <a:latin typeface="Times New Roman" panose="02020603050405020304" charset="0"/>
                          <a:cs typeface="Times New Roman" panose="02020603050405020304" charset="0"/>
                        </a:rPr>
                        <a:t>25.04</a:t>
                      </a:r>
                      <a:endParaRPr lang="en-US" altLang="zh-CN" sz="900">
                        <a:latin typeface="Times New Roman" panose="02020603050405020304" charset="0"/>
                        <a:cs typeface="Times New Roman" panose="02020603050405020304" charset="0"/>
                      </a:endParaRPr>
                    </a:p>
                  </a:txBody>
                  <a:tcPr marL="68580" marR="68580" marT="0" marB="0" anchor="ctr" anchorCtr="0"/>
                </a:tc>
                <a:tc>
                  <a:txBody>
                    <a:bodyPr/>
                    <a:p>
                      <a:pPr marL="0" indent="0" algn="ctr">
                        <a:lnSpc>
                          <a:spcPct val="150000"/>
                        </a:lnSpc>
                        <a:spcBef>
                          <a:spcPct val="0"/>
                        </a:spcBef>
                        <a:spcAft>
                          <a:spcPct val="0"/>
                        </a:spcAft>
                      </a:pPr>
                      <a:r>
                        <a:rPr lang="en-US" altLang="zh-CN" sz="900">
                          <a:latin typeface="Times New Roman" panose="02020603050405020304" charset="0"/>
                          <a:cs typeface="Times New Roman" panose="02020603050405020304" charset="0"/>
                        </a:rPr>
                        <a:t>25.04</a:t>
                      </a:r>
                      <a:endParaRPr lang="en-US" altLang="zh-CN" sz="900">
                        <a:latin typeface="Times New Roman" panose="02020603050405020304" charset="0"/>
                        <a:cs typeface="Times New Roman" panose="02020603050405020304" charset="0"/>
                      </a:endParaRPr>
                    </a:p>
                  </a:txBody>
                  <a:tcPr marL="68580" marR="68580" marT="0" marB="0" anchor="ctr" anchorCtr="0"/>
                </a:tc>
                <a:tc>
                  <a:txBody>
                    <a:bodyPr/>
                    <a:p>
                      <a:pPr marL="0" indent="0" algn="ctr">
                        <a:lnSpc>
                          <a:spcPct val="150000"/>
                        </a:lnSpc>
                        <a:spcBef>
                          <a:spcPct val="0"/>
                        </a:spcBef>
                        <a:spcAft>
                          <a:spcPct val="0"/>
                        </a:spcAft>
                      </a:pPr>
                      <a:r>
                        <a:rPr lang="en-US" altLang="zh-CN" sz="900">
                          <a:latin typeface="Times New Roman" panose="02020603050405020304" charset="0"/>
                          <a:cs typeface="Times New Roman" panose="02020603050405020304" charset="0"/>
                        </a:rPr>
                        <a:t>0%</a:t>
                      </a:r>
                      <a:endParaRPr lang="en-US" altLang="zh-CN" sz="900">
                        <a:latin typeface="Times New Roman" panose="02020603050405020304" charset="0"/>
                        <a:cs typeface="Times New Roman" panose="02020603050405020304" charset="0"/>
                      </a:endParaRPr>
                    </a:p>
                  </a:txBody>
                  <a:tcPr marL="68580" marR="68580" marT="0" marB="0" anchor="ctr" anchorCtr="0"/>
                </a:tc>
                <a:tc>
                  <a:txBody>
                    <a:bodyPr/>
                    <a:p>
                      <a:pPr marL="0" indent="0" algn="ctr">
                        <a:lnSpc>
                          <a:spcPct val="200000"/>
                        </a:lnSpc>
                        <a:spcBef>
                          <a:spcPct val="0"/>
                        </a:spcBef>
                        <a:spcAft>
                          <a:spcPct val="0"/>
                        </a:spcAft>
                      </a:pPr>
                      <a:r>
                        <a:rPr lang="zh-CN" altLang="en-US" sz="900">
                          <a:latin typeface="Times New Roman" panose="02020603050405020304" charset="0"/>
                        </a:rPr>
                        <a:t>完全一致</a:t>
                      </a:r>
                      <a:endParaRPr lang="zh-CN" altLang="en-US" sz="900">
                        <a:latin typeface="Times New Roman" panose="02020603050405020304" charset="0"/>
                      </a:endParaRPr>
                    </a:p>
                  </a:txBody>
                  <a:tcPr marL="68580" marR="68580" marT="0" marB="0" anchor="ctr" anchorCtr="0"/>
                </a:tc>
              </a:tr>
              <a:tr h="177800">
                <a:tc>
                  <a:txBody>
                    <a:bodyPr/>
                    <a:p>
                      <a:pPr marL="0" indent="0" algn="ctr">
                        <a:spcBef>
                          <a:spcPct val="0"/>
                        </a:spcBef>
                        <a:spcAft>
                          <a:spcPct val="0"/>
                        </a:spcAft>
                      </a:pPr>
                      <a:r>
                        <a:rPr lang="en-US" altLang="zh-CN" sz="900">
                          <a:latin typeface="Times New Roman" panose="02020603050405020304" charset="0"/>
                          <a:cs typeface="Times New Roman" panose="02020603050405020304" charset="0"/>
                        </a:rPr>
                        <a:t> </a:t>
                      </a:r>
                      <a:endParaRPr lang="en-US" altLang="zh-CN" sz="900">
                        <a:latin typeface="Times New Roman" panose="02020603050405020304" charset="0"/>
                        <a:cs typeface="Times New Roman" panose="02020603050405020304" charset="0"/>
                      </a:endParaRPr>
                    </a:p>
                  </a:txBody>
                  <a:tcPr marL="68580" marR="68580" marT="0" marB="0" anchor="ctr" anchorCtr="0"/>
                </a:tc>
                <a:tc>
                  <a:txBody>
                    <a:bodyPr/>
                    <a:p>
                      <a:pPr marL="0" indent="0" algn="ctr">
                        <a:lnSpc>
                          <a:spcPct val="150000"/>
                        </a:lnSpc>
                        <a:spcBef>
                          <a:spcPct val="0"/>
                        </a:spcBef>
                        <a:spcAft>
                          <a:spcPct val="0"/>
                        </a:spcAft>
                      </a:pPr>
                      <a:r>
                        <a:rPr lang="en-US" altLang="zh-CN" sz="900" i="1">
                          <a:latin typeface="Times New Roman" panose="02020603050405020304" charset="0"/>
                          <a:cs typeface="Times New Roman" panose="02020603050405020304" charset="0"/>
                        </a:rPr>
                        <a:t>SD</a:t>
                      </a:r>
                      <a:endParaRPr lang="en-US" altLang="zh-CN" sz="900" i="1">
                        <a:latin typeface="Times New Roman" panose="02020603050405020304" charset="0"/>
                        <a:cs typeface="Times New Roman" panose="02020603050405020304" charset="0"/>
                      </a:endParaRPr>
                    </a:p>
                  </a:txBody>
                  <a:tcPr marL="68580" marR="68580" marT="0" marB="0" anchor="ctr" anchorCtr="0"/>
                </a:tc>
                <a:tc>
                  <a:txBody>
                    <a:bodyPr/>
                    <a:p>
                      <a:pPr marL="0" indent="0" algn="ctr">
                        <a:lnSpc>
                          <a:spcPct val="150000"/>
                        </a:lnSpc>
                        <a:spcBef>
                          <a:spcPct val="0"/>
                        </a:spcBef>
                        <a:spcAft>
                          <a:spcPct val="0"/>
                        </a:spcAft>
                      </a:pPr>
                      <a:r>
                        <a:rPr lang="en-US" altLang="zh-CN" sz="900">
                          <a:latin typeface="Times New Roman" panose="02020603050405020304" charset="0"/>
                          <a:cs typeface="Times New Roman" panose="02020603050405020304" charset="0"/>
                        </a:rPr>
                        <a:t>3.37</a:t>
                      </a:r>
                      <a:endParaRPr lang="en-US" altLang="zh-CN" sz="900">
                        <a:latin typeface="Times New Roman" panose="02020603050405020304" charset="0"/>
                        <a:cs typeface="Times New Roman" panose="02020603050405020304" charset="0"/>
                      </a:endParaRPr>
                    </a:p>
                  </a:txBody>
                  <a:tcPr marL="68580" marR="68580" marT="0" marB="0" anchor="ctr" anchorCtr="0"/>
                </a:tc>
                <a:tc>
                  <a:txBody>
                    <a:bodyPr/>
                    <a:p>
                      <a:pPr marL="0" indent="0" algn="ctr">
                        <a:lnSpc>
                          <a:spcPct val="150000"/>
                        </a:lnSpc>
                        <a:spcBef>
                          <a:spcPct val="0"/>
                        </a:spcBef>
                        <a:spcAft>
                          <a:spcPct val="0"/>
                        </a:spcAft>
                      </a:pPr>
                      <a:r>
                        <a:rPr lang="en-US" altLang="zh-CN" sz="900">
                          <a:latin typeface="Times New Roman" panose="02020603050405020304" charset="0"/>
                          <a:cs typeface="Times New Roman" panose="02020603050405020304" charset="0"/>
                        </a:rPr>
                        <a:t>3.37</a:t>
                      </a:r>
                      <a:endParaRPr lang="en-US" altLang="zh-CN" sz="900">
                        <a:latin typeface="Times New Roman" panose="02020603050405020304" charset="0"/>
                        <a:cs typeface="Times New Roman" panose="02020603050405020304" charset="0"/>
                      </a:endParaRPr>
                    </a:p>
                  </a:txBody>
                  <a:tcPr marL="68580" marR="68580" marT="0" marB="0" anchor="ctr" anchorCtr="0"/>
                </a:tc>
                <a:tc>
                  <a:txBody>
                    <a:bodyPr/>
                    <a:p>
                      <a:pPr marL="0" indent="0" algn="ctr">
                        <a:lnSpc>
                          <a:spcPct val="150000"/>
                        </a:lnSpc>
                        <a:spcBef>
                          <a:spcPct val="0"/>
                        </a:spcBef>
                        <a:spcAft>
                          <a:spcPct val="0"/>
                        </a:spcAft>
                      </a:pPr>
                      <a:r>
                        <a:rPr lang="en-US" altLang="zh-CN" sz="900">
                          <a:latin typeface="Times New Roman" panose="02020603050405020304" charset="0"/>
                          <a:cs typeface="Times New Roman" panose="02020603050405020304" charset="0"/>
                        </a:rPr>
                        <a:t>0%</a:t>
                      </a:r>
                      <a:endParaRPr lang="en-US" altLang="zh-CN" sz="900">
                        <a:latin typeface="Times New Roman" panose="02020603050405020304" charset="0"/>
                        <a:cs typeface="Times New Roman" panose="02020603050405020304" charset="0"/>
                      </a:endParaRPr>
                    </a:p>
                  </a:txBody>
                  <a:tcPr marL="68580" marR="68580" marT="0" marB="0" anchor="ctr" anchorCtr="0"/>
                </a:tc>
                <a:tc>
                  <a:txBody>
                    <a:bodyPr/>
                    <a:p>
                      <a:pPr marL="0" indent="0" algn="ctr">
                        <a:lnSpc>
                          <a:spcPct val="200000"/>
                        </a:lnSpc>
                        <a:spcBef>
                          <a:spcPct val="0"/>
                        </a:spcBef>
                        <a:spcAft>
                          <a:spcPct val="0"/>
                        </a:spcAft>
                      </a:pPr>
                      <a:r>
                        <a:rPr lang="zh-CN" altLang="en-US" sz="900">
                          <a:latin typeface="Times New Roman" panose="02020603050405020304" charset="0"/>
                        </a:rPr>
                        <a:t>完全一致</a:t>
                      </a:r>
                      <a:endParaRPr lang="zh-CN" altLang="en-US" sz="900">
                        <a:latin typeface="Times New Roman" panose="02020603050405020304" charset="0"/>
                      </a:endParaRPr>
                    </a:p>
                  </a:txBody>
                  <a:tcPr marL="68580" marR="68580" marT="0" marB="0" anchor="ctr" anchorCtr="0"/>
                </a:tc>
              </a:tr>
            </a:tbl>
          </a:graphicData>
        </a:graphic>
      </p:graphicFrame>
    </p:spTree>
    <p:custDataLst>
      <p:tags r:id="rId7"/>
    </p:custDataLst>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randombar(horizontal)">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 name="Title 6"/>
          <p:cNvSpPr txBox="1"/>
          <p:nvPr>
            <p:custDataLst>
              <p:tags r:id="rId1"/>
            </p:custDataLst>
          </p:nvPr>
        </p:nvSpPr>
        <p:spPr>
          <a:xfrm>
            <a:off x="554355" y="1885315"/>
            <a:ext cx="10805160" cy="3117850"/>
          </a:xfrm>
          <a:prstGeom prst="rect">
            <a:avLst/>
          </a:prstGeom>
          <a:noFill/>
          <a:ln w="3175">
            <a:noFill/>
            <a:prstDash val="dash"/>
          </a:ln>
        </p:spPr>
        <p:txBody>
          <a:bodyPr wrap="square" lIns="63500" tIns="25400" rIns="63500" bIns="25400" anchor="b"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279400" lvl="0" indent="-279400" algn="just" fontAlgn="ctr">
              <a:lnSpc>
                <a:spcPct val="120000"/>
              </a:lnSpc>
              <a:spcBef>
                <a:spcPts val="0"/>
              </a:spcBef>
              <a:spcAft>
                <a:spcPts val="800"/>
              </a:spcAft>
              <a:buSzPct val="100000"/>
              <a:buFont typeface="Wingdings" panose="05000000000000000000" charset="0"/>
              <a:buChar char="l"/>
            </a:pPr>
            <a:r>
              <a:rPr lang="zh-CN" altLang="en-US" sz="2000" b="1" spc="160">
                <a:ln w="3175">
                  <a:noFill/>
                  <a:prstDash val="dash"/>
                </a:ln>
                <a:solidFill>
                  <a:schemeClr val="tx1"/>
                </a:solidFill>
                <a:latin typeface="宋体" panose="02010600030101010101" pitchFamily="2" charset="-122"/>
                <a:ea typeface="宋体" panose="02010600030101010101" pitchFamily="2" charset="-122"/>
                <a:cs typeface="宋体" panose="02010600030101010101" pitchFamily="2" charset="-122"/>
              </a:rPr>
              <a:t>研究设计：</a:t>
            </a:r>
            <a:endParaRPr lang="zh-CN" altLang="en-US" sz="2000" b="1" spc="160">
              <a:ln w="3175">
                <a:noFill/>
                <a:prstDash val="dash"/>
              </a:ln>
              <a:solidFill>
                <a:schemeClr val="tx1"/>
              </a:solidFill>
              <a:latin typeface="宋体" panose="02010600030101010101" pitchFamily="2" charset="-122"/>
              <a:ea typeface="宋体" panose="02010600030101010101" pitchFamily="2" charset="-122"/>
              <a:cs typeface="宋体" panose="02010600030101010101" pitchFamily="2" charset="-122"/>
            </a:endParaRPr>
          </a:p>
          <a:p>
            <a:pPr marL="342900" lvl="0" indent="-342900" algn="just" fontAlgn="ctr">
              <a:lnSpc>
                <a:spcPct val="120000"/>
              </a:lnSpc>
              <a:spcBef>
                <a:spcPts val="0"/>
              </a:spcBef>
              <a:spcAft>
                <a:spcPts val="800"/>
              </a:spcAft>
              <a:buSzPct val="100000"/>
              <a:buFont typeface="Arial" panose="020B0604020202020204" pitchFamily="34" charset="0"/>
              <a:buChar char="•"/>
            </a:pPr>
            <a:r>
              <a:rPr lang="zh-CN" altLang="en-US" sz="2000" spc="160">
                <a:ln w="3175">
                  <a:noFill/>
                  <a:prstDash val="dash"/>
                </a:ln>
                <a:solidFill>
                  <a:schemeClr val="tx1"/>
                </a:solidFill>
                <a:latin typeface="Times New Roman" panose="02020603050405020304" charset="0"/>
                <a:ea typeface="宋体" panose="02010600030101010101" pitchFamily="2" charset="-122"/>
                <a:cs typeface="Times New Roman" panose="02020603050405020304" charset="0"/>
              </a:rPr>
              <a:t>首先评估基线变量，被试完成独处信念问卷（</a:t>
            </a:r>
            <a:r>
              <a:rPr lang="en-US" altLang="zh-CN" sz="2000" spc="160">
                <a:ln w="3175">
                  <a:noFill/>
                  <a:prstDash val="dash"/>
                </a:ln>
                <a:solidFill>
                  <a:schemeClr val="tx1"/>
                </a:solidFill>
                <a:latin typeface="Times New Roman" panose="02020603050405020304" charset="0"/>
                <a:ea typeface="宋体" panose="02010600030101010101" pitchFamily="2" charset="-122"/>
                <a:cs typeface="Times New Roman" panose="02020603050405020304" charset="0"/>
              </a:rPr>
              <a:t>6</a:t>
            </a:r>
            <a:r>
              <a:rPr lang="zh-CN" altLang="en-US" sz="2000" spc="160">
                <a:ln w="3175">
                  <a:noFill/>
                  <a:prstDash val="dash"/>
                </a:ln>
                <a:solidFill>
                  <a:schemeClr val="tx1"/>
                </a:solidFill>
                <a:latin typeface="Times New Roman" panose="02020603050405020304" charset="0"/>
                <a:ea typeface="宋体" panose="02010600030101010101" pitchFamily="2" charset="-122"/>
                <a:cs typeface="Times New Roman" panose="02020603050405020304" charset="0"/>
              </a:rPr>
              <a:t>条目量表，</a:t>
            </a:r>
            <a:r>
              <a:rPr lang="en-US" altLang="zh-CN" sz="2000" spc="160">
                <a:ln w="3175">
                  <a:noFill/>
                  <a:prstDash val="dash"/>
                </a:ln>
                <a:solidFill>
                  <a:schemeClr val="tx1"/>
                </a:solidFill>
                <a:latin typeface="Times New Roman" panose="02020603050405020304" charset="0"/>
                <a:ea typeface="宋体" panose="02010600030101010101" pitchFamily="2" charset="-122"/>
                <a:cs typeface="Times New Roman" panose="02020603050405020304" charset="0"/>
              </a:rPr>
              <a:t>α = .88</a:t>
            </a:r>
            <a:r>
              <a:rPr lang="zh-CN" altLang="en-US" sz="2000" spc="160">
                <a:ln w="3175">
                  <a:noFill/>
                  <a:prstDash val="dash"/>
                </a:ln>
                <a:solidFill>
                  <a:schemeClr val="tx1"/>
                </a:solidFill>
                <a:latin typeface="Times New Roman" panose="02020603050405020304" charset="0"/>
                <a:ea typeface="宋体" panose="02010600030101010101" pitchFamily="2" charset="-122"/>
                <a:cs typeface="Times New Roman" panose="02020603050405020304" charset="0"/>
              </a:rPr>
              <a:t>，如</a:t>
            </a:r>
            <a:r>
              <a:rPr lang="en-US" altLang="zh-CN" sz="2000" spc="160">
                <a:ln w="3175">
                  <a:noFill/>
                  <a:prstDash val="dash"/>
                </a:ln>
                <a:solidFill>
                  <a:schemeClr val="tx1"/>
                </a:solidFill>
                <a:latin typeface="Times New Roman" panose="02020603050405020304" charset="0"/>
                <a:ea typeface="宋体" panose="02010600030101010101" pitchFamily="2" charset="-122"/>
                <a:cs typeface="Times New Roman" panose="02020603050405020304" charset="0"/>
              </a:rPr>
              <a:t>“</a:t>
            </a:r>
            <a:r>
              <a:rPr lang="zh-CN" altLang="en-US" sz="2000" spc="160">
                <a:ln w="3175">
                  <a:noFill/>
                  <a:prstDash val="dash"/>
                </a:ln>
                <a:solidFill>
                  <a:schemeClr val="tx1"/>
                </a:solidFill>
                <a:latin typeface="Times New Roman" panose="02020603050405020304" charset="0"/>
                <a:ea typeface="宋体" panose="02010600030101010101" pitchFamily="2" charset="-122"/>
                <a:cs typeface="Times New Roman" panose="02020603050405020304" charset="0"/>
              </a:rPr>
              <a:t>独处是否愉快？</a:t>
            </a:r>
            <a:r>
              <a:rPr lang="en-US" altLang="zh-CN" sz="2000" spc="160">
                <a:ln w="3175">
                  <a:noFill/>
                  <a:prstDash val="dash"/>
                </a:ln>
                <a:solidFill>
                  <a:schemeClr val="tx1"/>
                </a:solidFill>
                <a:latin typeface="Times New Roman" panose="02020603050405020304" charset="0"/>
                <a:ea typeface="宋体" panose="02010600030101010101" pitchFamily="2" charset="-122"/>
                <a:cs typeface="Times New Roman" panose="02020603050405020304" charset="0"/>
              </a:rPr>
              <a:t>”</a:t>
            </a:r>
            <a:r>
              <a:rPr lang="zh-CN" altLang="en-US" sz="2000" spc="160">
                <a:ln w="3175">
                  <a:noFill/>
                  <a:prstDash val="dash"/>
                </a:ln>
                <a:solidFill>
                  <a:schemeClr val="tx1"/>
                </a:solidFill>
                <a:latin typeface="Times New Roman" panose="02020603050405020304" charset="0"/>
                <a:ea typeface="宋体" panose="02010600030101010101" pitchFamily="2" charset="-122"/>
                <a:cs typeface="Times New Roman" panose="02020603050405020304" charset="0"/>
              </a:rPr>
              <a:t>）和其他特质问卷：孤独感（</a:t>
            </a:r>
            <a:r>
              <a:rPr lang="en-US" altLang="zh-CN" sz="2000" spc="160">
                <a:ln w="3175">
                  <a:noFill/>
                  <a:prstDash val="dash"/>
                </a:ln>
                <a:solidFill>
                  <a:schemeClr val="tx1"/>
                </a:solidFill>
                <a:latin typeface="Times New Roman" panose="02020603050405020304" charset="0"/>
                <a:ea typeface="宋体" panose="02010600030101010101" pitchFamily="2" charset="-122"/>
                <a:cs typeface="Times New Roman" panose="02020603050405020304" charset="0"/>
              </a:rPr>
              <a:t>UCLA</a:t>
            </a:r>
            <a:r>
              <a:rPr lang="zh-CN" altLang="en-US" sz="2000" spc="160">
                <a:ln w="3175">
                  <a:noFill/>
                  <a:prstDash val="dash"/>
                </a:ln>
                <a:solidFill>
                  <a:schemeClr val="tx1"/>
                </a:solidFill>
                <a:latin typeface="Times New Roman" panose="02020603050405020304" charset="0"/>
                <a:ea typeface="宋体" panose="02010600030101010101" pitchFamily="2" charset="-122"/>
                <a:cs typeface="Times New Roman" panose="02020603050405020304" charset="0"/>
              </a:rPr>
              <a:t>量表）、抑郁（</a:t>
            </a:r>
            <a:r>
              <a:rPr lang="en-US" altLang="zh-CN" sz="2000" spc="160">
                <a:ln w="3175">
                  <a:noFill/>
                  <a:prstDash val="dash"/>
                </a:ln>
                <a:solidFill>
                  <a:schemeClr val="tx1"/>
                </a:solidFill>
                <a:latin typeface="Times New Roman" panose="02020603050405020304" charset="0"/>
                <a:ea typeface="宋体" panose="02010600030101010101" pitchFamily="2" charset="-122"/>
                <a:cs typeface="Times New Roman" panose="02020603050405020304" charset="0"/>
              </a:rPr>
              <a:t>PHQ-2</a:t>
            </a:r>
            <a:r>
              <a:rPr lang="zh-CN" altLang="en-US" sz="2000" spc="160">
                <a:ln w="3175">
                  <a:noFill/>
                  <a:prstDash val="dash"/>
                </a:ln>
                <a:solidFill>
                  <a:schemeClr val="tx1"/>
                </a:solidFill>
                <a:latin typeface="Times New Roman" panose="02020603050405020304" charset="0"/>
                <a:ea typeface="宋体" panose="02010600030101010101" pitchFamily="2" charset="-122"/>
                <a:cs typeface="Times New Roman" panose="02020603050405020304" charset="0"/>
              </a:rPr>
              <a:t>）、焦虑（</a:t>
            </a:r>
            <a:r>
              <a:rPr lang="en-US" altLang="zh-CN" sz="2000" spc="160">
                <a:ln w="3175">
                  <a:noFill/>
                  <a:prstDash val="dash"/>
                </a:ln>
                <a:solidFill>
                  <a:schemeClr val="tx1"/>
                </a:solidFill>
                <a:latin typeface="Times New Roman" panose="02020603050405020304" charset="0"/>
                <a:ea typeface="宋体" panose="02010600030101010101" pitchFamily="2" charset="-122"/>
                <a:cs typeface="Times New Roman" panose="02020603050405020304" charset="0"/>
              </a:rPr>
              <a:t>GAD-7</a:t>
            </a:r>
            <a:r>
              <a:rPr lang="zh-CN" altLang="en-US" sz="2000" spc="160">
                <a:ln w="3175">
                  <a:noFill/>
                  <a:prstDash val="dash"/>
                </a:ln>
                <a:solidFill>
                  <a:schemeClr val="tx1"/>
                </a:solidFill>
                <a:latin typeface="Times New Roman" panose="02020603050405020304" charset="0"/>
                <a:ea typeface="宋体" panose="02010600030101010101" pitchFamily="2" charset="-122"/>
                <a:cs typeface="Times New Roman" panose="02020603050405020304" charset="0"/>
              </a:rPr>
              <a:t>）、社会支持等。</a:t>
            </a:r>
            <a:endParaRPr lang="zh-CN" altLang="en-US" sz="2000" spc="160">
              <a:ln w="3175">
                <a:noFill/>
                <a:prstDash val="dash"/>
              </a:ln>
              <a:solidFill>
                <a:schemeClr val="tx1"/>
              </a:solidFill>
              <a:latin typeface="Times New Roman" panose="02020603050405020304" charset="0"/>
              <a:ea typeface="宋体" panose="02010600030101010101" pitchFamily="2" charset="-122"/>
              <a:cs typeface="Times New Roman" panose="02020603050405020304" charset="0"/>
            </a:endParaRPr>
          </a:p>
          <a:p>
            <a:pPr marL="342900" lvl="0" indent="-342900" algn="just" fontAlgn="ctr">
              <a:lnSpc>
                <a:spcPct val="120000"/>
              </a:lnSpc>
              <a:spcBef>
                <a:spcPts val="0"/>
              </a:spcBef>
              <a:spcAft>
                <a:spcPts val="800"/>
              </a:spcAft>
              <a:buSzPct val="100000"/>
              <a:buFont typeface="Arial" panose="020B0604020202020204" pitchFamily="34" charset="0"/>
              <a:buChar char="•"/>
            </a:pPr>
            <a:r>
              <a:rPr lang="zh-CN" altLang="en-US" sz="2000" spc="160">
                <a:ln w="3175">
                  <a:noFill/>
                  <a:prstDash val="dash"/>
                </a:ln>
                <a:solidFill>
                  <a:schemeClr val="tx1"/>
                </a:solidFill>
                <a:latin typeface="Times New Roman" panose="02020603050405020304" charset="0"/>
                <a:ea typeface="宋体" panose="02010600030101010101" pitchFamily="2" charset="-122"/>
                <a:cs typeface="Times New Roman" panose="02020603050405020304" charset="0"/>
              </a:rPr>
              <a:t>然后采用经验取样法（</a:t>
            </a:r>
            <a:r>
              <a:rPr lang="en-US" altLang="zh-CN" sz="2000" spc="160">
                <a:ln w="3175">
                  <a:noFill/>
                  <a:prstDash val="dash"/>
                </a:ln>
                <a:solidFill>
                  <a:schemeClr val="tx1"/>
                </a:solidFill>
                <a:latin typeface="Times New Roman" panose="02020603050405020304" charset="0"/>
                <a:ea typeface="宋体" panose="02010600030101010101" pitchFamily="2" charset="-122"/>
                <a:cs typeface="Times New Roman" panose="02020603050405020304" charset="0"/>
              </a:rPr>
              <a:t>ESM</a:t>
            </a:r>
            <a:r>
              <a:rPr lang="zh-CN" altLang="en-US" sz="2000" spc="160">
                <a:ln w="3175">
                  <a:noFill/>
                  <a:prstDash val="dash"/>
                </a:ln>
                <a:solidFill>
                  <a:schemeClr val="tx1"/>
                </a:solidFill>
                <a:latin typeface="Times New Roman" panose="02020603050405020304" charset="0"/>
                <a:ea typeface="宋体" panose="02010600030101010101" pitchFamily="2" charset="-122"/>
                <a:cs typeface="Times New Roman" panose="02020603050405020304" charset="0"/>
              </a:rPr>
              <a:t>），连续</a:t>
            </a:r>
            <a:r>
              <a:rPr lang="en-US" altLang="zh-CN" sz="2000" spc="160">
                <a:ln w="3175">
                  <a:noFill/>
                  <a:prstDash val="dash"/>
                </a:ln>
                <a:solidFill>
                  <a:schemeClr val="tx1"/>
                </a:solidFill>
                <a:latin typeface="Times New Roman" panose="02020603050405020304" charset="0"/>
                <a:ea typeface="宋体" panose="02010600030101010101" pitchFamily="2" charset="-122"/>
                <a:cs typeface="Times New Roman" panose="02020603050405020304" charset="0"/>
              </a:rPr>
              <a:t>14</a:t>
            </a:r>
            <a:r>
              <a:rPr lang="zh-CN" altLang="en-US" sz="2000" spc="160">
                <a:ln w="3175">
                  <a:noFill/>
                  <a:prstDash val="dash"/>
                </a:ln>
                <a:solidFill>
                  <a:schemeClr val="tx1"/>
                </a:solidFill>
                <a:latin typeface="Times New Roman" panose="02020603050405020304" charset="0"/>
                <a:ea typeface="宋体" panose="02010600030101010101" pitchFamily="2" charset="-122"/>
                <a:cs typeface="Times New Roman" panose="02020603050405020304" charset="0"/>
              </a:rPr>
              <a:t>天，每日</a:t>
            </a:r>
            <a:r>
              <a:rPr lang="en-US" altLang="zh-CN" sz="2000" spc="160">
                <a:ln w="3175">
                  <a:noFill/>
                  <a:prstDash val="dash"/>
                </a:ln>
                <a:solidFill>
                  <a:schemeClr val="tx1"/>
                </a:solidFill>
                <a:latin typeface="Times New Roman" panose="02020603050405020304" charset="0"/>
                <a:ea typeface="宋体" panose="02010600030101010101" pitchFamily="2" charset="-122"/>
                <a:cs typeface="Times New Roman" panose="02020603050405020304" charset="0"/>
              </a:rPr>
              <a:t>5</a:t>
            </a:r>
            <a:r>
              <a:rPr lang="zh-CN" altLang="en-US" sz="2000" spc="160">
                <a:ln w="3175">
                  <a:noFill/>
                  <a:prstDash val="dash"/>
                </a:ln>
                <a:solidFill>
                  <a:schemeClr val="tx1"/>
                </a:solidFill>
                <a:latin typeface="Times New Roman" panose="02020603050405020304" charset="0"/>
                <a:ea typeface="宋体" panose="02010600030101010101" pitchFamily="2" charset="-122"/>
                <a:cs typeface="Times New Roman" panose="02020603050405020304" charset="0"/>
              </a:rPr>
              <a:t>次固定间隔短信调查。每次调查测量：孤独感（</a:t>
            </a:r>
            <a:r>
              <a:rPr altLang="zh-CN" sz="2000" spc="160">
                <a:ln w="3175">
                  <a:noFill/>
                  <a:prstDash val="dash"/>
                </a:ln>
                <a:solidFill>
                  <a:schemeClr val="tx1"/>
                </a:solidFill>
                <a:latin typeface="Times New Roman" panose="02020603050405020304" charset="0"/>
                <a:ea typeface="宋体" panose="02010600030101010101" pitchFamily="2" charset="-122"/>
                <a:cs typeface="Times New Roman" panose="02020603050405020304" charset="0"/>
              </a:rPr>
              <a:t>“</a:t>
            </a:r>
            <a:r>
              <a:rPr lang="zh-CN" altLang="en-US" sz="2000" spc="160">
                <a:ln w="3175">
                  <a:noFill/>
                  <a:prstDash val="dash"/>
                </a:ln>
                <a:solidFill>
                  <a:schemeClr val="tx1"/>
                </a:solidFill>
                <a:latin typeface="Times New Roman" panose="02020603050405020304" charset="0"/>
                <a:ea typeface="宋体" panose="02010600030101010101" pitchFamily="2" charset="-122"/>
                <a:cs typeface="Times New Roman" panose="02020603050405020304" charset="0"/>
              </a:rPr>
              <a:t>此刻多孤独？</a:t>
            </a:r>
            <a:r>
              <a:rPr altLang="zh-CN" sz="2000" spc="160">
                <a:ln w="3175">
                  <a:noFill/>
                  <a:prstDash val="dash"/>
                </a:ln>
                <a:solidFill>
                  <a:schemeClr val="tx1"/>
                </a:solidFill>
                <a:latin typeface="Times New Roman" panose="02020603050405020304" charset="0"/>
                <a:ea typeface="宋体" panose="02010600030101010101" pitchFamily="2" charset="-122"/>
                <a:cs typeface="Times New Roman" panose="02020603050405020304" charset="0"/>
              </a:rPr>
              <a:t>”</a:t>
            </a:r>
            <a:r>
              <a:rPr lang="en-US" altLang="zh-CN" sz="2000" spc="160">
                <a:ln w="3175">
                  <a:noFill/>
                  <a:prstDash val="dash"/>
                </a:ln>
                <a:solidFill>
                  <a:schemeClr val="tx1"/>
                </a:solidFill>
                <a:latin typeface="Times New Roman" panose="02020603050405020304" charset="0"/>
                <a:ea typeface="宋体" panose="02010600030101010101" pitchFamily="2" charset="-122"/>
                <a:cs typeface="Times New Roman" panose="02020603050405020304" charset="0"/>
              </a:rPr>
              <a:t> 0–100</a:t>
            </a:r>
            <a:r>
              <a:rPr lang="zh-CN" altLang="en-US" sz="2000" spc="160">
                <a:ln w="3175">
                  <a:noFill/>
                  <a:prstDash val="dash"/>
                </a:ln>
                <a:solidFill>
                  <a:schemeClr val="tx1"/>
                </a:solidFill>
                <a:latin typeface="Times New Roman" panose="02020603050405020304" charset="0"/>
                <a:ea typeface="宋体" panose="02010600030101010101" pitchFamily="2" charset="-122"/>
                <a:cs typeface="Times New Roman" panose="02020603050405020304" charset="0"/>
              </a:rPr>
              <a:t>分）、独处时间（</a:t>
            </a:r>
            <a:r>
              <a:rPr lang="en-US" altLang="zh-CN" sz="2000" spc="160">
                <a:ln w="3175">
                  <a:noFill/>
                  <a:prstDash val="dash"/>
                </a:ln>
                <a:solidFill>
                  <a:schemeClr val="tx1"/>
                </a:solidFill>
                <a:latin typeface="Times New Roman" panose="02020603050405020304" charset="0"/>
                <a:ea typeface="宋体" panose="02010600030101010101" pitchFamily="2" charset="-122"/>
                <a:cs typeface="Times New Roman" panose="02020603050405020304" charset="0"/>
              </a:rPr>
              <a:t>1–5</a:t>
            </a:r>
            <a:r>
              <a:rPr lang="zh-CN" altLang="en-US" sz="2000" spc="160">
                <a:ln w="3175">
                  <a:noFill/>
                  <a:prstDash val="dash"/>
                </a:ln>
                <a:solidFill>
                  <a:schemeClr val="tx1"/>
                </a:solidFill>
                <a:latin typeface="Times New Roman" panose="02020603050405020304" charset="0"/>
                <a:ea typeface="宋体" panose="02010600030101010101" pitchFamily="2" charset="-122"/>
                <a:cs typeface="Times New Roman" panose="02020603050405020304" charset="0"/>
              </a:rPr>
              <a:t>级）和其他情绪：如消极情绪、无聊、压力、积极情绪等。每完成</a:t>
            </a:r>
            <a:r>
              <a:rPr lang="en-US" altLang="zh-CN" sz="2000" spc="160">
                <a:ln w="3175">
                  <a:noFill/>
                  <a:prstDash val="dash"/>
                </a:ln>
                <a:solidFill>
                  <a:schemeClr val="tx1"/>
                </a:solidFill>
                <a:latin typeface="Times New Roman" panose="02020603050405020304" charset="0"/>
                <a:ea typeface="宋体" panose="02010600030101010101" pitchFamily="2" charset="-122"/>
                <a:cs typeface="Times New Roman" panose="02020603050405020304" charset="0"/>
              </a:rPr>
              <a:t>1</a:t>
            </a:r>
            <a:r>
              <a:rPr lang="zh-CN" altLang="en-US" sz="2000" spc="160">
                <a:ln w="3175">
                  <a:noFill/>
                  <a:prstDash val="dash"/>
                </a:ln>
                <a:solidFill>
                  <a:schemeClr val="tx1"/>
                </a:solidFill>
                <a:latin typeface="Times New Roman" panose="02020603050405020304" charset="0"/>
                <a:ea typeface="宋体" panose="02010600030101010101" pitchFamily="2" charset="-122"/>
                <a:cs typeface="Times New Roman" panose="02020603050405020304" charset="0"/>
              </a:rPr>
              <a:t>次调查获</a:t>
            </a:r>
            <a:r>
              <a:rPr lang="en-US" altLang="zh-CN" sz="2000" spc="160">
                <a:ln w="3175">
                  <a:noFill/>
                  <a:prstDash val="dash"/>
                </a:ln>
                <a:solidFill>
                  <a:schemeClr val="tx1"/>
                </a:solidFill>
                <a:latin typeface="Times New Roman" panose="02020603050405020304" charset="0"/>
                <a:ea typeface="宋体" panose="02010600030101010101" pitchFamily="2" charset="-122"/>
                <a:cs typeface="Times New Roman" panose="02020603050405020304" charset="0"/>
              </a:rPr>
              <a:t>$0.5</a:t>
            </a:r>
            <a:r>
              <a:rPr lang="zh-CN" altLang="en-US" sz="2000" spc="160">
                <a:ln w="3175">
                  <a:noFill/>
                  <a:prstDash val="dash"/>
                </a:ln>
                <a:solidFill>
                  <a:schemeClr val="tx1"/>
                </a:solidFill>
                <a:latin typeface="Times New Roman" panose="02020603050405020304" charset="0"/>
                <a:ea typeface="宋体" panose="02010600030101010101" pitchFamily="2" charset="-122"/>
                <a:cs typeface="Times New Roman" panose="02020603050405020304" charset="0"/>
              </a:rPr>
              <a:t>，响应率</a:t>
            </a:r>
            <a:r>
              <a:rPr lang="en-US" altLang="zh-CN" sz="2000" spc="160">
                <a:ln w="3175">
                  <a:noFill/>
                  <a:prstDash val="dash"/>
                </a:ln>
                <a:solidFill>
                  <a:schemeClr val="tx1"/>
                </a:solidFill>
                <a:latin typeface="Times New Roman" panose="02020603050405020304" charset="0"/>
                <a:ea typeface="宋体" panose="02010600030101010101" pitchFamily="2" charset="-122"/>
                <a:cs typeface="Times New Roman" panose="02020603050405020304" charset="0"/>
              </a:rPr>
              <a:t>≥85%</a:t>
            </a:r>
            <a:r>
              <a:rPr lang="zh-CN" altLang="en-US" sz="2000" spc="160">
                <a:ln w="3175">
                  <a:noFill/>
                  <a:prstDash val="dash"/>
                </a:ln>
                <a:solidFill>
                  <a:schemeClr val="tx1"/>
                </a:solidFill>
                <a:latin typeface="Times New Roman" panose="02020603050405020304" charset="0"/>
                <a:ea typeface="宋体" panose="02010600030101010101" pitchFamily="2" charset="-122"/>
                <a:cs typeface="Times New Roman" panose="02020603050405020304" charset="0"/>
              </a:rPr>
              <a:t>可抽奖</a:t>
            </a:r>
            <a:r>
              <a:rPr lang="en-US" altLang="zh-CN" sz="2000" spc="160">
                <a:ln w="3175">
                  <a:noFill/>
                  <a:prstDash val="dash"/>
                </a:ln>
                <a:solidFill>
                  <a:schemeClr val="tx1"/>
                </a:solidFill>
                <a:latin typeface="Times New Roman" panose="02020603050405020304" charset="0"/>
                <a:ea typeface="宋体" panose="02010600030101010101" pitchFamily="2" charset="-122"/>
                <a:cs typeface="Times New Roman" panose="02020603050405020304" charset="0"/>
              </a:rPr>
              <a:t>$50</a:t>
            </a:r>
            <a:r>
              <a:rPr lang="zh-CN" altLang="en-US" sz="2000" spc="160">
                <a:ln w="3175">
                  <a:noFill/>
                  <a:prstDash val="dash"/>
                </a:ln>
                <a:solidFill>
                  <a:schemeClr val="tx1"/>
                </a:solidFill>
                <a:latin typeface="Times New Roman" panose="02020603050405020304" charset="0"/>
                <a:ea typeface="宋体" panose="02010600030101010101" pitchFamily="2" charset="-122"/>
                <a:cs typeface="Times New Roman" panose="02020603050405020304" charset="0"/>
              </a:rPr>
              <a:t>礼品卡。最终获得</a:t>
            </a:r>
            <a:r>
              <a:rPr lang="en-US" altLang="zh-CN" sz="2000" spc="160">
                <a:ln w="3175">
                  <a:noFill/>
                  <a:prstDash val="dash"/>
                </a:ln>
                <a:solidFill>
                  <a:schemeClr val="tx1"/>
                </a:solidFill>
                <a:latin typeface="Times New Roman" panose="02020603050405020304" charset="0"/>
                <a:ea typeface="宋体" panose="02010600030101010101" pitchFamily="2" charset="-122"/>
                <a:cs typeface="Times New Roman" panose="02020603050405020304" charset="0"/>
              </a:rPr>
              <a:t>9570</a:t>
            </a:r>
            <a:r>
              <a:rPr lang="zh-CN" altLang="en-US" sz="2000" spc="160">
                <a:ln w="3175">
                  <a:noFill/>
                  <a:prstDash val="dash"/>
                </a:ln>
                <a:solidFill>
                  <a:schemeClr val="tx1"/>
                </a:solidFill>
                <a:latin typeface="Times New Roman" panose="02020603050405020304" charset="0"/>
                <a:ea typeface="宋体" panose="02010600030101010101" pitchFamily="2" charset="-122"/>
                <a:cs typeface="Times New Roman" panose="02020603050405020304" charset="0"/>
              </a:rPr>
              <a:t>条有效观察（平均每人</a:t>
            </a:r>
            <a:r>
              <a:rPr lang="en-US" altLang="zh-CN" sz="2000" spc="160">
                <a:ln w="3175">
                  <a:noFill/>
                  <a:prstDash val="dash"/>
                </a:ln>
                <a:solidFill>
                  <a:schemeClr val="tx1"/>
                </a:solidFill>
                <a:latin typeface="Times New Roman" panose="02020603050405020304" charset="0"/>
                <a:ea typeface="宋体" panose="02010600030101010101" pitchFamily="2" charset="-122"/>
                <a:cs typeface="Times New Roman" panose="02020603050405020304" charset="0"/>
              </a:rPr>
              <a:t>69.3</a:t>
            </a:r>
            <a:r>
              <a:rPr lang="zh-CN" altLang="en-US" sz="2000" spc="160">
                <a:ln w="3175">
                  <a:noFill/>
                  <a:prstDash val="dash"/>
                </a:ln>
                <a:solidFill>
                  <a:schemeClr val="tx1"/>
                </a:solidFill>
                <a:latin typeface="Times New Roman" panose="02020603050405020304" charset="0"/>
                <a:ea typeface="宋体" panose="02010600030101010101" pitchFamily="2" charset="-122"/>
                <a:cs typeface="Times New Roman" panose="02020603050405020304" charset="0"/>
              </a:rPr>
              <a:t>次响应）。</a:t>
            </a:r>
            <a:endParaRPr lang="zh-CN" altLang="en-US" sz="2000" b="1" spc="160">
              <a:ln w="3175">
                <a:noFill/>
                <a:prstDash val="dash"/>
              </a:ln>
              <a:solidFill>
                <a:schemeClr val="tx1"/>
              </a:solidFill>
              <a:latin typeface="宋体" panose="02010600030101010101" pitchFamily="2" charset="-122"/>
              <a:ea typeface="宋体" panose="02010600030101010101" pitchFamily="2" charset="-122"/>
              <a:cs typeface="宋体" panose="02010600030101010101" pitchFamily="2" charset="-122"/>
            </a:endParaRPr>
          </a:p>
          <a:p>
            <a:pPr marL="279400" lvl="0" indent="-279400" algn="just" fontAlgn="ctr">
              <a:lnSpc>
                <a:spcPct val="120000"/>
              </a:lnSpc>
              <a:spcBef>
                <a:spcPts val="0"/>
              </a:spcBef>
              <a:spcAft>
                <a:spcPts val="800"/>
              </a:spcAft>
              <a:buSzPct val="100000"/>
              <a:buFont typeface="Wingdings" panose="05000000000000000000" charset="0"/>
              <a:buChar char="l"/>
            </a:pPr>
            <a:endParaRPr lang="zh-CN" altLang="en-US" sz="2000" b="1" spc="160">
              <a:ln w="3175">
                <a:noFill/>
                <a:prstDash val="dash"/>
              </a:ln>
              <a:solidFill>
                <a:schemeClr val="tx1"/>
              </a:solidFill>
              <a:latin typeface="宋体" panose="02010600030101010101" pitchFamily="2" charset="-122"/>
              <a:ea typeface="宋体" panose="02010600030101010101" pitchFamily="2" charset="-122"/>
              <a:cs typeface="宋体" panose="02010600030101010101" pitchFamily="2" charset="-122"/>
            </a:endParaRPr>
          </a:p>
        </p:txBody>
      </p:sp>
      <p:sp>
        <p:nvSpPr>
          <p:cNvPr id="10" name="箭头: V 形 3"/>
          <p:cNvSpPr/>
          <p:nvPr/>
        </p:nvSpPr>
        <p:spPr>
          <a:xfrm flipV="1">
            <a:off x="554355" y="329565"/>
            <a:ext cx="377190" cy="436880"/>
          </a:xfrm>
          <a:prstGeom prst="chevron">
            <a:avLst/>
          </a:prstGeom>
          <a:solidFill>
            <a:srgbClr val="006A44"/>
          </a:solidFill>
          <a:ln w="12700" cap="flat" cmpd="sng" algn="ctr">
            <a:noFill/>
            <a:prstDash val="solid"/>
            <a:miter lim="800000"/>
          </a:ln>
          <a:effectLst/>
        </p:spPr>
        <p:txBody>
          <a:bodyPr rtlCol="0" anchor="ctr"/>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sp>
        <p:nvSpPr>
          <p:cNvPr id="2" name="箭头: V 形 4"/>
          <p:cNvSpPr/>
          <p:nvPr/>
        </p:nvSpPr>
        <p:spPr>
          <a:xfrm flipV="1">
            <a:off x="867410" y="325120"/>
            <a:ext cx="377190" cy="436880"/>
          </a:xfrm>
          <a:prstGeom prst="chevron">
            <a:avLst/>
          </a:prstGeom>
          <a:solidFill>
            <a:srgbClr val="FFFFFF"/>
          </a:solidFill>
          <a:ln w="12700" cap="flat" cmpd="sng" algn="ctr">
            <a:solidFill>
              <a:srgbClr val="006A44"/>
            </a:solidFill>
            <a:prstDash val="solid"/>
            <a:miter lim="800000"/>
          </a:ln>
          <a:effectLst/>
        </p:spPr>
        <p:txBody>
          <a:bodyPr rtlCol="0" anchor="ctr"/>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cxnSp>
        <p:nvCxnSpPr>
          <p:cNvPr id="12" name="直接连接符 11"/>
          <p:cNvCxnSpPr/>
          <p:nvPr/>
        </p:nvCxnSpPr>
        <p:spPr>
          <a:xfrm>
            <a:off x="1337297" y="751736"/>
            <a:ext cx="10519410" cy="0"/>
          </a:xfrm>
          <a:prstGeom prst="line">
            <a:avLst/>
          </a:prstGeom>
          <a:noFill/>
          <a:ln w="6350" cap="flat" cmpd="sng" algn="ctr">
            <a:solidFill>
              <a:srgbClr val="293247"/>
            </a:solidFill>
            <a:prstDash val="lgDash"/>
            <a:miter lim="800000"/>
            <a:tailEnd type="oval"/>
          </a:ln>
          <a:effectLst/>
        </p:spPr>
      </p:cxnSp>
      <p:sp>
        <p:nvSpPr>
          <p:cNvPr id="17" name="文本框 16"/>
          <p:cNvSpPr txBox="1"/>
          <p:nvPr/>
        </p:nvSpPr>
        <p:spPr>
          <a:xfrm>
            <a:off x="1419212" y="301090"/>
            <a:ext cx="1713230" cy="460375"/>
          </a:xfrm>
          <a:prstGeom prst="rect">
            <a:avLst/>
          </a:prstGeom>
          <a:noFill/>
        </p:spPr>
        <p:txBody>
          <a:bodyPr wrap="none" rtlCol="0">
            <a:spAutoFit/>
          </a:bodyPr>
          <a:p>
            <a:r>
              <a:rPr lang="zh-CN" altLang="en-US" sz="2400" b="1" dirty="0">
                <a:solidFill>
                  <a:srgbClr val="000000">
                    <a:lumMod val="75000"/>
                    <a:lumOff val="25000"/>
                  </a:srgbClr>
                </a:solidFill>
                <a:latin typeface="黑体" panose="02010609060101010101" charset="-122"/>
                <a:ea typeface="黑体" panose="02010609060101010101" charset="-122"/>
                <a:sym typeface="思源宋体 CN Light" panose="02020300000000000000" pitchFamily="18" charset="-122"/>
              </a:rPr>
              <a:t>研究三介绍</a:t>
            </a:r>
            <a:endParaRPr lang="en-US" altLang="zh-CN" sz="2400" b="1" dirty="0">
              <a:solidFill>
                <a:srgbClr val="000000">
                  <a:lumMod val="75000"/>
                  <a:lumOff val="25000"/>
                </a:srgbClr>
              </a:solidFill>
              <a:latin typeface="黑体" panose="02010609060101010101" charset="-122"/>
              <a:ea typeface="黑体" panose="02010609060101010101" charset="-122"/>
              <a:sym typeface="思源宋体 CN Light" panose="02020300000000000000" pitchFamily="18" charset="-122"/>
            </a:endParaRPr>
          </a:p>
        </p:txBody>
      </p:sp>
      <p:sp>
        <p:nvSpPr>
          <p:cNvPr id="18" name="箭头: V 形 8"/>
          <p:cNvSpPr/>
          <p:nvPr/>
        </p:nvSpPr>
        <p:spPr>
          <a:xfrm flipV="1">
            <a:off x="235585" y="325120"/>
            <a:ext cx="377190" cy="436880"/>
          </a:xfrm>
          <a:prstGeom prst="chevron">
            <a:avLst/>
          </a:prstGeom>
          <a:solidFill>
            <a:srgbClr val="FFFFFF"/>
          </a:solidFill>
          <a:ln w="12700" cap="flat" cmpd="sng" algn="ctr">
            <a:solidFill>
              <a:srgbClr val="A5A5A5"/>
            </a:solidFill>
            <a:prstDash val="solid"/>
            <a:miter lim="800000"/>
          </a:ln>
          <a:effectLst/>
        </p:spPr>
        <p:txBody>
          <a:bodyPr rtlCol="0" anchor="ctr"/>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pic>
        <p:nvPicPr>
          <p:cNvPr id="3" name="图片 2" descr="南京师范大学（黑）"/>
          <p:cNvPicPr>
            <a:picLocks noChangeAspect="1"/>
          </p:cNvPicPr>
          <p:nvPr/>
        </p:nvPicPr>
        <p:blipFill>
          <a:blip r:embed="rId2"/>
          <a:stretch>
            <a:fillRect/>
          </a:stretch>
        </p:blipFill>
        <p:spPr>
          <a:xfrm>
            <a:off x="9657080" y="-310515"/>
            <a:ext cx="2285365" cy="1615440"/>
          </a:xfrm>
          <a:prstGeom prst="rect">
            <a:avLst/>
          </a:prstGeom>
        </p:spPr>
      </p:pic>
      <p:pic>
        <p:nvPicPr>
          <p:cNvPr id="4" name="图片 3" descr="校徽-绿"/>
          <p:cNvPicPr>
            <a:picLocks noChangeAspect="1"/>
          </p:cNvPicPr>
          <p:nvPr/>
        </p:nvPicPr>
        <p:blipFill>
          <a:blip r:embed="rId3"/>
          <a:stretch>
            <a:fillRect/>
          </a:stretch>
        </p:blipFill>
        <p:spPr>
          <a:xfrm>
            <a:off x="9657080" y="20320"/>
            <a:ext cx="640715" cy="906780"/>
          </a:xfrm>
          <a:prstGeom prst="rect">
            <a:avLst/>
          </a:prstGeom>
        </p:spPr>
      </p:pic>
      <p:sp>
        <p:nvSpPr>
          <p:cNvPr id="25" name="矩形 24"/>
          <p:cNvSpPr/>
          <p:nvPr/>
        </p:nvSpPr>
        <p:spPr>
          <a:xfrm>
            <a:off x="0" y="6702425"/>
            <a:ext cx="12192000" cy="155575"/>
          </a:xfrm>
          <a:prstGeom prst="rect">
            <a:avLst/>
          </a:prstGeom>
          <a:solidFill>
            <a:srgbClr val="006A4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Tree>
    <p:custDataLst>
      <p:tags r:id="rId4"/>
    </p:custDataLst>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randombar(horizontal)">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 name="Title 6"/>
          <p:cNvSpPr txBox="1"/>
          <p:nvPr>
            <p:custDataLst>
              <p:tags r:id="rId1"/>
            </p:custDataLst>
          </p:nvPr>
        </p:nvSpPr>
        <p:spPr>
          <a:xfrm>
            <a:off x="554355" y="3311525"/>
            <a:ext cx="10805160" cy="3117850"/>
          </a:xfrm>
          <a:prstGeom prst="rect">
            <a:avLst/>
          </a:prstGeom>
          <a:noFill/>
          <a:ln w="3175">
            <a:noFill/>
            <a:prstDash val="dash"/>
          </a:ln>
        </p:spPr>
        <p:txBody>
          <a:bodyPr wrap="square" lIns="63500" tIns="25400" rIns="63500" bIns="25400" anchor="b"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279400" lvl="0" indent="-279400" algn="just" fontAlgn="ctr">
              <a:lnSpc>
                <a:spcPct val="120000"/>
              </a:lnSpc>
              <a:spcBef>
                <a:spcPts val="0"/>
              </a:spcBef>
              <a:spcAft>
                <a:spcPts val="800"/>
              </a:spcAft>
              <a:buSzPct val="100000"/>
              <a:buFont typeface="Wingdings" panose="05000000000000000000" charset="0"/>
              <a:buChar char="l"/>
            </a:pPr>
            <a:r>
              <a:rPr lang="zh-CN" altLang="en-US" sz="2000" b="1" spc="160">
                <a:ln w="3175">
                  <a:noFill/>
                  <a:prstDash val="dash"/>
                </a:ln>
                <a:solidFill>
                  <a:schemeClr val="tx1"/>
                </a:solidFill>
                <a:latin typeface="宋体" panose="02010600030101010101" pitchFamily="2" charset="-122"/>
                <a:ea typeface="宋体" panose="02010600030101010101" pitchFamily="2" charset="-122"/>
                <a:cs typeface="宋体" panose="02010600030101010101" pitchFamily="2" charset="-122"/>
              </a:rPr>
              <a:t>数据分析的方法：</a:t>
            </a:r>
            <a:endParaRPr lang="zh-CN" altLang="en-US" sz="2000" b="1" spc="160">
              <a:ln w="3175">
                <a:noFill/>
                <a:prstDash val="dash"/>
              </a:ln>
              <a:solidFill>
                <a:schemeClr val="tx1"/>
              </a:solidFill>
              <a:latin typeface="宋体" panose="02010600030101010101" pitchFamily="2" charset="-122"/>
              <a:ea typeface="宋体" panose="02010600030101010101" pitchFamily="2" charset="-122"/>
              <a:cs typeface="宋体" panose="02010600030101010101" pitchFamily="2" charset="-122"/>
            </a:endParaRPr>
          </a:p>
          <a:p>
            <a:pPr marL="342900" lvl="0" indent="-342900" algn="just" fontAlgn="ctr">
              <a:lnSpc>
                <a:spcPct val="120000"/>
              </a:lnSpc>
              <a:spcBef>
                <a:spcPts val="0"/>
              </a:spcBef>
              <a:spcAft>
                <a:spcPts val="800"/>
              </a:spcAft>
              <a:buSzPct val="100000"/>
              <a:buFont typeface="Arial" panose="020B0604020202020204" pitchFamily="34" charset="0"/>
              <a:buChar char="•"/>
            </a:pPr>
            <a:r>
              <a:rPr lang="zh-CN" altLang="en-US" sz="2000" spc="160">
                <a:ln w="3175">
                  <a:noFill/>
                  <a:prstDash val="dash"/>
                </a:ln>
                <a:solidFill>
                  <a:schemeClr val="tx1"/>
                </a:solidFill>
                <a:latin typeface="Times New Roman" panose="02020603050405020304" charset="0"/>
                <a:ea typeface="宋体" panose="02010600030101010101" pitchFamily="2" charset="-122"/>
                <a:cs typeface="Times New Roman" panose="02020603050405020304" charset="0"/>
              </a:rPr>
              <a:t>研究使用多层级线性混合模型（</a:t>
            </a:r>
            <a:r>
              <a:rPr lang="en-US" altLang="zh-CN" sz="2000" spc="160">
                <a:ln w="3175">
                  <a:noFill/>
                  <a:prstDash val="dash"/>
                </a:ln>
                <a:solidFill>
                  <a:schemeClr val="tx1"/>
                </a:solidFill>
                <a:latin typeface="Times New Roman" panose="02020603050405020304" charset="0"/>
                <a:ea typeface="宋体" panose="02010600030101010101" pitchFamily="2" charset="-122"/>
                <a:cs typeface="Times New Roman" panose="02020603050405020304" charset="0"/>
              </a:rPr>
              <a:t>Multilevel Linear Mixed Models</a:t>
            </a:r>
            <a:r>
              <a:rPr lang="zh-CN" altLang="en-US" sz="2000" spc="160">
                <a:ln w="3175">
                  <a:noFill/>
                  <a:prstDash val="dash"/>
                </a:ln>
                <a:solidFill>
                  <a:schemeClr val="tx1"/>
                </a:solidFill>
                <a:latin typeface="Times New Roman" panose="02020603050405020304" charset="0"/>
                <a:ea typeface="宋体" panose="02010600030101010101" pitchFamily="2" charset="-122"/>
                <a:cs typeface="Times New Roman" panose="02020603050405020304" charset="0"/>
              </a:rPr>
              <a:t>）检验独处信念对</a:t>
            </a:r>
            <a:r>
              <a:rPr lang="en-US" altLang="zh-CN" sz="2000" b="1" spc="160">
                <a:ln w="3175">
                  <a:noFill/>
                  <a:prstDash val="dash"/>
                </a:ln>
                <a:solidFill>
                  <a:schemeClr val="tx1"/>
                </a:solidFill>
                <a:latin typeface="Times New Roman" panose="02020603050405020304" charset="0"/>
                <a:ea typeface="宋体" panose="02010600030101010101" pitchFamily="2" charset="-122"/>
                <a:cs typeface="Times New Roman" panose="02020603050405020304" charset="0"/>
              </a:rPr>
              <a:t>“</a:t>
            </a:r>
            <a:r>
              <a:rPr lang="zh-CN" altLang="en-US" sz="2000" b="1" spc="160">
                <a:ln w="3175">
                  <a:noFill/>
                  <a:prstDash val="dash"/>
                </a:ln>
                <a:solidFill>
                  <a:schemeClr val="tx1"/>
                </a:solidFill>
                <a:latin typeface="Times New Roman" panose="02020603050405020304" charset="0"/>
                <a:ea typeface="宋体" panose="02010600030101010101" pitchFamily="2" charset="-122"/>
                <a:cs typeface="Times New Roman" panose="02020603050405020304" charset="0"/>
              </a:rPr>
              <a:t>独处时间</a:t>
            </a:r>
            <a:r>
              <a:rPr lang="en-US" altLang="en-US" sz="2000" b="1" spc="160">
                <a:ln w="3175">
                  <a:noFill/>
                  <a:prstDash val="dash"/>
                </a:ln>
                <a:solidFill>
                  <a:schemeClr val="tx1"/>
                </a:solidFill>
                <a:latin typeface="Times New Roman" panose="02020603050405020304" charset="0"/>
                <a:ea typeface="宋体" panose="02010600030101010101" pitchFamily="2" charset="-122"/>
                <a:cs typeface="Times New Roman" panose="02020603050405020304" charset="0"/>
              </a:rPr>
              <a:t>→</a:t>
            </a:r>
            <a:r>
              <a:rPr lang="zh-CN" altLang="en-US" sz="2000" b="1" spc="160">
                <a:ln w="3175">
                  <a:noFill/>
                  <a:prstDash val="dash"/>
                </a:ln>
                <a:solidFill>
                  <a:schemeClr val="tx1"/>
                </a:solidFill>
                <a:latin typeface="Times New Roman" panose="02020603050405020304" charset="0"/>
                <a:ea typeface="宋体" panose="02010600030101010101" pitchFamily="2" charset="-122"/>
                <a:cs typeface="Times New Roman" panose="02020603050405020304" charset="0"/>
              </a:rPr>
              <a:t>孤独感变化</a:t>
            </a:r>
            <a:r>
              <a:rPr lang="en-US" altLang="zh-CN" sz="2000" b="1" spc="160">
                <a:ln w="3175">
                  <a:noFill/>
                  <a:prstDash val="dash"/>
                </a:ln>
                <a:solidFill>
                  <a:schemeClr val="tx1"/>
                </a:solidFill>
                <a:latin typeface="Times New Roman" panose="02020603050405020304" charset="0"/>
                <a:ea typeface="宋体" panose="02010600030101010101" pitchFamily="2" charset="-122"/>
                <a:cs typeface="Times New Roman" panose="02020603050405020304" charset="0"/>
              </a:rPr>
              <a:t>”</a:t>
            </a:r>
            <a:r>
              <a:rPr lang="zh-CN" altLang="en-US" sz="2000" b="1" spc="160">
                <a:ln w="3175">
                  <a:noFill/>
                  <a:prstDash val="dash"/>
                </a:ln>
                <a:solidFill>
                  <a:schemeClr val="tx1"/>
                </a:solidFill>
                <a:latin typeface="Times New Roman" panose="02020603050405020304" charset="0"/>
                <a:ea typeface="宋体" panose="02010600030101010101" pitchFamily="2" charset="-122"/>
                <a:cs typeface="Times New Roman" panose="02020603050405020304" charset="0"/>
              </a:rPr>
              <a:t>的调节效应</a:t>
            </a:r>
            <a:r>
              <a:rPr lang="zh-CN" altLang="en-US" sz="2000" spc="160">
                <a:ln w="3175">
                  <a:noFill/>
                  <a:prstDash val="dash"/>
                </a:ln>
                <a:solidFill>
                  <a:schemeClr val="tx1"/>
                </a:solidFill>
                <a:latin typeface="Times New Roman" panose="02020603050405020304" charset="0"/>
                <a:ea typeface="宋体" panose="02010600030101010101" pitchFamily="2" charset="-122"/>
                <a:cs typeface="Times New Roman" panose="02020603050405020304" charset="0"/>
              </a:rPr>
              <a:t>。</a:t>
            </a:r>
            <a:endParaRPr lang="zh-CN" altLang="en-US" sz="2000" spc="160">
              <a:ln w="3175">
                <a:noFill/>
                <a:prstDash val="dash"/>
              </a:ln>
              <a:solidFill>
                <a:schemeClr val="tx1"/>
              </a:solidFill>
              <a:latin typeface="Times New Roman" panose="02020603050405020304" charset="0"/>
              <a:ea typeface="宋体" panose="02010600030101010101" pitchFamily="2" charset="-122"/>
              <a:cs typeface="Times New Roman" panose="02020603050405020304" charset="0"/>
            </a:endParaRPr>
          </a:p>
          <a:p>
            <a:pPr marL="800100" lvl="1" indent="-342900" algn="just" fontAlgn="ctr">
              <a:lnSpc>
                <a:spcPct val="120000"/>
              </a:lnSpc>
              <a:spcBef>
                <a:spcPts val="0"/>
              </a:spcBef>
              <a:spcAft>
                <a:spcPts val="800"/>
              </a:spcAft>
              <a:buSzPct val="100000"/>
              <a:buFont typeface="Arial" panose="020B0604020202020204" pitchFamily="34" charset="0"/>
              <a:buChar char="•"/>
            </a:pPr>
            <a:r>
              <a:rPr lang="zh-CN" altLang="en-US" sz="1310" spc="160">
                <a:ln w="3175">
                  <a:noFill/>
                  <a:prstDash val="dash"/>
                </a:ln>
                <a:solidFill>
                  <a:schemeClr val="tx1"/>
                </a:solidFill>
                <a:latin typeface="Times New Roman" panose="02020603050405020304" charset="0"/>
                <a:ea typeface="宋体" panose="02010600030101010101" pitchFamily="2" charset="-122"/>
                <a:cs typeface="Times New Roman" panose="02020603050405020304" charset="0"/>
              </a:rPr>
              <a:t>因变量：孤独感变化（</a:t>
            </a:r>
            <a:r>
              <a:rPr lang="en-US" altLang="zh-CN" sz="1310" spc="160">
                <a:ln w="3175">
                  <a:noFill/>
                  <a:prstDash val="dash"/>
                </a:ln>
                <a:solidFill>
                  <a:schemeClr val="tx1"/>
                </a:solidFill>
                <a:latin typeface="Times New Roman" panose="02020603050405020304" charset="0"/>
                <a:ea typeface="宋体" panose="02010600030101010101" pitchFamily="2" charset="-122"/>
                <a:cs typeface="Times New Roman" panose="02020603050405020304" charset="0"/>
              </a:rPr>
              <a:t>Tn</a:t>
            </a:r>
            <a:r>
              <a:rPr lang="zh-CN" altLang="en-US" sz="1310" spc="160">
                <a:ln w="3175">
                  <a:noFill/>
                  <a:prstDash val="dash"/>
                </a:ln>
                <a:solidFill>
                  <a:schemeClr val="tx1"/>
                </a:solidFill>
                <a:latin typeface="Times New Roman" panose="02020603050405020304" charset="0"/>
                <a:ea typeface="宋体" panose="02010600030101010101" pitchFamily="2" charset="-122"/>
                <a:cs typeface="Times New Roman" panose="02020603050405020304" charset="0"/>
              </a:rPr>
              <a:t>孤独感</a:t>
            </a:r>
            <a:r>
              <a:rPr lang="en-US" altLang="zh-CN" sz="1310" spc="160">
                <a:ln w="3175">
                  <a:noFill/>
                  <a:prstDash val="dash"/>
                </a:ln>
                <a:solidFill>
                  <a:schemeClr val="tx1"/>
                </a:solidFill>
                <a:latin typeface="Times New Roman" panose="02020603050405020304" charset="0"/>
                <a:ea typeface="宋体" panose="02010600030101010101" pitchFamily="2" charset="-122"/>
                <a:cs typeface="Times New Roman" panose="02020603050405020304" charset="0"/>
              </a:rPr>
              <a:t> - Tn-1</a:t>
            </a:r>
            <a:r>
              <a:rPr lang="zh-CN" altLang="en-US" sz="1310" spc="160">
                <a:ln w="3175">
                  <a:noFill/>
                  <a:prstDash val="dash"/>
                </a:ln>
                <a:solidFill>
                  <a:schemeClr val="tx1"/>
                </a:solidFill>
                <a:latin typeface="Times New Roman" panose="02020603050405020304" charset="0"/>
                <a:ea typeface="宋体" panose="02010600030101010101" pitchFamily="2" charset="-122"/>
                <a:cs typeface="Times New Roman" panose="02020603050405020304" charset="0"/>
              </a:rPr>
              <a:t>孤独感），</a:t>
            </a:r>
            <a:endParaRPr lang="zh-CN" altLang="en-US" sz="1310" spc="160">
              <a:ln w="3175">
                <a:noFill/>
                <a:prstDash val="dash"/>
              </a:ln>
              <a:solidFill>
                <a:schemeClr val="tx1"/>
              </a:solidFill>
              <a:latin typeface="Times New Roman" panose="02020603050405020304" charset="0"/>
              <a:ea typeface="宋体" panose="02010600030101010101" pitchFamily="2" charset="-122"/>
              <a:cs typeface="Times New Roman" panose="02020603050405020304" charset="0"/>
            </a:endParaRPr>
          </a:p>
          <a:p>
            <a:pPr marL="800100" lvl="1" indent="-342900" algn="just" fontAlgn="ctr">
              <a:lnSpc>
                <a:spcPct val="120000"/>
              </a:lnSpc>
              <a:spcBef>
                <a:spcPts val="0"/>
              </a:spcBef>
              <a:spcAft>
                <a:spcPts val="800"/>
              </a:spcAft>
              <a:buSzPct val="100000"/>
              <a:buFont typeface="Arial" panose="020B0604020202020204" pitchFamily="34" charset="0"/>
              <a:buChar char="•"/>
            </a:pPr>
            <a:r>
              <a:rPr lang="zh-CN" altLang="en-US" sz="1310" spc="160">
                <a:ln w="3175">
                  <a:noFill/>
                  <a:prstDash val="dash"/>
                </a:ln>
                <a:solidFill>
                  <a:schemeClr val="tx1"/>
                </a:solidFill>
                <a:latin typeface="Times New Roman" panose="02020603050405020304" charset="0"/>
                <a:ea typeface="宋体" panose="02010600030101010101" pitchFamily="2" charset="-122"/>
                <a:cs typeface="Times New Roman" panose="02020603050405020304" charset="0"/>
              </a:rPr>
              <a:t>预测变量：独处时间（个体内中心化）、独处信念（总平均中心化）。</a:t>
            </a:r>
            <a:endParaRPr lang="zh-CN" altLang="en-US" sz="1310" spc="160">
              <a:ln w="3175">
                <a:noFill/>
                <a:prstDash val="dash"/>
              </a:ln>
              <a:solidFill>
                <a:schemeClr val="tx1"/>
              </a:solidFill>
              <a:latin typeface="Times New Roman" panose="02020603050405020304" charset="0"/>
              <a:ea typeface="宋体" panose="02010600030101010101" pitchFamily="2" charset="-122"/>
              <a:cs typeface="Times New Roman" panose="02020603050405020304" charset="0"/>
            </a:endParaRPr>
          </a:p>
          <a:p>
            <a:pPr marL="800100" lvl="1" indent="-342900" algn="just" fontAlgn="ctr">
              <a:lnSpc>
                <a:spcPct val="120000"/>
              </a:lnSpc>
              <a:spcBef>
                <a:spcPts val="0"/>
              </a:spcBef>
              <a:spcAft>
                <a:spcPts val="800"/>
              </a:spcAft>
              <a:buSzPct val="100000"/>
              <a:buFont typeface="Arial" panose="020B0604020202020204" pitchFamily="34" charset="0"/>
              <a:buChar char="•"/>
            </a:pPr>
            <a:r>
              <a:rPr lang="zh-CN" altLang="en-US" sz="1310" spc="160">
                <a:ln w="3175">
                  <a:noFill/>
                  <a:prstDash val="dash"/>
                </a:ln>
                <a:solidFill>
                  <a:schemeClr val="tx1"/>
                </a:solidFill>
                <a:latin typeface="Times New Roman" panose="02020603050405020304" charset="0"/>
                <a:ea typeface="宋体" panose="02010600030101010101" pitchFamily="2" charset="-122"/>
                <a:cs typeface="Times New Roman" panose="02020603050405020304" charset="0"/>
              </a:rPr>
              <a:t>控制变量：</a:t>
            </a:r>
            <a:r>
              <a:rPr lang="en-US" altLang="zh-CN" sz="1310" spc="160">
                <a:ln w="3175">
                  <a:noFill/>
                  <a:prstDash val="dash"/>
                </a:ln>
                <a:solidFill>
                  <a:schemeClr val="tx1"/>
                </a:solidFill>
                <a:latin typeface="Times New Roman" panose="02020603050405020304" charset="0"/>
                <a:ea typeface="宋体" panose="02010600030101010101" pitchFamily="2" charset="-122"/>
                <a:cs typeface="Times New Roman" panose="02020603050405020304" charset="0"/>
              </a:rPr>
              <a:t>Tn-1</a:t>
            </a:r>
            <a:r>
              <a:rPr lang="zh-CN" altLang="en-US" sz="1310" spc="160">
                <a:ln w="3175">
                  <a:noFill/>
                  <a:prstDash val="dash"/>
                </a:ln>
                <a:solidFill>
                  <a:schemeClr val="tx1"/>
                </a:solidFill>
                <a:latin typeface="Times New Roman" panose="02020603050405020304" charset="0"/>
                <a:ea typeface="宋体" panose="02010600030101010101" pitchFamily="2" charset="-122"/>
                <a:cs typeface="Times New Roman" panose="02020603050405020304" charset="0"/>
              </a:rPr>
              <a:t>孤独感。</a:t>
            </a:r>
            <a:endParaRPr lang="zh-CN" altLang="en-US" sz="1310" spc="160">
              <a:ln w="3175">
                <a:noFill/>
                <a:prstDash val="dash"/>
              </a:ln>
              <a:solidFill>
                <a:schemeClr val="tx1"/>
              </a:solidFill>
              <a:latin typeface="Times New Roman" panose="02020603050405020304" charset="0"/>
              <a:ea typeface="宋体" panose="02010600030101010101" pitchFamily="2" charset="-122"/>
              <a:cs typeface="Times New Roman" panose="02020603050405020304" charset="0"/>
            </a:endParaRPr>
          </a:p>
          <a:p>
            <a:pPr marL="342900" lvl="0" indent="-342900" algn="just" fontAlgn="ctr">
              <a:lnSpc>
                <a:spcPct val="120000"/>
              </a:lnSpc>
              <a:spcBef>
                <a:spcPts val="0"/>
              </a:spcBef>
              <a:spcAft>
                <a:spcPts val="800"/>
              </a:spcAft>
              <a:buSzPct val="100000"/>
              <a:buFont typeface="Arial" panose="020B0604020202020204" pitchFamily="34" charset="0"/>
              <a:buChar char="•"/>
            </a:pPr>
            <a:r>
              <a:rPr lang="zh-CN" altLang="en-US" sz="2000" spc="160">
                <a:ln w="3175">
                  <a:noFill/>
                  <a:prstDash val="dash"/>
                </a:ln>
                <a:solidFill>
                  <a:schemeClr val="tx1"/>
                </a:solidFill>
                <a:latin typeface="Times New Roman" panose="02020603050405020304" charset="0"/>
                <a:ea typeface="宋体" panose="02010600030101010101" pitchFamily="2" charset="-122"/>
                <a:cs typeface="Times New Roman" panose="02020603050405020304" charset="0"/>
              </a:rPr>
              <a:t>此外还研究了随机效应以及稳健性分析，追加控制抑郁、焦虑、特质孤独感等协变量。</a:t>
            </a:r>
            <a:endParaRPr lang="zh-CN" altLang="en-US" sz="2000" spc="160">
              <a:ln w="3175">
                <a:noFill/>
                <a:prstDash val="dash"/>
              </a:ln>
              <a:solidFill>
                <a:schemeClr val="tx1"/>
              </a:solidFill>
              <a:latin typeface="Times New Roman" panose="02020603050405020304" charset="0"/>
              <a:ea typeface="宋体" panose="02010600030101010101" pitchFamily="2" charset="-122"/>
              <a:cs typeface="Times New Roman" panose="02020603050405020304" charset="0"/>
            </a:endParaRPr>
          </a:p>
          <a:p>
            <a:pPr marL="342900" lvl="0" indent="-342900" algn="just" fontAlgn="ctr">
              <a:lnSpc>
                <a:spcPct val="120000"/>
              </a:lnSpc>
              <a:spcBef>
                <a:spcPts val="0"/>
              </a:spcBef>
              <a:spcAft>
                <a:spcPts val="800"/>
              </a:spcAft>
              <a:buSzPct val="100000"/>
              <a:buFont typeface="Arial" panose="020B0604020202020204" pitchFamily="34" charset="0"/>
              <a:buChar char="•"/>
            </a:pPr>
            <a:endParaRPr lang="zh-CN" altLang="en-US" sz="2000" spc="160">
              <a:ln w="3175">
                <a:noFill/>
                <a:prstDash val="dash"/>
              </a:ln>
              <a:solidFill>
                <a:schemeClr val="tx1"/>
              </a:solidFill>
              <a:latin typeface="Times New Roman" panose="02020603050405020304" charset="0"/>
              <a:ea typeface="宋体" panose="02010600030101010101" pitchFamily="2" charset="-122"/>
              <a:cs typeface="Times New Roman" panose="02020603050405020304" charset="0"/>
            </a:endParaRPr>
          </a:p>
          <a:p>
            <a:pPr marL="342900" lvl="0" indent="-342900" algn="just" fontAlgn="ctr">
              <a:lnSpc>
                <a:spcPct val="120000"/>
              </a:lnSpc>
              <a:spcBef>
                <a:spcPts val="0"/>
              </a:spcBef>
              <a:spcAft>
                <a:spcPts val="800"/>
              </a:spcAft>
              <a:buSzPct val="100000"/>
              <a:buFont typeface="Wingdings" panose="05000000000000000000" charset="0"/>
              <a:buChar char="l"/>
            </a:pPr>
            <a:r>
              <a:rPr lang="zh-CN" altLang="en-US" sz="2000" b="1" spc="160">
                <a:ln w="3175">
                  <a:noFill/>
                  <a:prstDash val="dash"/>
                </a:ln>
                <a:solidFill>
                  <a:schemeClr val="tx1"/>
                </a:solidFill>
                <a:latin typeface="Times New Roman" panose="02020603050405020304" charset="0"/>
                <a:ea typeface="宋体" panose="02010600030101010101" pitchFamily="2" charset="-122"/>
                <a:cs typeface="Times New Roman" panose="02020603050405020304" charset="0"/>
              </a:rPr>
              <a:t>使用的软件及软件包：</a:t>
            </a:r>
            <a:r>
              <a:rPr altLang="zh-CN" sz="2000" spc="160">
                <a:ln w="3175">
                  <a:noFill/>
                  <a:prstDash val="dash"/>
                </a:ln>
                <a:latin typeface="Times New Roman" panose="02020603050405020304" charset="0"/>
                <a:ea typeface="宋体" panose="02010600030101010101" pitchFamily="2" charset="-122"/>
                <a:cs typeface="Times New Roman" panose="02020603050405020304" charset="0"/>
                <a:sym typeface="+mn-ea"/>
              </a:rPr>
              <a:t>R</a:t>
            </a:r>
            <a:r>
              <a:rPr lang="zh-CN" altLang="en-US" sz="2000" spc="160">
                <a:ln w="3175">
                  <a:noFill/>
                  <a:prstDash val="dash"/>
                </a:ln>
                <a:latin typeface="Times New Roman" panose="02020603050405020304" charset="0"/>
                <a:ea typeface="宋体" panose="02010600030101010101" pitchFamily="2" charset="-122"/>
                <a:cs typeface="Times New Roman" panose="02020603050405020304" charset="0"/>
                <a:sym typeface="+mn-ea"/>
              </a:rPr>
              <a:t>语言（</a:t>
            </a:r>
            <a:r>
              <a:rPr altLang="zh-CN" sz="2000" spc="160">
                <a:ln w="3175">
                  <a:noFill/>
                  <a:prstDash val="dash"/>
                </a:ln>
                <a:latin typeface="Times New Roman" panose="02020603050405020304" charset="0"/>
                <a:ea typeface="宋体" panose="02010600030101010101" pitchFamily="2" charset="-122"/>
                <a:cs typeface="Times New Roman" panose="02020603050405020304" charset="0"/>
                <a:sym typeface="+mn-ea"/>
              </a:rPr>
              <a:t>Version 1.4.17</a:t>
            </a:r>
            <a:r>
              <a:rPr lang="zh-CN" altLang="en-US" sz="2000" spc="160">
                <a:ln w="3175">
                  <a:noFill/>
                  <a:prstDash val="dash"/>
                </a:ln>
                <a:latin typeface="Times New Roman" panose="02020603050405020304" charset="0"/>
                <a:ea typeface="宋体" panose="02010600030101010101" pitchFamily="2" charset="-122"/>
                <a:cs typeface="Times New Roman" panose="02020603050405020304" charset="0"/>
                <a:sym typeface="+mn-ea"/>
              </a:rPr>
              <a:t>）</a:t>
            </a:r>
            <a:endParaRPr lang="zh-CN" altLang="en-US" sz="2000" b="1" spc="160">
              <a:ln w="3175">
                <a:noFill/>
                <a:prstDash val="dash"/>
              </a:ln>
              <a:solidFill>
                <a:schemeClr val="tx1"/>
              </a:solidFill>
              <a:latin typeface="Times New Roman" panose="02020603050405020304" charset="0"/>
              <a:ea typeface="宋体" panose="02010600030101010101" pitchFamily="2" charset="-122"/>
              <a:cs typeface="Times New Roman" panose="02020603050405020304" charset="0"/>
            </a:endParaRPr>
          </a:p>
          <a:p>
            <a:pPr lvl="1" indent="0" algn="just" fontAlgn="ctr">
              <a:lnSpc>
                <a:spcPct val="120000"/>
              </a:lnSpc>
              <a:spcBef>
                <a:spcPts val="0"/>
              </a:spcBef>
              <a:spcAft>
                <a:spcPts val="800"/>
              </a:spcAft>
              <a:buClrTx/>
              <a:buSzTx/>
              <a:buFont typeface="Arial" panose="020B0604020202020204" pitchFamily="34" charset="0"/>
              <a:buNone/>
            </a:pPr>
            <a:r>
              <a:rPr lang="zh-CN" altLang="en-US" sz="2000" spc="160">
                <a:ln w="3175">
                  <a:noFill/>
                  <a:prstDash val="dash"/>
                </a:ln>
                <a:solidFill>
                  <a:schemeClr val="tx1"/>
                </a:solidFill>
                <a:latin typeface="Times New Roman" panose="02020603050405020304" charset="0"/>
                <a:ea typeface="宋体" panose="02010600030101010101" pitchFamily="2" charset="-122"/>
                <a:cs typeface="Times New Roman" panose="02020603050405020304" charset="0"/>
              </a:rPr>
              <a:t>关键工具包包括：</a:t>
            </a:r>
            <a:endParaRPr lang="zh-CN" altLang="en-US" sz="2000" spc="160">
              <a:ln w="3175">
                <a:noFill/>
                <a:prstDash val="dash"/>
              </a:ln>
              <a:solidFill>
                <a:schemeClr val="tx1"/>
              </a:solidFill>
              <a:latin typeface="Times New Roman" panose="02020603050405020304" charset="0"/>
              <a:ea typeface="宋体" panose="02010600030101010101" pitchFamily="2" charset="-122"/>
              <a:cs typeface="Times New Roman" panose="02020603050405020304" charset="0"/>
            </a:endParaRPr>
          </a:p>
          <a:p>
            <a:pPr marL="800100" lvl="1" indent="-342900" algn="just" fontAlgn="ctr">
              <a:lnSpc>
                <a:spcPct val="120000"/>
              </a:lnSpc>
              <a:spcBef>
                <a:spcPts val="0"/>
              </a:spcBef>
              <a:spcAft>
                <a:spcPts val="800"/>
              </a:spcAft>
              <a:buClrTx/>
              <a:buSzTx/>
              <a:buFont typeface="Arial" panose="020B0604020202020204" pitchFamily="34" charset="0"/>
              <a:buChar char="•"/>
            </a:pPr>
            <a:r>
              <a:rPr lang="zh-CN" altLang="en-US" sz="1310" spc="160">
                <a:ln w="3175">
                  <a:noFill/>
                  <a:prstDash val="dash"/>
                </a:ln>
                <a:solidFill>
                  <a:schemeClr val="tx1"/>
                </a:solidFill>
                <a:latin typeface="Times New Roman" panose="02020603050405020304" charset="0"/>
                <a:ea typeface="宋体" panose="02010600030101010101" pitchFamily="2" charset="-122"/>
                <a:cs typeface="Times New Roman" panose="02020603050405020304" charset="0"/>
              </a:rPr>
              <a:t>①lme4 (v1.1-26)：拟合混合效应模型，处理嵌套数据结构。</a:t>
            </a:r>
            <a:endParaRPr lang="zh-CN" altLang="en-US" sz="1310" spc="160">
              <a:ln w="3175">
                <a:noFill/>
                <a:prstDash val="dash"/>
              </a:ln>
              <a:solidFill>
                <a:schemeClr val="tx1"/>
              </a:solidFill>
              <a:latin typeface="Times New Roman" panose="02020603050405020304" charset="0"/>
              <a:ea typeface="宋体" panose="02010600030101010101" pitchFamily="2" charset="-122"/>
              <a:cs typeface="Times New Roman" panose="02020603050405020304" charset="0"/>
            </a:endParaRPr>
          </a:p>
          <a:p>
            <a:pPr marL="800100" lvl="1" indent="-342900" algn="just" fontAlgn="ctr">
              <a:lnSpc>
                <a:spcPct val="120000"/>
              </a:lnSpc>
              <a:spcBef>
                <a:spcPts val="0"/>
              </a:spcBef>
              <a:spcAft>
                <a:spcPts val="800"/>
              </a:spcAft>
              <a:buClrTx/>
              <a:buSzTx/>
              <a:buFont typeface="Arial" panose="020B0604020202020204" pitchFamily="34" charset="0"/>
              <a:buChar char="•"/>
            </a:pPr>
            <a:r>
              <a:rPr lang="zh-CN" altLang="en-US" sz="1310" spc="160">
                <a:ln w="3175">
                  <a:noFill/>
                  <a:prstDash val="dash"/>
                </a:ln>
                <a:solidFill>
                  <a:schemeClr val="tx1"/>
                </a:solidFill>
                <a:latin typeface="Times New Roman" panose="02020603050405020304" charset="0"/>
                <a:ea typeface="宋体" panose="02010600030101010101" pitchFamily="2" charset="-122"/>
                <a:cs typeface="Times New Roman" panose="02020603050405020304" charset="0"/>
              </a:rPr>
              <a:t>②lmerTest (v3.1-3)：为lme4模型提供p值估计。</a:t>
            </a:r>
            <a:endParaRPr lang="zh-CN" altLang="en-US" sz="1310" spc="160">
              <a:ln w="3175">
                <a:noFill/>
                <a:prstDash val="dash"/>
              </a:ln>
              <a:solidFill>
                <a:schemeClr val="tx1"/>
              </a:solidFill>
              <a:latin typeface="Times New Roman" panose="02020603050405020304" charset="0"/>
              <a:ea typeface="宋体" panose="02010600030101010101" pitchFamily="2" charset="-122"/>
              <a:cs typeface="Times New Roman" panose="02020603050405020304" charset="0"/>
            </a:endParaRPr>
          </a:p>
          <a:p>
            <a:pPr marL="800100" lvl="1" indent="-342900" algn="just" fontAlgn="ctr">
              <a:lnSpc>
                <a:spcPct val="120000"/>
              </a:lnSpc>
              <a:spcBef>
                <a:spcPts val="0"/>
              </a:spcBef>
              <a:spcAft>
                <a:spcPts val="800"/>
              </a:spcAft>
              <a:buClrTx/>
              <a:buSzTx/>
              <a:buFont typeface="Arial" panose="020B0604020202020204" pitchFamily="34" charset="0"/>
              <a:buChar char="•"/>
            </a:pPr>
            <a:r>
              <a:rPr lang="zh-CN" altLang="en-US" sz="1310" spc="160">
                <a:ln w="3175">
                  <a:noFill/>
                  <a:prstDash val="dash"/>
                </a:ln>
                <a:solidFill>
                  <a:schemeClr val="tx1"/>
                </a:solidFill>
                <a:latin typeface="Times New Roman" panose="02020603050405020304" charset="0"/>
                <a:ea typeface="宋体" panose="02010600030101010101" pitchFamily="2" charset="-122"/>
                <a:cs typeface="Times New Roman" panose="02020603050405020304" charset="0"/>
              </a:rPr>
              <a:t>③tidyverse：用于数据清洗、转换及可视化。</a:t>
            </a:r>
            <a:endParaRPr lang="zh-CN" altLang="en-US" sz="1310" spc="160">
              <a:ln w="3175">
                <a:noFill/>
                <a:prstDash val="dash"/>
              </a:ln>
              <a:solidFill>
                <a:schemeClr val="tx1"/>
              </a:solidFill>
              <a:latin typeface="Times New Roman" panose="02020603050405020304" charset="0"/>
              <a:ea typeface="宋体" panose="02010600030101010101" pitchFamily="2" charset="-122"/>
              <a:cs typeface="Times New Roman" panose="02020603050405020304" charset="0"/>
            </a:endParaRPr>
          </a:p>
          <a:p>
            <a:pPr marL="800100" lvl="1" indent="-342900" algn="just" fontAlgn="ctr">
              <a:lnSpc>
                <a:spcPct val="120000"/>
              </a:lnSpc>
              <a:spcBef>
                <a:spcPts val="0"/>
              </a:spcBef>
              <a:spcAft>
                <a:spcPts val="800"/>
              </a:spcAft>
              <a:buClrTx/>
              <a:buSzTx/>
              <a:buFont typeface="Arial" panose="020B0604020202020204" pitchFamily="34" charset="0"/>
              <a:buChar char="•"/>
            </a:pPr>
            <a:r>
              <a:rPr lang="zh-CN" altLang="en-US" sz="1310" spc="160">
                <a:ln w="3175">
                  <a:noFill/>
                  <a:prstDash val="dash"/>
                </a:ln>
                <a:solidFill>
                  <a:schemeClr val="tx1"/>
                </a:solidFill>
                <a:latin typeface="Times New Roman" panose="02020603050405020304" charset="0"/>
                <a:ea typeface="宋体" panose="02010600030101010101" pitchFamily="2" charset="-122"/>
                <a:cs typeface="Times New Roman" panose="02020603050405020304" charset="0"/>
              </a:rPr>
              <a:t>④psych：计算量表信度（如Cronbach's α）。</a:t>
            </a:r>
            <a:endParaRPr lang="zh-CN" altLang="en-US" sz="1310" spc="160">
              <a:ln w="3175">
                <a:noFill/>
                <a:prstDash val="dash"/>
              </a:ln>
              <a:solidFill>
                <a:schemeClr val="tx1"/>
              </a:solidFill>
              <a:latin typeface="Times New Roman" panose="02020603050405020304" charset="0"/>
              <a:ea typeface="宋体" panose="02010600030101010101" pitchFamily="2" charset="-122"/>
              <a:cs typeface="Times New Roman" panose="02020603050405020304" charset="0"/>
            </a:endParaRPr>
          </a:p>
        </p:txBody>
      </p:sp>
      <p:sp>
        <p:nvSpPr>
          <p:cNvPr id="10" name="箭头: V 形 3"/>
          <p:cNvSpPr/>
          <p:nvPr/>
        </p:nvSpPr>
        <p:spPr>
          <a:xfrm flipV="1">
            <a:off x="554355" y="329565"/>
            <a:ext cx="377190" cy="436880"/>
          </a:xfrm>
          <a:prstGeom prst="chevron">
            <a:avLst/>
          </a:prstGeom>
          <a:solidFill>
            <a:srgbClr val="006A44"/>
          </a:solidFill>
          <a:ln w="12700" cap="flat" cmpd="sng" algn="ctr">
            <a:noFill/>
            <a:prstDash val="solid"/>
            <a:miter lim="800000"/>
          </a:ln>
          <a:effectLst/>
        </p:spPr>
        <p:txBody>
          <a:bodyPr rtlCol="0" anchor="ctr"/>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sp>
        <p:nvSpPr>
          <p:cNvPr id="2" name="箭头: V 形 4"/>
          <p:cNvSpPr/>
          <p:nvPr/>
        </p:nvSpPr>
        <p:spPr>
          <a:xfrm flipV="1">
            <a:off x="867410" y="325120"/>
            <a:ext cx="377190" cy="436880"/>
          </a:xfrm>
          <a:prstGeom prst="chevron">
            <a:avLst/>
          </a:prstGeom>
          <a:solidFill>
            <a:srgbClr val="FFFFFF"/>
          </a:solidFill>
          <a:ln w="12700" cap="flat" cmpd="sng" algn="ctr">
            <a:solidFill>
              <a:srgbClr val="006A44"/>
            </a:solidFill>
            <a:prstDash val="solid"/>
            <a:miter lim="800000"/>
          </a:ln>
          <a:effectLst/>
        </p:spPr>
        <p:txBody>
          <a:bodyPr rtlCol="0" anchor="ctr"/>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cxnSp>
        <p:nvCxnSpPr>
          <p:cNvPr id="12" name="直接连接符 11"/>
          <p:cNvCxnSpPr/>
          <p:nvPr/>
        </p:nvCxnSpPr>
        <p:spPr>
          <a:xfrm>
            <a:off x="1337297" y="751736"/>
            <a:ext cx="10519410" cy="0"/>
          </a:xfrm>
          <a:prstGeom prst="line">
            <a:avLst/>
          </a:prstGeom>
          <a:noFill/>
          <a:ln w="6350" cap="flat" cmpd="sng" algn="ctr">
            <a:solidFill>
              <a:srgbClr val="293247"/>
            </a:solidFill>
            <a:prstDash val="lgDash"/>
            <a:miter lim="800000"/>
            <a:tailEnd type="oval"/>
          </a:ln>
          <a:effectLst/>
        </p:spPr>
      </p:cxnSp>
      <p:sp>
        <p:nvSpPr>
          <p:cNvPr id="17" name="文本框 16"/>
          <p:cNvSpPr txBox="1"/>
          <p:nvPr/>
        </p:nvSpPr>
        <p:spPr>
          <a:xfrm>
            <a:off x="1419212" y="301090"/>
            <a:ext cx="1713230" cy="460375"/>
          </a:xfrm>
          <a:prstGeom prst="rect">
            <a:avLst/>
          </a:prstGeom>
          <a:noFill/>
        </p:spPr>
        <p:txBody>
          <a:bodyPr wrap="none" rtlCol="0">
            <a:spAutoFit/>
          </a:bodyPr>
          <a:p>
            <a:r>
              <a:rPr lang="zh-CN" altLang="en-US" sz="2400" b="1" dirty="0">
                <a:solidFill>
                  <a:srgbClr val="000000">
                    <a:lumMod val="75000"/>
                    <a:lumOff val="25000"/>
                  </a:srgbClr>
                </a:solidFill>
                <a:latin typeface="黑体" panose="02010609060101010101" charset="-122"/>
                <a:ea typeface="黑体" panose="02010609060101010101" charset="-122"/>
                <a:sym typeface="思源宋体 CN Light" panose="02020300000000000000" pitchFamily="18" charset="-122"/>
              </a:rPr>
              <a:t>研究三介绍</a:t>
            </a:r>
            <a:endParaRPr lang="en-US" altLang="zh-CN" sz="2400" b="1" dirty="0">
              <a:solidFill>
                <a:srgbClr val="000000">
                  <a:lumMod val="75000"/>
                  <a:lumOff val="25000"/>
                </a:srgbClr>
              </a:solidFill>
              <a:latin typeface="黑体" panose="02010609060101010101" charset="-122"/>
              <a:ea typeface="黑体" panose="02010609060101010101" charset="-122"/>
              <a:sym typeface="思源宋体 CN Light" panose="02020300000000000000" pitchFamily="18" charset="-122"/>
            </a:endParaRPr>
          </a:p>
        </p:txBody>
      </p:sp>
      <p:sp>
        <p:nvSpPr>
          <p:cNvPr id="18" name="箭头: V 形 8"/>
          <p:cNvSpPr/>
          <p:nvPr/>
        </p:nvSpPr>
        <p:spPr>
          <a:xfrm flipV="1">
            <a:off x="235585" y="325120"/>
            <a:ext cx="377190" cy="436880"/>
          </a:xfrm>
          <a:prstGeom prst="chevron">
            <a:avLst/>
          </a:prstGeom>
          <a:solidFill>
            <a:srgbClr val="FFFFFF"/>
          </a:solidFill>
          <a:ln w="12700" cap="flat" cmpd="sng" algn="ctr">
            <a:solidFill>
              <a:srgbClr val="A5A5A5"/>
            </a:solidFill>
            <a:prstDash val="solid"/>
            <a:miter lim="800000"/>
          </a:ln>
          <a:effectLst/>
        </p:spPr>
        <p:txBody>
          <a:bodyPr rtlCol="0" anchor="ctr"/>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pic>
        <p:nvPicPr>
          <p:cNvPr id="3" name="图片 2" descr="南京师范大学（黑）"/>
          <p:cNvPicPr>
            <a:picLocks noChangeAspect="1"/>
          </p:cNvPicPr>
          <p:nvPr/>
        </p:nvPicPr>
        <p:blipFill>
          <a:blip r:embed="rId2"/>
          <a:stretch>
            <a:fillRect/>
          </a:stretch>
        </p:blipFill>
        <p:spPr>
          <a:xfrm>
            <a:off x="9657080" y="-310515"/>
            <a:ext cx="2285365" cy="1615440"/>
          </a:xfrm>
          <a:prstGeom prst="rect">
            <a:avLst/>
          </a:prstGeom>
        </p:spPr>
      </p:pic>
      <p:pic>
        <p:nvPicPr>
          <p:cNvPr id="4" name="图片 3" descr="校徽-绿"/>
          <p:cNvPicPr>
            <a:picLocks noChangeAspect="1"/>
          </p:cNvPicPr>
          <p:nvPr/>
        </p:nvPicPr>
        <p:blipFill>
          <a:blip r:embed="rId3"/>
          <a:stretch>
            <a:fillRect/>
          </a:stretch>
        </p:blipFill>
        <p:spPr>
          <a:xfrm>
            <a:off x="9657080" y="20320"/>
            <a:ext cx="640715" cy="906780"/>
          </a:xfrm>
          <a:prstGeom prst="rect">
            <a:avLst/>
          </a:prstGeom>
        </p:spPr>
      </p:pic>
      <p:sp>
        <p:nvSpPr>
          <p:cNvPr id="25" name="矩形 24"/>
          <p:cNvSpPr/>
          <p:nvPr/>
        </p:nvSpPr>
        <p:spPr>
          <a:xfrm>
            <a:off x="0" y="6702425"/>
            <a:ext cx="12192000" cy="155575"/>
          </a:xfrm>
          <a:prstGeom prst="rect">
            <a:avLst/>
          </a:prstGeom>
          <a:solidFill>
            <a:srgbClr val="006A4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Tree>
    <p:custDataLst>
      <p:tags r:id="rId4"/>
    </p:custDataLst>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randombar(horizontal)">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矩形 1"/>
          <p:cNvSpPr/>
          <p:nvPr>
            <p:custDataLst>
              <p:tags r:id="rId1"/>
            </p:custDataLst>
          </p:nvPr>
        </p:nvSpPr>
        <p:spPr>
          <a:xfrm>
            <a:off x="1028700" y="4932045"/>
            <a:ext cx="4530725" cy="1500505"/>
          </a:xfrm>
          <a:prstGeom prst="rect">
            <a:avLst/>
          </a:prstGeom>
          <a:solidFill>
            <a:srgbClr val="C9E5B4">
              <a:alpha val="30000"/>
            </a:srgb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4" name="任意多边形 31"/>
          <p:cNvSpPr/>
          <p:nvPr>
            <p:custDataLst>
              <p:tags r:id="rId2"/>
            </p:custDataLst>
          </p:nvPr>
        </p:nvSpPr>
        <p:spPr>
          <a:xfrm flipH="1">
            <a:off x="996167" y="4030080"/>
            <a:ext cx="10358120" cy="45719"/>
          </a:xfrm>
          <a:custGeom>
            <a:avLst/>
            <a:gdLst>
              <a:gd name="connsiteX0" fmla="*/ 7977051 w 7977051"/>
              <a:gd name="connsiteY0" fmla="*/ 0 h 31619"/>
              <a:gd name="connsiteX1" fmla="*/ 0 w 7977051"/>
              <a:gd name="connsiteY1" fmla="*/ 0 h 31619"/>
              <a:gd name="connsiteX2" fmla="*/ 0 w 7977051"/>
              <a:gd name="connsiteY2" fmla="*/ 31619 h 31619"/>
              <a:gd name="connsiteX3" fmla="*/ 7977051 w 7977051"/>
              <a:gd name="connsiteY3" fmla="*/ 31619 h 31619"/>
              <a:gd name="connsiteX4" fmla="*/ 7977051 w 7977051"/>
              <a:gd name="connsiteY4" fmla="*/ 15810 h 3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7051" h="31619">
                <a:moveTo>
                  <a:pt x="7977051" y="0"/>
                </a:moveTo>
                <a:lnTo>
                  <a:pt x="0" y="0"/>
                </a:lnTo>
                <a:lnTo>
                  <a:pt x="0" y="31619"/>
                </a:lnTo>
                <a:lnTo>
                  <a:pt x="7977051" y="31619"/>
                </a:lnTo>
                <a:lnTo>
                  <a:pt x="7977051" y="15810"/>
                </a:lnTo>
                <a:close/>
              </a:path>
            </a:pathLst>
          </a:custGeom>
          <a:solidFill>
            <a:srgbClr val="006A44"/>
          </a:solidFill>
          <a:ln w="25400" cap="flat" cmpd="sng" algn="ctr">
            <a:solidFill>
              <a:sysClr val="window" lastClr="FFFFFF">
                <a:lumMod val="85000"/>
              </a:sysClr>
            </a:solidFill>
            <a:prstDash val="solid"/>
          </a:ln>
          <a:effectLst/>
        </p:spPr>
        <p:txBody>
          <a:bodyPr lIns="91426" tIns="45714" rIns="91426" bIns="45714" anchor="ctr"/>
          <a:p>
            <a:pPr algn="ctr">
              <a:defRPr/>
            </a:pPr>
            <a:endParaRPr lang="en-US" sz="2400" dirty="0">
              <a:solidFill>
                <a:sysClr val="windowText" lastClr="000000"/>
              </a:solidFill>
            </a:endParaRPr>
          </a:p>
        </p:txBody>
      </p:sp>
      <p:cxnSp>
        <p:nvCxnSpPr>
          <p:cNvPr id="5" name="Straight Connector 32"/>
          <p:cNvCxnSpPr/>
          <p:nvPr>
            <p:custDataLst>
              <p:tags r:id="rId3"/>
            </p:custDataLst>
          </p:nvPr>
        </p:nvCxnSpPr>
        <p:spPr>
          <a:xfrm flipV="1">
            <a:off x="3279035" y="4055203"/>
            <a:ext cx="0" cy="299085"/>
          </a:xfrm>
          <a:prstGeom prst="line">
            <a:avLst/>
          </a:prstGeom>
          <a:noFill/>
          <a:ln w="19050" cap="flat" cmpd="sng" algn="ctr">
            <a:solidFill>
              <a:srgbClr val="006A44"/>
            </a:solidFill>
            <a:prstDash val="solid"/>
            <a:headEnd type="oval"/>
            <a:tailEnd type="oval"/>
          </a:ln>
          <a:effectLst/>
        </p:spPr>
      </p:cxnSp>
      <p:cxnSp>
        <p:nvCxnSpPr>
          <p:cNvPr id="6" name="Straight Connector 32"/>
          <p:cNvCxnSpPr/>
          <p:nvPr>
            <p:custDataLst>
              <p:tags r:id="rId4"/>
            </p:custDataLst>
          </p:nvPr>
        </p:nvCxnSpPr>
        <p:spPr>
          <a:xfrm flipV="1">
            <a:off x="8805016" y="4049065"/>
            <a:ext cx="0" cy="306070"/>
          </a:xfrm>
          <a:prstGeom prst="line">
            <a:avLst/>
          </a:prstGeom>
          <a:noFill/>
          <a:ln w="19050" cap="flat" cmpd="sng" algn="ctr">
            <a:solidFill>
              <a:schemeClr val="accent4">
                <a:lumMod val="50000"/>
              </a:schemeClr>
            </a:solidFill>
            <a:prstDash val="solid"/>
            <a:headEnd type="oval"/>
            <a:tailEnd type="oval"/>
          </a:ln>
          <a:effectLst/>
        </p:spPr>
      </p:cxnSp>
      <p:sp>
        <p:nvSpPr>
          <p:cNvPr id="8" name="圆角矩形 10"/>
          <p:cNvSpPr/>
          <p:nvPr>
            <p:custDataLst>
              <p:tags r:id="rId5"/>
            </p:custDataLst>
          </p:nvPr>
        </p:nvSpPr>
        <p:spPr>
          <a:xfrm>
            <a:off x="2089785" y="4364990"/>
            <a:ext cx="2346325" cy="452755"/>
          </a:xfrm>
          <a:prstGeom prst="roundRect">
            <a:avLst/>
          </a:prstGeom>
          <a:solidFill>
            <a:srgbClr val="006A44"/>
          </a:solidFill>
          <a:ln w="25400" cap="flat" cmpd="sng" algn="ctr">
            <a:noFill/>
            <a:prstDash val="solid"/>
          </a:ln>
          <a:effectLst/>
        </p:spPr>
        <p:txBody>
          <a:bodyPr lIns="91426" tIns="45714" rIns="91426" bIns="45714" anchor="ctr"/>
          <a:p>
            <a:pPr algn="ctr">
              <a:defRPr/>
            </a:pPr>
            <a:r>
              <a:rPr lang="zh-CN" sz="2000" b="1" dirty="0">
                <a:solidFill>
                  <a:sysClr val="window" lastClr="FFFFFF"/>
                </a:solidFill>
                <a:latin typeface="黑体" panose="02010609060101010101" charset="-122"/>
                <a:ea typeface="黑体" panose="02010609060101010101" charset="-122"/>
                <a:cs typeface="黑体" panose="02010609060101010101" charset="-122"/>
              </a:rPr>
              <a:t>原代码</a:t>
            </a:r>
            <a:endParaRPr lang="zh-CN" sz="2000" b="1" dirty="0">
              <a:solidFill>
                <a:sysClr val="window" lastClr="FFFFFF"/>
              </a:solidFill>
              <a:latin typeface="黑体" panose="02010609060101010101" charset="-122"/>
              <a:ea typeface="黑体" panose="02010609060101010101" charset="-122"/>
              <a:cs typeface="黑体" panose="02010609060101010101" charset="-122"/>
            </a:endParaRPr>
          </a:p>
        </p:txBody>
      </p:sp>
      <p:sp>
        <p:nvSpPr>
          <p:cNvPr id="9" name="圆角矩形 11"/>
          <p:cNvSpPr/>
          <p:nvPr>
            <p:custDataLst>
              <p:tags r:id="rId6"/>
            </p:custDataLst>
          </p:nvPr>
        </p:nvSpPr>
        <p:spPr>
          <a:xfrm>
            <a:off x="7753985" y="4354830"/>
            <a:ext cx="2186940" cy="478155"/>
          </a:xfrm>
          <a:prstGeom prst="roundRect">
            <a:avLst/>
          </a:prstGeom>
          <a:solidFill>
            <a:schemeClr val="accent4">
              <a:lumMod val="50000"/>
            </a:schemeClr>
          </a:solidFill>
          <a:ln w="25400" cap="flat" cmpd="sng" algn="ctr">
            <a:noFill/>
            <a:prstDash val="solid"/>
          </a:ln>
          <a:effectLst/>
        </p:spPr>
        <p:txBody>
          <a:bodyPr lIns="91426" tIns="45714" rIns="91426" bIns="45714" anchor="ctr"/>
          <a:p>
            <a:pPr algn="ctr">
              <a:defRPr/>
            </a:pPr>
            <a:r>
              <a:rPr lang="zh-CN" altLang="en-US" sz="2000" b="1" dirty="0">
                <a:solidFill>
                  <a:sysClr val="window" lastClr="FFFFFF"/>
                </a:solidFill>
                <a:latin typeface="黑体" panose="02010609060101010101" charset="-122"/>
                <a:ea typeface="黑体" panose="02010609060101010101" charset="-122"/>
                <a:cs typeface="黑体" panose="02010609060101010101" charset="-122"/>
              </a:rPr>
              <a:t>修改后</a:t>
            </a:r>
            <a:endParaRPr lang="zh-CN" altLang="en-US" sz="2000" b="1" dirty="0">
              <a:solidFill>
                <a:sysClr val="window" lastClr="FFFFFF"/>
              </a:solidFill>
              <a:latin typeface="黑体" panose="02010609060101010101" charset="-122"/>
              <a:ea typeface="黑体" panose="02010609060101010101" charset="-122"/>
              <a:cs typeface="黑体" panose="02010609060101010101" charset="-122"/>
            </a:endParaRPr>
          </a:p>
        </p:txBody>
      </p:sp>
      <p:sp>
        <p:nvSpPr>
          <p:cNvPr id="20" name="TextBox 15"/>
          <p:cNvSpPr txBox="1"/>
          <p:nvPr>
            <p:custDataLst>
              <p:tags r:id="rId7"/>
            </p:custDataLst>
          </p:nvPr>
        </p:nvSpPr>
        <p:spPr>
          <a:xfrm>
            <a:off x="1129665" y="5013960"/>
            <a:ext cx="4248785" cy="1289050"/>
          </a:xfrm>
          <a:prstGeom prst="rect">
            <a:avLst/>
          </a:prstGeom>
          <a:noFill/>
        </p:spPr>
        <p:txBody>
          <a:bodyPr wrap="square" lIns="91426" tIns="45714" rIns="91426" bIns="45714" rtlCol="0">
            <a:spAutoFit/>
          </a:bodyPr>
          <a:p>
            <a:pPr algn="l">
              <a:lnSpc>
                <a:spcPct val="130000"/>
              </a:lnSpc>
            </a:pPr>
            <a:r>
              <a:rPr lang="en-US" altLang="zh-CN" sz="1200" dirty="0">
                <a:solidFill>
                  <a:schemeClr val="tx1"/>
                </a:solidFill>
                <a:latin typeface="Times New Roman" panose="02020603050405020304" charset="0"/>
                <a:ea typeface="宋体" panose="02010600030101010101" pitchFamily="2" charset="-122"/>
                <a:cs typeface="Times New Roman" panose="02020603050405020304" charset="0"/>
              </a:rPr>
              <a:t>emm_result_NegAffect &lt;- emmeans(</a:t>
            </a:r>
            <a:r>
              <a:rPr lang="en-US" altLang="zh-CN" sz="1200" b="1" dirty="0">
                <a:solidFill>
                  <a:schemeClr val="tx1"/>
                </a:solidFill>
                <a:latin typeface="Times New Roman" panose="02020603050405020304" charset="0"/>
                <a:ea typeface="宋体" panose="02010600030101010101" pitchFamily="2" charset="-122"/>
                <a:cs typeface="Times New Roman" panose="02020603050405020304" charset="0"/>
              </a:rPr>
              <a:t>model.beliefs.NegAffectChange</a:t>
            </a:r>
            <a:r>
              <a:rPr lang="en-US" altLang="zh-CN" sz="1200" dirty="0">
                <a:solidFill>
                  <a:schemeClr val="tx1"/>
                </a:solidFill>
                <a:latin typeface="Times New Roman" panose="02020603050405020304" charset="0"/>
                <a:ea typeface="宋体" panose="02010600030101010101" pitchFamily="2" charset="-122"/>
                <a:cs typeface="Times New Roman" panose="02020603050405020304" charset="0"/>
              </a:rPr>
              <a:t>, </a:t>
            </a:r>
            <a:endParaRPr lang="en-US" altLang="zh-CN" sz="1200" dirty="0">
              <a:solidFill>
                <a:schemeClr val="tx1"/>
              </a:solidFill>
              <a:latin typeface="Times New Roman" panose="02020603050405020304" charset="0"/>
              <a:ea typeface="宋体" panose="02010600030101010101" pitchFamily="2" charset="-122"/>
              <a:cs typeface="Times New Roman" panose="02020603050405020304" charset="0"/>
            </a:endParaRPr>
          </a:p>
          <a:p>
            <a:pPr algn="l">
              <a:lnSpc>
                <a:spcPct val="130000"/>
              </a:lnSpc>
            </a:pPr>
            <a:r>
              <a:rPr lang="en-US" altLang="zh-CN" sz="1200" dirty="0">
                <a:solidFill>
                  <a:schemeClr val="tx1"/>
                </a:solidFill>
                <a:latin typeface="Times New Roman" panose="02020603050405020304" charset="0"/>
                <a:ea typeface="宋体" panose="02010600030101010101" pitchFamily="2" charset="-122"/>
                <a:cs typeface="Times New Roman" panose="02020603050405020304" charset="0"/>
              </a:rPr>
              <a:t>                      ~ </a:t>
            </a:r>
            <a:r>
              <a:rPr lang="en-US" altLang="zh-CN" sz="1200" b="1" dirty="0">
                <a:solidFill>
                  <a:schemeClr val="tx1"/>
                </a:solidFill>
                <a:highlight>
                  <a:srgbClr val="FFFF00"/>
                </a:highlight>
                <a:latin typeface="Times New Roman" panose="02020603050405020304" charset="0"/>
                <a:ea typeface="宋体" panose="02010600030101010101" pitchFamily="2" charset="-122"/>
                <a:cs typeface="Times New Roman" panose="02020603050405020304" charset="0"/>
              </a:rPr>
              <a:t>beliefs_total * time_alone</a:t>
            </a:r>
            <a:r>
              <a:rPr lang="en-US" altLang="zh-CN" sz="1200" dirty="0">
                <a:solidFill>
                  <a:schemeClr val="tx1"/>
                </a:solidFill>
                <a:latin typeface="Times New Roman" panose="02020603050405020304" charset="0"/>
                <a:ea typeface="宋体" panose="02010600030101010101" pitchFamily="2" charset="-122"/>
                <a:cs typeface="Times New Roman" panose="02020603050405020304" charset="0"/>
              </a:rPr>
              <a:t>, </a:t>
            </a:r>
            <a:endParaRPr lang="en-US" altLang="zh-CN" sz="1200" dirty="0">
              <a:solidFill>
                <a:schemeClr val="tx1"/>
              </a:solidFill>
              <a:latin typeface="Times New Roman" panose="02020603050405020304" charset="0"/>
              <a:ea typeface="宋体" panose="02010600030101010101" pitchFamily="2" charset="-122"/>
              <a:cs typeface="Times New Roman" panose="02020603050405020304" charset="0"/>
            </a:endParaRPr>
          </a:p>
          <a:p>
            <a:pPr algn="l">
              <a:lnSpc>
                <a:spcPct val="130000"/>
              </a:lnSpc>
            </a:pPr>
            <a:r>
              <a:rPr lang="en-US" altLang="zh-CN" sz="1200" dirty="0">
                <a:solidFill>
                  <a:schemeClr val="tx1"/>
                </a:solidFill>
                <a:latin typeface="Times New Roman" panose="02020603050405020304" charset="0"/>
                <a:ea typeface="宋体" panose="02010600030101010101" pitchFamily="2" charset="-122"/>
                <a:cs typeface="Times New Roman" panose="02020603050405020304" charset="0"/>
              </a:rPr>
              <a:t>                      at=list(beliefs_total = c(SD1_above, SD1_below)), </a:t>
            </a:r>
            <a:endParaRPr lang="en-US" altLang="zh-CN" sz="1200" dirty="0">
              <a:solidFill>
                <a:schemeClr val="tx1"/>
              </a:solidFill>
              <a:latin typeface="Times New Roman" panose="02020603050405020304" charset="0"/>
              <a:ea typeface="宋体" panose="02010600030101010101" pitchFamily="2" charset="-122"/>
              <a:cs typeface="Times New Roman" panose="02020603050405020304" charset="0"/>
            </a:endParaRPr>
          </a:p>
          <a:p>
            <a:pPr algn="l">
              <a:lnSpc>
                <a:spcPct val="130000"/>
              </a:lnSpc>
            </a:pPr>
            <a:r>
              <a:rPr lang="en-US" altLang="zh-CN" sz="1200" dirty="0">
                <a:solidFill>
                  <a:schemeClr val="tx1"/>
                </a:solidFill>
                <a:latin typeface="Times New Roman" panose="02020603050405020304" charset="0"/>
                <a:ea typeface="宋体" panose="02010600030101010101" pitchFamily="2" charset="-122"/>
                <a:cs typeface="Times New Roman" panose="02020603050405020304" charset="0"/>
              </a:rPr>
              <a:t>                      cov.reduce = FALSE)</a:t>
            </a:r>
            <a:endParaRPr lang="en-US" altLang="zh-CN" sz="1200" dirty="0">
              <a:solidFill>
                <a:schemeClr val="tx1"/>
              </a:solidFill>
              <a:latin typeface="Times New Roman" panose="02020603050405020304" charset="0"/>
              <a:ea typeface="宋体" panose="02010600030101010101" pitchFamily="2" charset="-122"/>
              <a:cs typeface="Times New Roman" panose="02020603050405020304" charset="0"/>
            </a:endParaRPr>
          </a:p>
        </p:txBody>
      </p:sp>
      <p:sp>
        <p:nvSpPr>
          <p:cNvPr id="26" name="流程图: 联系 36"/>
          <p:cNvSpPr/>
          <p:nvPr>
            <p:custDataLst>
              <p:tags r:id="rId8"/>
            </p:custDataLst>
          </p:nvPr>
        </p:nvSpPr>
        <p:spPr>
          <a:xfrm>
            <a:off x="8699130" y="3935715"/>
            <a:ext cx="234949" cy="234949"/>
          </a:xfrm>
          <a:prstGeom prst="flowChartConnector">
            <a:avLst/>
          </a:prstGeom>
          <a:solidFill>
            <a:schemeClr val="accent4">
              <a:lumMod val="50000"/>
            </a:schemeClr>
          </a:solidFill>
          <a:ln w="25400" cap="flat" cmpd="sng" algn="ctr">
            <a:noFill/>
            <a:prstDash val="solid"/>
          </a:ln>
          <a:effectLst/>
        </p:spPr>
        <p:txBody>
          <a:bodyPr lIns="91426" tIns="45714" rIns="91426" bIns="45714" rtlCol="0" anchor="ctr"/>
          <a:p>
            <a:pPr algn="ctr"/>
            <a:endParaRPr lang="zh-CN" altLang="en-US" sz="2400"/>
          </a:p>
        </p:txBody>
      </p:sp>
      <p:sp>
        <p:nvSpPr>
          <p:cNvPr id="27" name="流程图: 联系 37"/>
          <p:cNvSpPr/>
          <p:nvPr>
            <p:custDataLst>
              <p:tags r:id="rId9"/>
            </p:custDataLst>
          </p:nvPr>
        </p:nvSpPr>
        <p:spPr>
          <a:xfrm rot="11700000">
            <a:off x="3169022" y="3934032"/>
            <a:ext cx="234949" cy="234949"/>
          </a:xfrm>
          <a:prstGeom prst="flowChartConnector">
            <a:avLst/>
          </a:prstGeom>
          <a:solidFill>
            <a:srgbClr val="006A44"/>
          </a:solidFill>
          <a:ln w="25400" cap="flat" cmpd="sng" algn="ctr">
            <a:noFill/>
            <a:prstDash val="solid"/>
          </a:ln>
          <a:effectLst/>
        </p:spPr>
        <p:txBody>
          <a:bodyPr lIns="91426" tIns="45714" rIns="91426" bIns="45714" rtlCol="0" anchor="ctr"/>
          <a:p>
            <a:pPr algn="ctr"/>
            <a:endParaRPr lang="zh-CN" altLang="en-US" sz="2400"/>
          </a:p>
        </p:txBody>
      </p:sp>
      <p:sp>
        <p:nvSpPr>
          <p:cNvPr id="10" name="箭头: V 形 3"/>
          <p:cNvSpPr/>
          <p:nvPr/>
        </p:nvSpPr>
        <p:spPr>
          <a:xfrm flipV="1">
            <a:off x="554355" y="329565"/>
            <a:ext cx="377190" cy="436880"/>
          </a:xfrm>
          <a:prstGeom prst="chevron">
            <a:avLst/>
          </a:prstGeom>
          <a:solidFill>
            <a:srgbClr val="006A44"/>
          </a:solidFill>
          <a:ln w="12700" cap="flat" cmpd="sng" algn="ctr">
            <a:noFill/>
            <a:prstDash val="solid"/>
            <a:miter lim="800000"/>
          </a:ln>
          <a:effectLst/>
        </p:spPr>
        <p:txBody>
          <a:bodyPr rtlCol="0" anchor="ctr"/>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sp>
        <p:nvSpPr>
          <p:cNvPr id="11" name="箭头: V 形 4"/>
          <p:cNvSpPr/>
          <p:nvPr/>
        </p:nvSpPr>
        <p:spPr>
          <a:xfrm flipV="1">
            <a:off x="867410" y="325120"/>
            <a:ext cx="377190" cy="436880"/>
          </a:xfrm>
          <a:prstGeom prst="chevron">
            <a:avLst/>
          </a:prstGeom>
          <a:solidFill>
            <a:srgbClr val="FFFFFF"/>
          </a:solidFill>
          <a:ln w="12700" cap="flat" cmpd="sng" algn="ctr">
            <a:solidFill>
              <a:srgbClr val="006A44"/>
            </a:solidFill>
            <a:prstDash val="solid"/>
            <a:miter lim="800000"/>
          </a:ln>
          <a:effectLst/>
        </p:spPr>
        <p:txBody>
          <a:bodyPr rtlCol="0" anchor="ctr"/>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cxnSp>
        <p:nvCxnSpPr>
          <p:cNvPr id="12" name="直接连接符 11"/>
          <p:cNvCxnSpPr/>
          <p:nvPr/>
        </p:nvCxnSpPr>
        <p:spPr>
          <a:xfrm>
            <a:off x="1337297" y="751736"/>
            <a:ext cx="10519410" cy="0"/>
          </a:xfrm>
          <a:prstGeom prst="line">
            <a:avLst/>
          </a:prstGeom>
          <a:noFill/>
          <a:ln w="6350" cap="flat" cmpd="sng" algn="ctr">
            <a:solidFill>
              <a:srgbClr val="293247"/>
            </a:solidFill>
            <a:prstDash val="lgDash"/>
            <a:miter lim="800000"/>
            <a:tailEnd type="oval"/>
          </a:ln>
          <a:effectLst/>
        </p:spPr>
      </p:cxnSp>
      <p:sp>
        <p:nvSpPr>
          <p:cNvPr id="17" name="文本框 16"/>
          <p:cNvSpPr txBox="1"/>
          <p:nvPr/>
        </p:nvSpPr>
        <p:spPr>
          <a:xfrm>
            <a:off x="1419212" y="301090"/>
            <a:ext cx="4161790" cy="460375"/>
          </a:xfrm>
          <a:prstGeom prst="rect">
            <a:avLst/>
          </a:prstGeom>
          <a:noFill/>
        </p:spPr>
        <p:txBody>
          <a:bodyPr wrap="none" rtlCol="0">
            <a:spAutoFit/>
          </a:bodyPr>
          <a:p>
            <a:r>
              <a:rPr lang="zh-CN" altLang="en-US" sz="2400" b="1" dirty="0">
                <a:solidFill>
                  <a:srgbClr val="000000">
                    <a:lumMod val="75000"/>
                    <a:lumOff val="25000"/>
                  </a:srgbClr>
                </a:solidFill>
                <a:latin typeface="黑体" panose="02010609060101010101" charset="-122"/>
                <a:ea typeface="黑体" panose="02010609060101010101" charset="-122"/>
                <a:sym typeface="思源宋体 CN Light" panose="02020300000000000000" pitchFamily="18" charset="-122"/>
              </a:rPr>
              <a:t>研究三：重复思路及代码修改</a:t>
            </a:r>
            <a:endParaRPr lang="en-US" altLang="zh-CN" sz="2400" b="1" dirty="0">
              <a:solidFill>
                <a:srgbClr val="000000">
                  <a:lumMod val="75000"/>
                  <a:lumOff val="25000"/>
                </a:srgbClr>
              </a:solidFill>
              <a:latin typeface="黑体" panose="02010609060101010101" charset="-122"/>
              <a:ea typeface="黑体" panose="02010609060101010101" charset="-122"/>
              <a:sym typeface="思源宋体 CN Light" panose="02020300000000000000" pitchFamily="18" charset="-122"/>
            </a:endParaRPr>
          </a:p>
        </p:txBody>
      </p:sp>
      <p:sp>
        <p:nvSpPr>
          <p:cNvPr id="18" name="箭头: V 形 8"/>
          <p:cNvSpPr/>
          <p:nvPr/>
        </p:nvSpPr>
        <p:spPr>
          <a:xfrm flipV="1">
            <a:off x="235585" y="325120"/>
            <a:ext cx="377190" cy="436880"/>
          </a:xfrm>
          <a:prstGeom prst="chevron">
            <a:avLst/>
          </a:prstGeom>
          <a:solidFill>
            <a:srgbClr val="FFFFFF"/>
          </a:solidFill>
          <a:ln w="12700" cap="flat" cmpd="sng" algn="ctr">
            <a:solidFill>
              <a:srgbClr val="A5A5A5"/>
            </a:solidFill>
            <a:prstDash val="solid"/>
            <a:miter lim="800000"/>
          </a:ln>
          <a:effectLst/>
        </p:spPr>
        <p:txBody>
          <a:bodyPr rtlCol="0" anchor="ctr"/>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pic>
        <p:nvPicPr>
          <p:cNvPr id="24" name="图片 23" descr="南京师范大学（黑）"/>
          <p:cNvPicPr>
            <a:picLocks noChangeAspect="1"/>
          </p:cNvPicPr>
          <p:nvPr/>
        </p:nvPicPr>
        <p:blipFill>
          <a:blip r:embed="rId10"/>
          <a:stretch>
            <a:fillRect/>
          </a:stretch>
        </p:blipFill>
        <p:spPr>
          <a:xfrm>
            <a:off x="9657080" y="-310515"/>
            <a:ext cx="2285365" cy="1615440"/>
          </a:xfrm>
          <a:prstGeom prst="rect">
            <a:avLst/>
          </a:prstGeom>
        </p:spPr>
      </p:pic>
      <p:pic>
        <p:nvPicPr>
          <p:cNvPr id="25" name="图片 24" descr="校徽-绿"/>
          <p:cNvPicPr>
            <a:picLocks noChangeAspect="1"/>
          </p:cNvPicPr>
          <p:nvPr/>
        </p:nvPicPr>
        <p:blipFill>
          <a:blip r:embed="rId11"/>
          <a:stretch>
            <a:fillRect/>
          </a:stretch>
        </p:blipFill>
        <p:spPr>
          <a:xfrm>
            <a:off x="9657080" y="20320"/>
            <a:ext cx="640715" cy="906780"/>
          </a:xfrm>
          <a:prstGeom prst="rect">
            <a:avLst/>
          </a:prstGeom>
        </p:spPr>
      </p:pic>
      <p:grpSp>
        <p:nvGrpSpPr>
          <p:cNvPr id="21" name="组合 20"/>
          <p:cNvGrpSpPr/>
          <p:nvPr>
            <p:custDataLst>
              <p:tags r:id="rId12"/>
            </p:custDataLst>
          </p:nvPr>
        </p:nvGrpSpPr>
        <p:grpSpPr>
          <a:xfrm>
            <a:off x="6581775" y="4934585"/>
            <a:ext cx="4530725" cy="1498506"/>
            <a:chOff x="1325" y="5986"/>
            <a:chExt cx="7135" cy="2349"/>
          </a:xfrm>
        </p:grpSpPr>
        <p:sp>
          <p:nvSpPr>
            <p:cNvPr id="3" name="矩形 2"/>
            <p:cNvSpPr/>
            <p:nvPr>
              <p:custDataLst>
                <p:tags r:id="rId13"/>
              </p:custDataLst>
            </p:nvPr>
          </p:nvSpPr>
          <p:spPr>
            <a:xfrm>
              <a:off x="1325" y="5986"/>
              <a:ext cx="7135" cy="2349"/>
            </a:xfrm>
            <a:prstGeom prst="rect">
              <a:avLst/>
            </a:prstGeom>
            <a:solidFill>
              <a:srgbClr val="EFF7E8"/>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9" name="TextBox 15"/>
            <p:cNvSpPr txBox="1"/>
            <p:nvPr>
              <p:custDataLst>
                <p:tags r:id="rId14"/>
              </p:custDataLst>
            </p:nvPr>
          </p:nvSpPr>
          <p:spPr>
            <a:xfrm>
              <a:off x="1484" y="6115"/>
              <a:ext cx="6691" cy="2021"/>
            </a:xfrm>
            <a:prstGeom prst="rect">
              <a:avLst/>
            </a:prstGeom>
            <a:noFill/>
          </p:spPr>
          <p:txBody>
            <a:bodyPr wrap="square" lIns="91426" tIns="45714" rIns="91426" bIns="45714" rtlCol="0">
              <a:spAutoFit/>
            </a:bodyPr>
            <a:p>
              <a:pPr algn="l">
                <a:lnSpc>
                  <a:spcPct val="130000"/>
                </a:lnSpc>
              </a:pPr>
              <a:r>
                <a:rPr lang="en-US" altLang="zh-CN" sz="1200" dirty="0">
                  <a:latin typeface="Times New Roman" panose="02020603050405020304" charset="0"/>
                  <a:ea typeface="宋体" panose="02010600030101010101" pitchFamily="2" charset="-122"/>
                  <a:cs typeface="Times New Roman" panose="02020603050405020304" charset="0"/>
                  <a:sym typeface="+mn-ea"/>
                </a:rPr>
                <a:t>emm_result_NegAffect &lt;- emmeans(model.beliefs.NegAffectChange, </a:t>
              </a:r>
              <a:endParaRPr lang="en-US" altLang="zh-CN" sz="1200" dirty="0">
                <a:solidFill>
                  <a:schemeClr val="tx1"/>
                </a:solidFill>
                <a:latin typeface="Times New Roman" panose="02020603050405020304" charset="0"/>
                <a:ea typeface="宋体" panose="02010600030101010101" pitchFamily="2" charset="-122"/>
                <a:cs typeface="Times New Roman" panose="02020603050405020304" charset="0"/>
              </a:endParaRPr>
            </a:p>
            <a:p>
              <a:pPr algn="l">
                <a:lnSpc>
                  <a:spcPct val="130000"/>
                </a:lnSpc>
              </a:pPr>
              <a:r>
                <a:rPr lang="en-US" altLang="zh-CN" sz="1200" dirty="0">
                  <a:latin typeface="Times New Roman" panose="02020603050405020304" charset="0"/>
                  <a:ea typeface="宋体" panose="02010600030101010101" pitchFamily="2" charset="-122"/>
                  <a:cs typeface="Times New Roman" panose="02020603050405020304" charset="0"/>
                  <a:sym typeface="+mn-ea"/>
                </a:rPr>
                <a:t>                      ~</a:t>
              </a:r>
              <a:r>
                <a:rPr lang="en-US" altLang="zh-CN" sz="1200" b="1" dirty="0">
                  <a:highlight>
                    <a:srgbClr val="FFFF00"/>
                  </a:highlight>
                  <a:latin typeface="Times New Roman" panose="02020603050405020304" charset="0"/>
                  <a:ea typeface="宋体" panose="02010600030101010101" pitchFamily="2" charset="-122"/>
                  <a:cs typeface="Times New Roman" panose="02020603050405020304" charset="0"/>
                  <a:sym typeface="+mn-ea"/>
                </a:rPr>
                <a:t>C_beliefs_total * C_time_alone</a:t>
              </a:r>
              <a:r>
                <a:rPr lang="en-US" altLang="zh-CN" sz="1200" dirty="0">
                  <a:latin typeface="Times New Roman" panose="02020603050405020304" charset="0"/>
                  <a:ea typeface="宋体" panose="02010600030101010101" pitchFamily="2" charset="-122"/>
                  <a:cs typeface="Times New Roman" panose="02020603050405020304" charset="0"/>
                  <a:sym typeface="+mn-ea"/>
                </a:rPr>
                <a:t>, </a:t>
              </a:r>
              <a:endParaRPr lang="en-US" altLang="zh-CN" sz="1200" dirty="0">
                <a:solidFill>
                  <a:schemeClr val="tx1"/>
                </a:solidFill>
                <a:latin typeface="Times New Roman" panose="02020603050405020304" charset="0"/>
                <a:ea typeface="宋体" panose="02010600030101010101" pitchFamily="2" charset="-122"/>
                <a:cs typeface="Times New Roman" panose="02020603050405020304" charset="0"/>
              </a:endParaRPr>
            </a:p>
            <a:p>
              <a:pPr algn="l">
                <a:lnSpc>
                  <a:spcPct val="130000"/>
                </a:lnSpc>
              </a:pPr>
              <a:r>
                <a:rPr lang="en-US" altLang="zh-CN" sz="1200" dirty="0">
                  <a:latin typeface="Times New Roman" panose="02020603050405020304" charset="0"/>
                  <a:ea typeface="宋体" panose="02010600030101010101" pitchFamily="2" charset="-122"/>
                  <a:cs typeface="Times New Roman" panose="02020603050405020304" charset="0"/>
                  <a:sym typeface="+mn-ea"/>
                </a:rPr>
                <a:t>                      at=list(beliefs_total = c(SD1_above, SD1_below)), </a:t>
              </a:r>
              <a:endParaRPr lang="en-US" altLang="zh-CN" sz="1200" dirty="0">
                <a:solidFill>
                  <a:schemeClr val="tx1"/>
                </a:solidFill>
                <a:latin typeface="Times New Roman" panose="02020603050405020304" charset="0"/>
                <a:ea typeface="宋体" panose="02010600030101010101" pitchFamily="2" charset="-122"/>
                <a:cs typeface="Times New Roman" panose="02020603050405020304" charset="0"/>
              </a:endParaRPr>
            </a:p>
            <a:p>
              <a:pPr algn="l">
                <a:lnSpc>
                  <a:spcPct val="130000"/>
                </a:lnSpc>
              </a:pPr>
              <a:r>
                <a:rPr lang="en-US" altLang="zh-CN" sz="1200" dirty="0">
                  <a:latin typeface="Times New Roman" panose="02020603050405020304" charset="0"/>
                  <a:ea typeface="宋体" panose="02010600030101010101" pitchFamily="2" charset="-122"/>
                  <a:cs typeface="Times New Roman" panose="02020603050405020304" charset="0"/>
                  <a:sym typeface="+mn-ea"/>
                </a:rPr>
                <a:t>                      cov.reduce = FALSE)</a:t>
              </a:r>
              <a:endParaRPr lang="en-US" altLang="zh-CN" sz="1200" dirty="0">
                <a:solidFill>
                  <a:schemeClr val="tx1"/>
                </a:solidFill>
                <a:latin typeface="Times New Roman" panose="02020603050405020304" charset="0"/>
                <a:ea typeface="宋体" panose="02010600030101010101" pitchFamily="2" charset="-122"/>
                <a:cs typeface="Times New Roman" panose="02020603050405020304" charset="0"/>
                <a:sym typeface="+mn-ea"/>
              </a:endParaRPr>
            </a:p>
          </p:txBody>
        </p:sp>
      </p:grpSp>
      <p:sp>
        <p:nvSpPr>
          <p:cNvPr id="22" name="矩形 21"/>
          <p:cNvSpPr/>
          <p:nvPr/>
        </p:nvSpPr>
        <p:spPr>
          <a:xfrm>
            <a:off x="0" y="6702425"/>
            <a:ext cx="12192000" cy="155575"/>
          </a:xfrm>
          <a:prstGeom prst="rect">
            <a:avLst/>
          </a:prstGeom>
          <a:solidFill>
            <a:srgbClr val="006A4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7" name="文本框 6"/>
          <p:cNvSpPr txBox="1"/>
          <p:nvPr/>
        </p:nvSpPr>
        <p:spPr>
          <a:xfrm>
            <a:off x="686435" y="1191260"/>
            <a:ext cx="10245090" cy="1819910"/>
          </a:xfrm>
          <a:prstGeom prst="rect">
            <a:avLst/>
          </a:prstGeom>
          <a:noFill/>
        </p:spPr>
        <p:txBody>
          <a:bodyPr wrap="square" rtlCol="0">
            <a:noAutofit/>
          </a:bodyPr>
          <a:p>
            <a:pPr marL="342900" indent="-342900">
              <a:buFont typeface="Wingdings" panose="05000000000000000000" charset="0"/>
              <a:buChar char="l"/>
            </a:pPr>
            <a:r>
              <a:rPr lang="zh-CN" altLang="en-US" sz="2000" spc="160" smtClean="0">
                <a:ln w="3175">
                  <a:noFill/>
                  <a:prstDash val="dash"/>
                </a:ln>
                <a:effectLst/>
                <a:latin typeface="Times New Roman" panose="02020603050405020304" charset="0"/>
                <a:ea typeface="宋体" panose="02010600030101010101" pitchFamily="2" charset="-122"/>
                <a:cs typeface="Times New Roman" panose="02020603050405020304" charset="0"/>
              </a:rPr>
              <a:t>原文章提供了原始代码，因此使用原代码进行复现。由于文章使用的R语言（Version 1.4.17）版本非常古老，已不被CRAN支持，因此使用R 4.4.2复现。</a:t>
            </a:r>
            <a:endParaRPr lang="zh-CN" altLang="en-US" sz="2000" spc="160" smtClean="0">
              <a:ln w="3175">
                <a:noFill/>
                <a:prstDash val="dash"/>
              </a:ln>
              <a:effectLst/>
              <a:latin typeface="Times New Roman" panose="02020603050405020304" charset="0"/>
              <a:ea typeface="宋体" panose="02010600030101010101" pitchFamily="2" charset="-122"/>
              <a:cs typeface="Times New Roman" panose="02020603050405020304" charset="0"/>
            </a:endParaRPr>
          </a:p>
          <a:p>
            <a:endParaRPr lang="zh-CN" altLang="en-US" sz="2000" spc="160" smtClean="0">
              <a:ln w="3175">
                <a:noFill/>
                <a:prstDash val="dash"/>
              </a:ln>
              <a:effectLst/>
              <a:latin typeface="Times New Roman" panose="02020603050405020304" charset="0"/>
              <a:ea typeface="宋体" panose="02010600030101010101" pitchFamily="2" charset="-122"/>
              <a:cs typeface="Times New Roman" panose="02020603050405020304" charset="0"/>
            </a:endParaRPr>
          </a:p>
          <a:p>
            <a:pPr marL="342900" indent="-342900">
              <a:buFont typeface="Arial" panose="020B0604020202020204" pitchFamily="34" charset="0"/>
              <a:buChar char="•"/>
            </a:pPr>
            <a:r>
              <a:rPr lang="zh-CN" altLang="en-US" sz="2000" spc="160" smtClean="0">
                <a:ln w="3175">
                  <a:noFill/>
                  <a:prstDash val="dash"/>
                </a:ln>
                <a:effectLst/>
                <a:latin typeface="Times New Roman" panose="02020603050405020304" charset="0"/>
                <a:ea typeface="宋体" panose="02010600030101010101" pitchFamily="2" charset="-122"/>
                <a:cs typeface="Times New Roman" panose="02020603050405020304" charset="0"/>
              </a:rPr>
              <a:t>但是运行时代码并不能顺利运行，如运行下面一段原代码时会程序报错。因为源代码中</a:t>
            </a:r>
            <a:r>
              <a:rPr lang="en-US" altLang="zh-CN" sz="2000" b="1" spc="160" smtClean="0">
                <a:ln w="3175">
                  <a:noFill/>
                  <a:prstDash val="dash"/>
                </a:ln>
                <a:effectLst/>
                <a:latin typeface="Times New Roman" panose="02020603050405020304" charset="0"/>
                <a:ea typeface="宋体" panose="02010600030101010101" pitchFamily="2" charset="-122"/>
                <a:cs typeface="Times New Roman" panose="02020603050405020304" charset="0"/>
              </a:rPr>
              <a:t>model.beliefs.NegAffectChange</a:t>
            </a:r>
            <a:r>
              <a:rPr lang="zh-CN" altLang="en-US" sz="2000" spc="160" smtClean="0">
                <a:ln w="3175">
                  <a:noFill/>
                  <a:prstDash val="dash"/>
                </a:ln>
                <a:effectLst/>
                <a:latin typeface="Times New Roman" panose="02020603050405020304" charset="0"/>
                <a:ea typeface="宋体" panose="02010600030101010101" pitchFamily="2" charset="-122"/>
                <a:cs typeface="Times New Roman" panose="02020603050405020304" charset="0"/>
              </a:rPr>
              <a:t>这个模型中并没有</a:t>
            </a:r>
            <a:r>
              <a:rPr lang="en-US" altLang="zh-CN" sz="2000" spc="160" smtClean="0">
                <a:ln w="3175">
                  <a:noFill/>
                  <a:prstDash val="dash"/>
                </a:ln>
                <a:effectLst/>
                <a:latin typeface="Times New Roman" panose="02020603050405020304" charset="0"/>
                <a:ea typeface="宋体" panose="02010600030101010101" pitchFamily="2" charset="-122"/>
                <a:cs typeface="Times New Roman" panose="02020603050405020304" charset="0"/>
              </a:rPr>
              <a:t>beliefs_total</a:t>
            </a:r>
            <a:r>
              <a:rPr lang="zh-CN" altLang="en-US" sz="2000" spc="160" smtClean="0">
                <a:ln w="3175">
                  <a:noFill/>
                  <a:prstDash val="dash"/>
                </a:ln>
                <a:effectLst/>
                <a:latin typeface="Times New Roman" panose="02020603050405020304" charset="0"/>
                <a:ea typeface="宋体" panose="02010600030101010101" pitchFamily="2" charset="-122"/>
                <a:cs typeface="Times New Roman" panose="02020603050405020304" charset="0"/>
              </a:rPr>
              <a:t>和</a:t>
            </a:r>
            <a:r>
              <a:rPr lang="en-US" altLang="zh-CN" sz="2000" spc="160" smtClean="0">
                <a:ln w="3175">
                  <a:noFill/>
                  <a:prstDash val="dash"/>
                </a:ln>
                <a:effectLst/>
                <a:latin typeface="Times New Roman" panose="02020603050405020304" charset="0"/>
                <a:ea typeface="宋体" panose="02010600030101010101" pitchFamily="2" charset="-122"/>
                <a:cs typeface="Times New Roman" panose="02020603050405020304" charset="0"/>
              </a:rPr>
              <a:t>time_alone</a:t>
            </a:r>
            <a:r>
              <a:rPr lang="zh-CN" altLang="en-US" sz="2000" spc="160" smtClean="0">
                <a:ln w="3175">
                  <a:noFill/>
                  <a:prstDash val="dash"/>
                </a:ln>
                <a:effectLst/>
                <a:latin typeface="Times New Roman" panose="02020603050405020304" charset="0"/>
                <a:ea typeface="宋体" panose="02010600030101010101" pitchFamily="2" charset="-122"/>
                <a:cs typeface="Times New Roman" panose="02020603050405020304" charset="0"/>
              </a:rPr>
              <a:t>两个变量，而是以中心化后的变量进行构建（如下）：</a:t>
            </a:r>
            <a:endParaRPr lang="zh-CN" altLang="en-US" sz="2000" spc="160" smtClean="0">
              <a:ln w="3175">
                <a:noFill/>
                <a:prstDash val="dash"/>
              </a:ln>
              <a:effectLst/>
              <a:latin typeface="Times New Roman" panose="02020603050405020304" charset="0"/>
              <a:ea typeface="宋体" panose="02010600030101010101" pitchFamily="2" charset="-122"/>
              <a:cs typeface="Times New Roman" panose="02020603050405020304" charset="0"/>
            </a:endParaRPr>
          </a:p>
          <a:p>
            <a:pPr marL="342900" indent="-342900">
              <a:buFont typeface="Arial" panose="020B0604020202020204" pitchFamily="34" charset="0"/>
              <a:buChar char="•"/>
            </a:pPr>
            <a:endParaRPr lang="zh-CN" altLang="en-US" sz="2000" spc="160" smtClean="0">
              <a:ln w="3175">
                <a:noFill/>
                <a:prstDash val="dash"/>
              </a:ln>
              <a:effectLst/>
              <a:latin typeface="Times New Roman" panose="02020603050405020304" charset="0"/>
              <a:ea typeface="宋体" panose="02010600030101010101" pitchFamily="2" charset="-122"/>
              <a:cs typeface="Times New Roman" panose="02020603050405020304" charset="0"/>
            </a:endParaRPr>
          </a:p>
          <a:p>
            <a:pPr lvl="1" indent="0">
              <a:buFont typeface="Arial" panose="020B0604020202020204" pitchFamily="34" charset="0"/>
              <a:buNone/>
            </a:pPr>
            <a:r>
              <a:rPr lang="en-US" altLang="zh-CN" sz="1400" spc="160" smtClean="0">
                <a:ln w="3175">
                  <a:noFill/>
                  <a:prstDash val="dash"/>
                </a:ln>
                <a:effectLst/>
                <a:latin typeface="Times New Roman" panose="02020603050405020304" charset="0"/>
                <a:ea typeface="宋体" panose="02010600030101010101" pitchFamily="2" charset="-122"/>
                <a:cs typeface="Times New Roman" panose="02020603050405020304" charset="0"/>
              </a:rPr>
              <a:t>model.beliefs.NegAffectChange &lt;- lmer(NegAffect_change ~ C_time_alone * C_beliefs_total + C_neg_mood_Tminus1 + (C_time_alone | prolific_id), data = esm_full, REML = FALSE)</a:t>
            </a:r>
            <a:endParaRPr lang="en-US" altLang="zh-CN" sz="1400" spc="160" smtClean="0">
              <a:ln w="3175">
                <a:noFill/>
                <a:prstDash val="dash"/>
              </a:ln>
              <a:effectLst/>
              <a:latin typeface="Times New Roman" panose="02020603050405020304" charset="0"/>
              <a:ea typeface="宋体" panose="02010600030101010101" pitchFamily="2" charset="-122"/>
              <a:cs typeface="Times New Roman" panose="02020603050405020304" charset="0"/>
            </a:endParaRPr>
          </a:p>
        </p:txBody>
      </p:sp>
    </p:spTree>
    <p:custDataLst>
      <p:tags r:id="rId15"/>
    </p:custDataLst>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down)">
                                      <p:cBhvr>
                                        <p:cTn id="10" dur="500"/>
                                        <p:tgtEl>
                                          <p:spTgt spid="8"/>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wipe(down)">
                                      <p:cBhvr>
                                        <p:cTn id="13" dur="500"/>
                                        <p:tgtEl>
                                          <p:spTgt spid="27"/>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blinds(horizontal)">
                                      <p:cBhvr>
                                        <p:cTn id="18" dur="500"/>
                                        <p:tgtEl>
                                          <p:spTgt spid="20"/>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wipe(down)">
                                      <p:cBhvr>
                                        <p:cTn id="23" dur="500"/>
                                        <p:tgtEl>
                                          <p:spTgt spid="6"/>
                                        </p:tgtEl>
                                      </p:cBhvr>
                                    </p:animEffect>
                                  </p:childTnLst>
                                </p:cTn>
                              </p:par>
                              <p:par>
                                <p:cTn id="24" presetID="22" presetClass="entr" presetSubtype="4" fill="hold" grpId="0"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wipe(down)">
                                      <p:cBhvr>
                                        <p:cTn id="26" dur="500"/>
                                        <p:tgtEl>
                                          <p:spTgt spid="9"/>
                                        </p:tgtEl>
                                      </p:cBhvr>
                                    </p:animEffect>
                                  </p:childTnLst>
                                </p:cTn>
                              </p:par>
                              <p:par>
                                <p:cTn id="27" presetID="22" presetClass="entr" presetSubtype="4" fill="hold" grpId="0" nodeType="withEffect">
                                  <p:stCondLst>
                                    <p:cond delay="0"/>
                                  </p:stCondLst>
                                  <p:childTnLst>
                                    <p:set>
                                      <p:cBhvr>
                                        <p:cTn id="28" dur="1" fill="hold">
                                          <p:stCondLst>
                                            <p:cond delay="0"/>
                                          </p:stCondLst>
                                        </p:cTn>
                                        <p:tgtEl>
                                          <p:spTgt spid="26"/>
                                        </p:tgtEl>
                                        <p:attrNameLst>
                                          <p:attrName>style.visibility</p:attrName>
                                        </p:attrNameLst>
                                      </p:cBhvr>
                                      <p:to>
                                        <p:strVal val="visible"/>
                                      </p:to>
                                    </p:set>
                                    <p:animEffect transition="in" filter="wipe(down)">
                                      <p:cBhvr>
                                        <p:cTn id="29"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nimBg="1"/>
      <p:bldP spid="27" grpId="0" bldLvl="0" animBg="1"/>
      <p:bldP spid="8" grpId="1" animBg="1"/>
      <p:bldP spid="27" grpId="1" animBg="1"/>
      <p:bldP spid="20" grpId="0"/>
      <p:bldP spid="20" grpId="1"/>
      <p:bldP spid="9" grpId="0" bldLvl="0" animBg="1"/>
      <p:bldP spid="26" grpId="0" bldLvl="0" animBg="1"/>
      <p:bldP spid="9" grpId="1" animBg="1"/>
      <p:bldP spid="26" grpId="1"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矩形 1"/>
          <p:cNvSpPr/>
          <p:nvPr>
            <p:custDataLst>
              <p:tags r:id="rId1"/>
            </p:custDataLst>
          </p:nvPr>
        </p:nvSpPr>
        <p:spPr>
          <a:xfrm>
            <a:off x="1028700" y="4932045"/>
            <a:ext cx="4530725" cy="1500505"/>
          </a:xfrm>
          <a:prstGeom prst="rect">
            <a:avLst/>
          </a:prstGeom>
          <a:solidFill>
            <a:srgbClr val="C9E5B4">
              <a:alpha val="30000"/>
            </a:srgb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4" name="任意多边形 31"/>
          <p:cNvSpPr/>
          <p:nvPr>
            <p:custDataLst>
              <p:tags r:id="rId2"/>
            </p:custDataLst>
          </p:nvPr>
        </p:nvSpPr>
        <p:spPr>
          <a:xfrm flipH="1">
            <a:off x="996167" y="4030080"/>
            <a:ext cx="10358120" cy="45719"/>
          </a:xfrm>
          <a:custGeom>
            <a:avLst/>
            <a:gdLst>
              <a:gd name="connsiteX0" fmla="*/ 7977051 w 7977051"/>
              <a:gd name="connsiteY0" fmla="*/ 0 h 31619"/>
              <a:gd name="connsiteX1" fmla="*/ 0 w 7977051"/>
              <a:gd name="connsiteY1" fmla="*/ 0 h 31619"/>
              <a:gd name="connsiteX2" fmla="*/ 0 w 7977051"/>
              <a:gd name="connsiteY2" fmla="*/ 31619 h 31619"/>
              <a:gd name="connsiteX3" fmla="*/ 7977051 w 7977051"/>
              <a:gd name="connsiteY3" fmla="*/ 31619 h 31619"/>
              <a:gd name="connsiteX4" fmla="*/ 7977051 w 7977051"/>
              <a:gd name="connsiteY4" fmla="*/ 15810 h 3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7051" h="31619">
                <a:moveTo>
                  <a:pt x="7977051" y="0"/>
                </a:moveTo>
                <a:lnTo>
                  <a:pt x="0" y="0"/>
                </a:lnTo>
                <a:lnTo>
                  <a:pt x="0" y="31619"/>
                </a:lnTo>
                <a:lnTo>
                  <a:pt x="7977051" y="31619"/>
                </a:lnTo>
                <a:lnTo>
                  <a:pt x="7977051" y="15810"/>
                </a:lnTo>
                <a:close/>
              </a:path>
            </a:pathLst>
          </a:custGeom>
          <a:solidFill>
            <a:srgbClr val="006A44"/>
          </a:solidFill>
          <a:ln w="25400" cap="flat" cmpd="sng" algn="ctr">
            <a:solidFill>
              <a:sysClr val="window" lastClr="FFFFFF">
                <a:lumMod val="85000"/>
              </a:sysClr>
            </a:solidFill>
            <a:prstDash val="solid"/>
          </a:ln>
          <a:effectLst/>
        </p:spPr>
        <p:txBody>
          <a:bodyPr lIns="91426" tIns="45714" rIns="91426" bIns="45714" anchor="ctr"/>
          <a:p>
            <a:pPr algn="ctr">
              <a:defRPr/>
            </a:pPr>
            <a:endParaRPr lang="en-US" sz="2400" dirty="0">
              <a:solidFill>
                <a:sysClr val="windowText" lastClr="000000"/>
              </a:solidFill>
            </a:endParaRPr>
          </a:p>
        </p:txBody>
      </p:sp>
      <p:cxnSp>
        <p:nvCxnSpPr>
          <p:cNvPr id="5" name="Straight Connector 32"/>
          <p:cNvCxnSpPr/>
          <p:nvPr>
            <p:custDataLst>
              <p:tags r:id="rId3"/>
            </p:custDataLst>
          </p:nvPr>
        </p:nvCxnSpPr>
        <p:spPr>
          <a:xfrm flipV="1">
            <a:off x="3279035" y="4055203"/>
            <a:ext cx="0" cy="299085"/>
          </a:xfrm>
          <a:prstGeom prst="line">
            <a:avLst/>
          </a:prstGeom>
          <a:noFill/>
          <a:ln w="19050" cap="flat" cmpd="sng" algn="ctr">
            <a:solidFill>
              <a:srgbClr val="006A44"/>
            </a:solidFill>
            <a:prstDash val="solid"/>
            <a:headEnd type="oval"/>
            <a:tailEnd type="oval"/>
          </a:ln>
          <a:effectLst/>
        </p:spPr>
      </p:cxnSp>
      <p:cxnSp>
        <p:nvCxnSpPr>
          <p:cNvPr id="6" name="Straight Connector 32"/>
          <p:cNvCxnSpPr/>
          <p:nvPr>
            <p:custDataLst>
              <p:tags r:id="rId4"/>
            </p:custDataLst>
          </p:nvPr>
        </p:nvCxnSpPr>
        <p:spPr>
          <a:xfrm flipV="1">
            <a:off x="8805016" y="4049065"/>
            <a:ext cx="0" cy="306070"/>
          </a:xfrm>
          <a:prstGeom prst="line">
            <a:avLst/>
          </a:prstGeom>
          <a:noFill/>
          <a:ln w="19050" cap="flat" cmpd="sng" algn="ctr">
            <a:solidFill>
              <a:schemeClr val="accent4">
                <a:lumMod val="50000"/>
              </a:schemeClr>
            </a:solidFill>
            <a:prstDash val="solid"/>
            <a:headEnd type="oval"/>
            <a:tailEnd type="oval"/>
          </a:ln>
          <a:effectLst/>
        </p:spPr>
      </p:cxnSp>
      <p:sp>
        <p:nvSpPr>
          <p:cNvPr id="8" name="圆角矩形 10"/>
          <p:cNvSpPr/>
          <p:nvPr>
            <p:custDataLst>
              <p:tags r:id="rId5"/>
            </p:custDataLst>
          </p:nvPr>
        </p:nvSpPr>
        <p:spPr>
          <a:xfrm>
            <a:off x="2089785" y="4364990"/>
            <a:ext cx="2346325" cy="452755"/>
          </a:xfrm>
          <a:prstGeom prst="roundRect">
            <a:avLst/>
          </a:prstGeom>
          <a:solidFill>
            <a:srgbClr val="006A44"/>
          </a:solidFill>
          <a:ln w="25400" cap="flat" cmpd="sng" algn="ctr">
            <a:noFill/>
            <a:prstDash val="solid"/>
          </a:ln>
          <a:effectLst/>
        </p:spPr>
        <p:txBody>
          <a:bodyPr lIns="91426" tIns="45714" rIns="91426" bIns="45714" anchor="ctr"/>
          <a:p>
            <a:pPr algn="ctr">
              <a:defRPr/>
            </a:pPr>
            <a:r>
              <a:rPr lang="zh-CN" sz="2000" b="1" dirty="0">
                <a:solidFill>
                  <a:sysClr val="window" lastClr="FFFFFF"/>
                </a:solidFill>
                <a:latin typeface="黑体" panose="02010609060101010101" charset="-122"/>
                <a:ea typeface="黑体" panose="02010609060101010101" charset="-122"/>
                <a:cs typeface="黑体" panose="02010609060101010101" charset="-122"/>
              </a:rPr>
              <a:t>原代码</a:t>
            </a:r>
            <a:endParaRPr lang="zh-CN" sz="2000" b="1" dirty="0">
              <a:solidFill>
                <a:sysClr val="window" lastClr="FFFFFF"/>
              </a:solidFill>
              <a:latin typeface="黑体" panose="02010609060101010101" charset="-122"/>
              <a:ea typeface="黑体" panose="02010609060101010101" charset="-122"/>
              <a:cs typeface="黑体" panose="02010609060101010101" charset="-122"/>
            </a:endParaRPr>
          </a:p>
        </p:txBody>
      </p:sp>
      <p:sp>
        <p:nvSpPr>
          <p:cNvPr id="9" name="圆角矩形 11"/>
          <p:cNvSpPr/>
          <p:nvPr>
            <p:custDataLst>
              <p:tags r:id="rId6"/>
            </p:custDataLst>
          </p:nvPr>
        </p:nvSpPr>
        <p:spPr>
          <a:xfrm>
            <a:off x="7753985" y="4354830"/>
            <a:ext cx="2186940" cy="478155"/>
          </a:xfrm>
          <a:prstGeom prst="roundRect">
            <a:avLst/>
          </a:prstGeom>
          <a:solidFill>
            <a:schemeClr val="accent4">
              <a:lumMod val="50000"/>
            </a:schemeClr>
          </a:solidFill>
          <a:ln w="25400" cap="flat" cmpd="sng" algn="ctr">
            <a:noFill/>
            <a:prstDash val="solid"/>
          </a:ln>
          <a:effectLst/>
        </p:spPr>
        <p:txBody>
          <a:bodyPr lIns="91426" tIns="45714" rIns="91426" bIns="45714" anchor="ctr"/>
          <a:p>
            <a:pPr algn="ctr">
              <a:defRPr/>
            </a:pPr>
            <a:r>
              <a:rPr lang="zh-CN" altLang="en-US" sz="2000" b="1" dirty="0">
                <a:solidFill>
                  <a:sysClr val="window" lastClr="FFFFFF"/>
                </a:solidFill>
                <a:latin typeface="黑体" panose="02010609060101010101" charset="-122"/>
                <a:ea typeface="黑体" panose="02010609060101010101" charset="-122"/>
                <a:cs typeface="黑体" panose="02010609060101010101" charset="-122"/>
              </a:rPr>
              <a:t>修改后</a:t>
            </a:r>
            <a:endParaRPr lang="zh-CN" altLang="en-US" sz="2000" b="1" dirty="0">
              <a:solidFill>
                <a:sysClr val="window" lastClr="FFFFFF"/>
              </a:solidFill>
              <a:latin typeface="黑体" panose="02010609060101010101" charset="-122"/>
              <a:ea typeface="黑体" panose="02010609060101010101" charset="-122"/>
              <a:cs typeface="黑体" panose="02010609060101010101" charset="-122"/>
            </a:endParaRPr>
          </a:p>
        </p:txBody>
      </p:sp>
      <p:sp>
        <p:nvSpPr>
          <p:cNvPr id="20" name="TextBox 15"/>
          <p:cNvSpPr txBox="1"/>
          <p:nvPr>
            <p:custDataLst>
              <p:tags r:id="rId7"/>
            </p:custDataLst>
          </p:nvPr>
        </p:nvSpPr>
        <p:spPr>
          <a:xfrm>
            <a:off x="1129665" y="5013960"/>
            <a:ext cx="4248785" cy="329565"/>
          </a:xfrm>
          <a:prstGeom prst="rect">
            <a:avLst/>
          </a:prstGeom>
          <a:noFill/>
        </p:spPr>
        <p:txBody>
          <a:bodyPr wrap="square" lIns="91426" tIns="45714" rIns="91426" bIns="45714" rtlCol="0">
            <a:spAutoFit/>
          </a:bodyPr>
          <a:p>
            <a:pPr algn="l">
              <a:lnSpc>
                <a:spcPct val="130000"/>
              </a:lnSpc>
            </a:pPr>
            <a:r>
              <a:rPr lang="en-US" altLang="zh-CN" sz="1200" spc="160" smtClean="0">
                <a:ln w="3175">
                  <a:noFill/>
                  <a:prstDash val="dash"/>
                </a:ln>
                <a:effectLst/>
                <a:latin typeface="Times New Roman" panose="02020603050405020304" charset="0"/>
                <a:ea typeface="宋体" panose="02010600030101010101" pitchFamily="2" charset="-122"/>
                <a:cs typeface="Times New Roman" panose="02020603050405020304" charset="0"/>
                <a:sym typeface="+mn-ea"/>
              </a:rPr>
              <a:t>confint(model.beliefs.covariates)</a:t>
            </a:r>
            <a:endParaRPr lang="en-US" altLang="zh-CN" sz="1200" dirty="0">
              <a:solidFill>
                <a:schemeClr val="tx1"/>
              </a:solidFill>
              <a:latin typeface="Times New Roman" panose="02020603050405020304" charset="0"/>
              <a:ea typeface="宋体" panose="02010600030101010101" pitchFamily="2" charset="-122"/>
              <a:cs typeface="Times New Roman" panose="02020603050405020304" charset="0"/>
            </a:endParaRPr>
          </a:p>
        </p:txBody>
      </p:sp>
      <p:sp>
        <p:nvSpPr>
          <p:cNvPr id="26" name="流程图: 联系 36"/>
          <p:cNvSpPr/>
          <p:nvPr>
            <p:custDataLst>
              <p:tags r:id="rId8"/>
            </p:custDataLst>
          </p:nvPr>
        </p:nvSpPr>
        <p:spPr>
          <a:xfrm>
            <a:off x="8699130" y="3935715"/>
            <a:ext cx="234949" cy="234949"/>
          </a:xfrm>
          <a:prstGeom prst="flowChartConnector">
            <a:avLst/>
          </a:prstGeom>
          <a:solidFill>
            <a:schemeClr val="accent4">
              <a:lumMod val="50000"/>
            </a:schemeClr>
          </a:solidFill>
          <a:ln w="25400" cap="flat" cmpd="sng" algn="ctr">
            <a:noFill/>
            <a:prstDash val="solid"/>
          </a:ln>
          <a:effectLst/>
        </p:spPr>
        <p:txBody>
          <a:bodyPr lIns="91426" tIns="45714" rIns="91426" bIns="45714" rtlCol="0" anchor="ctr"/>
          <a:p>
            <a:pPr algn="ctr"/>
            <a:endParaRPr lang="zh-CN" altLang="en-US" sz="2400"/>
          </a:p>
        </p:txBody>
      </p:sp>
      <p:sp>
        <p:nvSpPr>
          <p:cNvPr id="27" name="流程图: 联系 37"/>
          <p:cNvSpPr/>
          <p:nvPr>
            <p:custDataLst>
              <p:tags r:id="rId9"/>
            </p:custDataLst>
          </p:nvPr>
        </p:nvSpPr>
        <p:spPr>
          <a:xfrm rot="11700000">
            <a:off x="3169022" y="3934032"/>
            <a:ext cx="234949" cy="234949"/>
          </a:xfrm>
          <a:prstGeom prst="flowChartConnector">
            <a:avLst/>
          </a:prstGeom>
          <a:solidFill>
            <a:srgbClr val="006A44"/>
          </a:solidFill>
          <a:ln w="25400" cap="flat" cmpd="sng" algn="ctr">
            <a:noFill/>
            <a:prstDash val="solid"/>
          </a:ln>
          <a:effectLst/>
        </p:spPr>
        <p:txBody>
          <a:bodyPr lIns="91426" tIns="45714" rIns="91426" bIns="45714" rtlCol="0" anchor="ctr"/>
          <a:p>
            <a:pPr algn="ctr"/>
            <a:endParaRPr lang="zh-CN" altLang="en-US" sz="2400"/>
          </a:p>
        </p:txBody>
      </p:sp>
      <p:sp>
        <p:nvSpPr>
          <p:cNvPr id="10" name="箭头: V 形 3"/>
          <p:cNvSpPr/>
          <p:nvPr/>
        </p:nvSpPr>
        <p:spPr>
          <a:xfrm flipV="1">
            <a:off x="554355" y="329565"/>
            <a:ext cx="377190" cy="436880"/>
          </a:xfrm>
          <a:prstGeom prst="chevron">
            <a:avLst/>
          </a:prstGeom>
          <a:solidFill>
            <a:srgbClr val="006A44"/>
          </a:solidFill>
          <a:ln w="12700" cap="flat" cmpd="sng" algn="ctr">
            <a:noFill/>
            <a:prstDash val="solid"/>
            <a:miter lim="800000"/>
          </a:ln>
          <a:effectLst/>
        </p:spPr>
        <p:txBody>
          <a:bodyPr rtlCol="0" anchor="ctr"/>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sp>
        <p:nvSpPr>
          <p:cNvPr id="11" name="箭头: V 形 4"/>
          <p:cNvSpPr/>
          <p:nvPr/>
        </p:nvSpPr>
        <p:spPr>
          <a:xfrm flipV="1">
            <a:off x="867410" y="325120"/>
            <a:ext cx="377190" cy="436880"/>
          </a:xfrm>
          <a:prstGeom prst="chevron">
            <a:avLst/>
          </a:prstGeom>
          <a:solidFill>
            <a:srgbClr val="FFFFFF"/>
          </a:solidFill>
          <a:ln w="12700" cap="flat" cmpd="sng" algn="ctr">
            <a:solidFill>
              <a:srgbClr val="006A44"/>
            </a:solidFill>
            <a:prstDash val="solid"/>
            <a:miter lim="800000"/>
          </a:ln>
          <a:effectLst/>
        </p:spPr>
        <p:txBody>
          <a:bodyPr rtlCol="0" anchor="ctr"/>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cxnSp>
        <p:nvCxnSpPr>
          <p:cNvPr id="12" name="直接连接符 11"/>
          <p:cNvCxnSpPr/>
          <p:nvPr/>
        </p:nvCxnSpPr>
        <p:spPr>
          <a:xfrm>
            <a:off x="1337297" y="751736"/>
            <a:ext cx="10519410" cy="0"/>
          </a:xfrm>
          <a:prstGeom prst="line">
            <a:avLst/>
          </a:prstGeom>
          <a:noFill/>
          <a:ln w="6350" cap="flat" cmpd="sng" algn="ctr">
            <a:solidFill>
              <a:srgbClr val="293247"/>
            </a:solidFill>
            <a:prstDash val="lgDash"/>
            <a:miter lim="800000"/>
            <a:tailEnd type="oval"/>
          </a:ln>
          <a:effectLst/>
        </p:spPr>
      </p:cxnSp>
      <p:sp>
        <p:nvSpPr>
          <p:cNvPr id="17" name="文本框 16"/>
          <p:cNvSpPr txBox="1"/>
          <p:nvPr/>
        </p:nvSpPr>
        <p:spPr>
          <a:xfrm>
            <a:off x="1419212" y="301090"/>
            <a:ext cx="4161790" cy="460375"/>
          </a:xfrm>
          <a:prstGeom prst="rect">
            <a:avLst/>
          </a:prstGeom>
          <a:noFill/>
        </p:spPr>
        <p:txBody>
          <a:bodyPr wrap="none" rtlCol="0">
            <a:spAutoFit/>
          </a:bodyPr>
          <a:p>
            <a:r>
              <a:rPr lang="zh-CN" altLang="en-US" sz="2400" b="1" dirty="0">
                <a:solidFill>
                  <a:srgbClr val="000000">
                    <a:lumMod val="75000"/>
                    <a:lumOff val="25000"/>
                  </a:srgbClr>
                </a:solidFill>
                <a:latin typeface="黑体" panose="02010609060101010101" charset="-122"/>
                <a:ea typeface="黑体" panose="02010609060101010101" charset="-122"/>
                <a:sym typeface="思源宋体 CN Light" panose="02020300000000000000" pitchFamily="18" charset="-122"/>
              </a:rPr>
              <a:t>研究三：重复思路及代码修改</a:t>
            </a:r>
            <a:endParaRPr lang="en-US" altLang="zh-CN" sz="2400" b="1" dirty="0">
              <a:solidFill>
                <a:srgbClr val="000000">
                  <a:lumMod val="75000"/>
                  <a:lumOff val="25000"/>
                </a:srgbClr>
              </a:solidFill>
              <a:latin typeface="黑体" panose="02010609060101010101" charset="-122"/>
              <a:ea typeface="黑体" panose="02010609060101010101" charset="-122"/>
              <a:sym typeface="思源宋体 CN Light" panose="02020300000000000000" pitchFamily="18" charset="-122"/>
            </a:endParaRPr>
          </a:p>
        </p:txBody>
      </p:sp>
      <p:sp>
        <p:nvSpPr>
          <p:cNvPr id="18" name="箭头: V 形 8"/>
          <p:cNvSpPr/>
          <p:nvPr/>
        </p:nvSpPr>
        <p:spPr>
          <a:xfrm flipV="1">
            <a:off x="235585" y="325120"/>
            <a:ext cx="377190" cy="436880"/>
          </a:xfrm>
          <a:prstGeom prst="chevron">
            <a:avLst/>
          </a:prstGeom>
          <a:solidFill>
            <a:srgbClr val="FFFFFF"/>
          </a:solidFill>
          <a:ln w="12700" cap="flat" cmpd="sng" algn="ctr">
            <a:solidFill>
              <a:srgbClr val="A5A5A5"/>
            </a:solidFill>
            <a:prstDash val="solid"/>
            <a:miter lim="800000"/>
          </a:ln>
          <a:effectLst/>
        </p:spPr>
        <p:txBody>
          <a:bodyPr rtlCol="0" anchor="ctr"/>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pic>
        <p:nvPicPr>
          <p:cNvPr id="24" name="图片 23" descr="南京师范大学（黑）"/>
          <p:cNvPicPr>
            <a:picLocks noChangeAspect="1"/>
          </p:cNvPicPr>
          <p:nvPr/>
        </p:nvPicPr>
        <p:blipFill>
          <a:blip r:embed="rId10"/>
          <a:stretch>
            <a:fillRect/>
          </a:stretch>
        </p:blipFill>
        <p:spPr>
          <a:xfrm>
            <a:off x="9657080" y="-310515"/>
            <a:ext cx="2285365" cy="1615440"/>
          </a:xfrm>
          <a:prstGeom prst="rect">
            <a:avLst/>
          </a:prstGeom>
        </p:spPr>
      </p:pic>
      <p:pic>
        <p:nvPicPr>
          <p:cNvPr id="25" name="图片 24" descr="校徽-绿"/>
          <p:cNvPicPr>
            <a:picLocks noChangeAspect="1"/>
          </p:cNvPicPr>
          <p:nvPr/>
        </p:nvPicPr>
        <p:blipFill>
          <a:blip r:embed="rId11"/>
          <a:stretch>
            <a:fillRect/>
          </a:stretch>
        </p:blipFill>
        <p:spPr>
          <a:xfrm>
            <a:off x="9657080" y="20320"/>
            <a:ext cx="640715" cy="906780"/>
          </a:xfrm>
          <a:prstGeom prst="rect">
            <a:avLst/>
          </a:prstGeom>
        </p:spPr>
      </p:pic>
      <p:grpSp>
        <p:nvGrpSpPr>
          <p:cNvPr id="21" name="组合 20"/>
          <p:cNvGrpSpPr/>
          <p:nvPr>
            <p:custDataLst>
              <p:tags r:id="rId12"/>
            </p:custDataLst>
          </p:nvPr>
        </p:nvGrpSpPr>
        <p:grpSpPr>
          <a:xfrm>
            <a:off x="6581775" y="4934585"/>
            <a:ext cx="4530725" cy="1498506"/>
            <a:chOff x="1325" y="5986"/>
            <a:chExt cx="7135" cy="2349"/>
          </a:xfrm>
        </p:grpSpPr>
        <p:sp>
          <p:nvSpPr>
            <p:cNvPr id="3" name="矩形 2"/>
            <p:cNvSpPr/>
            <p:nvPr>
              <p:custDataLst>
                <p:tags r:id="rId13"/>
              </p:custDataLst>
            </p:nvPr>
          </p:nvSpPr>
          <p:spPr>
            <a:xfrm>
              <a:off x="1325" y="5986"/>
              <a:ext cx="7135" cy="2349"/>
            </a:xfrm>
            <a:prstGeom prst="rect">
              <a:avLst/>
            </a:prstGeom>
            <a:solidFill>
              <a:srgbClr val="EFF7E8"/>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9" name="TextBox 15"/>
            <p:cNvSpPr txBox="1"/>
            <p:nvPr>
              <p:custDataLst>
                <p:tags r:id="rId14"/>
              </p:custDataLst>
            </p:nvPr>
          </p:nvSpPr>
          <p:spPr>
            <a:xfrm>
              <a:off x="1484" y="6115"/>
              <a:ext cx="6691" cy="893"/>
            </a:xfrm>
            <a:prstGeom prst="rect">
              <a:avLst/>
            </a:prstGeom>
            <a:noFill/>
          </p:spPr>
          <p:txBody>
            <a:bodyPr wrap="square" lIns="91426" tIns="45714" rIns="91426" bIns="45714" rtlCol="0">
              <a:spAutoFit/>
            </a:bodyPr>
            <a:p>
              <a:pPr algn="l">
                <a:lnSpc>
                  <a:spcPct val="130000"/>
                </a:lnSpc>
              </a:pPr>
              <a:r>
                <a:rPr lang="en-US" altLang="zh-CN" sz="1200" spc="160" smtClean="0">
                  <a:ln w="3175">
                    <a:noFill/>
                    <a:prstDash val="dash"/>
                  </a:ln>
                  <a:effectLst/>
                  <a:latin typeface="Times New Roman" panose="02020603050405020304" charset="0"/>
                  <a:ea typeface="宋体" panose="02010600030101010101" pitchFamily="2" charset="-122"/>
                  <a:cs typeface="Times New Roman" panose="02020603050405020304" charset="0"/>
                  <a:sym typeface="+mn-ea"/>
                </a:rPr>
                <a:t>confint(model.beliefs.covariates, </a:t>
              </a:r>
              <a:r>
                <a:rPr lang="en-US" altLang="zh-CN" sz="1200" b="1" spc="160" smtClean="0">
                  <a:ln w="3175">
                    <a:noFill/>
                    <a:prstDash val="dash"/>
                  </a:ln>
                  <a:effectLst/>
                  <a:highlight>
                    <a:srgbClr val="FFFF00"/>
                  </a:highlight>
                  <a:latin typeface="Times New Roman" panose="02020603050405020304" charset="0"/>
                  <a:ea typeface="宋体" panose="02010600030101010101" pitchFamily="2" charset="-122"/>
                  <a:cs typeface="Times New Roman" panose="02020603050405020304" charset="0"/>
                  <a:sym typeface="+mn-ea"/>
                </a:rPr>
                <a:t>method = "Wald</a:t>
              </a:r>
              <a:r>
                <a:rPr lang="en-US" altLang="zh-CN" sz="1200" spc="160" smtClean="0">
                  <a:ln w="3175">
                    <a:noFill/>
                    <a:prstDash val="dash"/>
                  </a:ln>
                  <a:effectLst/>
                  <a:latin typeface="Times New Roman" panose="02020603050405020304" charset="0"/>
                  <a:ea typeface="宋体" panose="02010600030101010101" pitchFamily="2" charset="-122"/>
                  <a:cs typeface="Times New Roman" panose="02020603050405020304" charset="0"/>
                  <a:sym typeface="+mn-ea"/>
                </a:rPr>
                <a:t>")</a:t>
              </a:r>
              <a:endParaRPr lang="en-US" altLang="zh-CN" sz="1200" dirty="0">
                <a:solidFill>
                  <a:schemeClr val="tx1"/>
                </a:solidFill>
                <a:latin typeface="Times New Roman" panose="02020603050405020304" charset="0"/>
                <a:ea typeface="宋体" panose="02010600030101010101" pitchFamily="2" charset="-122"/>
                <a:cs typeface="Times New Roman" panose="02020603050405020304" charset="0"/>
                <a:sym typeface="+mn-ea"/>
              </a:endParaRPr>
            </a:p>
          </p:txBody>
        </p:sp>
      </p:grpSp>
      <p:sp>
        <p:nvSpPr>
          <p:cNvPr id="22" name="矩形 21"/>
          <p:cNvSpPr/>
          <p:nvPr/>
        </p:nvSpPr>
        <p:spPr>
          <a:xfrm>
            <a:off x="0" y="6702425"/>
            <a:ext cx="12192000" cy="155575"/>
          </a:xfrm>
          <a:prstGeom prst="rect">
            <a:avLst/>
          </a:prstGeom>
          <a:solidFill>
            <a:srgbClr val="006A4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7" name="文本框 6"/>
          <p:cNvSpPr txBox="1"/>
          <p:nvPr/>
        </p:nvSpPr>
        <p:spPr>
          <a:xfrm>
            <a:off x="686435" y="1191260"/>
            <a:ext cx="10245090" cy="1819910"/>
          </a:xfrm>
          <a:prstGeom prst="rect">
            <a:avLst/>
          </a:prstGeom>
          <a:noFill/>
        </p:spPr>
        <p:txBody>
          <a:bodyPr wrap="square" rtlCol="0">
            <a:noAutofit/>
          </a:bodyPr>
          <a:p>
            <a:pPr marL="342900" indent="-342900">
              <a:buFont typeface="Wingdings" panose="05000000000000000000" charset="0"/>
              <a:buChar char="l"/>
            </a:pPr>
            <a:r>
              <a:rPr lang="zh-CN" altLang="en-US" sz="2000" spc="160" smtClean="0">
                <a:ln w="3175">
                  <a:noFill/>
                  <a:prstDash val="dash"/>
                </a:ln>
                <a:effectLst/>
                <a:latin typeface="Times New Roman" panose="02020603050405020304" charset="0"/>
                <a:ea typeface="宋体" panose="02010600030101010101" pitchFamily="2" charset="-122"/>
                <a:cs typeface="Times New Roman" panose="02020603050405020304" charset="0"/>
              </a:rPr>
              <a:t>此外，在补充部分</a:t>
            </a:r>
            <a:r>
              <a:rPr lang="en-US" altLang="zh-CN" sz="2000" spc="160" smtClean="0">
                <a:ln w="3175">
                  <a:noFill/>
                  <a:prstDash val="dash"/>
                </a:ln>
                <a:effectLst/>
                <a:latin typeface="Times New Roman" panose="02020603050405020304" charset="0"/>
                <a:ea typeface="宋体" panose="02010600030101010101" pitchFamily="2" charset="-122"/>
                <a:cs typeface="Times New Roman" panose="02020603050405020304" charset="0"/>
              </a:rPr>
              <a:t># Supplement: Beliefs Moderation Model w/ Covariates #</a:t>
            </a:r>
            <a:r>
              <a:rPr lang="zh-CN" altLang="en-US" sz="2000" spc="160" smtClean="0">
                <a:ln w="3175">
                  <a:noFill/>
                  <a:prstDash val="dash"/>
                </a:ln>
                <a:effectLst/>
                <a:latin typeface="Times New Roman" panose="02020603050405020304" charset="0"/>
                <a:ea typeface="宋体" panose="02010600030101010101" pitchFamily="2" charset="-122"/>
                <a:cs typeface="Times New Roman" panose="02020603050405020304" charset="0"/>
              </a:rPr>
              <a:t>，</a:t>
            </a:r>
            <a:r>
              <a:rPr lang="en-US" altLang="zh-CN" sz="2000" spc="160" smtClean="0">
                <a:ln w="3175">
                  <a:noFill/>
                  <a:prstDash val="dash"/>
                </a:ln>
                <a:effectLst/>
                <a:latin typeface="Times New Roman" panose="02020603050405020304" charset="0"/>
                <a:ea typeface="宋体" panose="02010600030101010101" pitchFamily="2" charset="-122"/>
                <a:cs typeface="Times New Roman" panose="02020603050405020304" charset="0"/>
              </a:rPr>
              <a:t>confint(model.beliefs.covariates)</a:t>
            </a:r>
            <a:r>
              <a:rPr lang="zh-CN" altLang="en-US" sz="2000" spc="160" smtClean="0">
                <a:ln w="3175">
                  <a:noFill/>
                  <a:prstDash val="dash"/>
                </a:ln>
                <a:effectLst/>
                <a:latin typeface="Times New Roman" panose="02020603050405020304" charset="0"/>
                <a:ea typeface="宋体" panose="02010600030101010101" pitchFamily="2" charset="-122"/>
                <a:cs typeface="Times New Roman" panose="02020603050405020304" charset="0"/>
              </a:rPr>
              <a:t>改为</a:t>
            </a:r>
            <a:r>
              <a:rPr lang="en-US" altLang="zh-CN" sz="2000" spc="160" smtClean="0">
                <a:ln w="3175">
                  <a:noFill/>
                  <a:prstDash val="dash"/>
                </a:ln>
                <a:effectLst/>
                <a:latin typeface="Times New Roman" panose="02020603050405020304" charset="0"/>
                <a:ea typeface="宋体" panose="02010600030101010101" pitchFamily="2" charset="-122"/>
                <a:cs typeface="Times New Roman" panose="02020603050405020304" charset="0"/>
              </a:rPr>
              <a:t>confint(model.beliefs.covariates, method = "Wald")</a:t>
            </a:r>
            <a:r>
              <a:rPr lang="zh-CN" altLang="en-US" sz="2000" spc="160" smtClean="0">
                <a:ln w="3175">
                  <a:noFill/>
                  <a:prstDash val="dash"/>
                </a:ln>
                <a:effectLst/>
                <a:latin typeface="Times New Roman" panose="02020603050405020304" charset="0"/>
                <a:ea typeface="宋体" panose="02010600030101010101" pitchFamily="2" charset="-122"/>
                <a:cs typeface="Times New Roman" panose="02020603050405020304" charset="0"/>
              </a:rPr>
              <a:t>，否则报错，并且前段代码均添加了</a:t>
            </a:r>
            <a:r>
              <a:rPr lang="en-US" altLang="zh-CN" sz="2000" b="1" spc="160" smtClean="0">
                <a:ln w="3175">
                  <a:noFill/>
                  <a:prstDash val="dash"/>
                </a:ln>
                <a:effectLst/>
                <a:latin typeface="Times New Roman" panose="02020603050405020304" charset="0"/>
                <a:ea typeface="宋体" panose="02010600030101010101" pitchFamily="2" charset="-122"/>
                <a:cs typeface="Times New Roman" panose="02020603050405020304" charset="0"/>
              </a:rPr>
              <a:t>method = "Wald"</a:t>
            </a:r>
            <a:r>
              <a:rPr lang="zh-CN" altLang="en-US" sz="2000" spc="160" smtClean="0">
                <a:ln w="3175">
                  <a:noFill/>
                  <a:prstDash val="dash"/>
                </a:ln>
                <a:effectLst/>
                <a:latin typeface="Times New Roman" panose="02020603050405020304" charset="0"/>
                <a:ea typeface="宋体" panose="02010600030101010101" pitchFamily="2" charset="-122"/>
                <a:cs typeface="Times New Roman" panose="02020603050405020304" charset="0"/>
              </a:rPr>
              <a:t>这一部分。</a:t>
            </a:r>
            <a:endParaRPr lang="zh-CN" altLang="en-US" sz="2000" spc="160" smtClean="0">
              <a:ln w="3175">
                <a:noFill/>
                <a:prstDash val="dash"/>
              </a:ln>
              <a:effectLst/>
              <a:latin typeface="Times New Roman" panose="02020603050405020304" charset="0"/>
              <a:ea typeface="宋体" panose="02010600030101010101" pitchFamily="2" charset="-122"/>
              <a:cs typeface="Times New Roman" panose="02020603050405020304" charset="0"/>
            </a:endParaRPr>
          </a:p>
          <a:p>
            <a:pPr marL="342900" indent="-342900">
              <a:buFont typeface="Wingdings" panose="05000000000000000000" charset="0"/>
              <a:buChar char="l"/>
            </a:pPr>
            <a:endParaRPr lang="zh-CN" altLang="en-US" sz="2000" spc="160" smtClean="0">
              <a:ln w="3175">
                <a:noFill/>
                <a:prstDash val="dash"/>
              </a:ln>
              <a:effectLst/>
              <a:latin typeface="Times New Roman" panose="02020603050405020304" charset="0"/>
              <a:ea typeface="宋体" panose="02010600030101010101" pitchFamily="2" charset="-122"/>
              <a:cs typeface="Times New Roman" panose="02020603050405020304" charset="0"/>
            </a:endParaRPr>
          </a:p>
          <a:p>
            <a:pPr marL="342900" indent="-342900">
              <a:buFont typeface="Wingdings" panose="05000000000000000000" charset="0"/>
              <a:buChar char="l"/>
            </a:pPr>
            <a:r>
              <a:rPr lang="zh-CN" altLang="en-US" sz="2000" spc="160" smtClean="0">
                <a:ln w="3175">
                  <a:noFill/>
                  <a:prstDash val="dash"/>
                </a:ln>
                <a:effectLst/>
                <a:latin typeface="Times New Roman" panose="02020603050405020304" charset="0"/>
                <a:ea typeface="宋体" panose="02010600030101010101" pitchFamily="2" charset="-122"/>
                <a:cs typeface="Times New Roman" panose="02020603050405020304" charset="0"/>
              </a:rPr>
              <a:t>对其他类型的情绪变化检验都存在以上这些问题，均进行了修改。</a:t>
            </a:r>
            <a:endParaRPr lang="zh-CN" altLang="en-US" sz="2000" spc="160" smtClean="0">
              <a:ln w="3175">
                <a:noFill/>
                <a:prstDash val="dash"/>
              </a:ln>
              <a:effectLst/>
              <a:latin typeface="Times New Roman" panose="02020603050405020304" charset="0"/>
              <a:ea typeface="宋体" panose="02010600030101010101" pitchFamily="2" charset="-122"/>
              <a:cs typeface="Times New Roman" panose="02020603050405020304" charset="0"/>
            </a:endParaRPr>
          </a:p>
        </p:txBody>
      </p:sp>
    </p:spTree>
    <p:custDataLst>
      <p:tags r:id="rId15"/>
    </p:custDataLst>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down)">
                                      <p:cBhvr>
                                        <p:cTn id="10" dur="500"/>
                                        <p:tgtEl>
                                          <p:spTgt spid="8"/>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wipe(down)">
                                      <p:cBhvr>
                                        <p:cTn id="13" dur="500"/>
                                        <p:tgtEl>
                                          <p:spTgt spid="27"/>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blinds(horizontal)">
                                      <p:cBhvr>
                                        <p:cTn id="18" dur="500"/>
                                        <p:tgtEl>
                                          <p:spTgt spid="20"/>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wipe(down)">
                                      <p:cBhvr>
                                        <p:cTn id="23" dur="500"/>
                                        <p:tgtEl>
                                          <p:spTgt spid="6"/>
                                        </p:tgtEl>
                                      </p:cBhvr>
                                    </p:animEffect>
                                  </p:childTnLst>
                                </p:cTn>
                              </p:par>
                              <p:par>
                                <p:cTn id="24" presetID="22" presetClass="entr" presetSubtype="4" fill="hold" grpId="0"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wipe(down)">
                                      <p:cBhvr>
                                        <p:cTn id="26" dur="500"/>
                                        <p:tgtEl>
                                          <p:spTgt spid="9"/>
                                        </p:tgtEl>
                                      </p:cBhvr>
                                    </p:animEffect>
                                  </p:childTnLst>
                                </p:cTn>
                              </p:par>
                              <p:par>
                                <p:cTn id="27" presetID="22" presetClass="entr" presetSubtype="4" fill="hold" grpId="0" nodeType="withEffect">
                                  <p:stCondLst>
                                    <p:cond delay="0"/>
                                  </p:stCondLst>
                                  <p:childTnLst>
                                    <p:set>
                                      <p:cBhvr>
                                        <p:cTn id="28" dur="1" fill="hold">
                                          <p:stCondLst>
                                            <p:cond delay="0"/>
                                          </p:stCondLst>
                                        </p:cTn>
                                        <p:tgtEl>
                                          <p:spTgt spid="26"/>
                                        </p:tgtEl>
                                        <p:attrNameLst>
                                          <p:attrName>style.visibility</p:attrName>
                                        </p:attrNameLst>
                                      </p:cBhvr>
                                      <p:to>
                                        <p:strVal val="visible"/>
                                      </p:to>
                                    </p:set>
                                    <p:animEffect transition="in" filter="wipe(down)">
                                      <p:cBhvr>
                                        <p:cTn id="29"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nimBg="1"/>
      <p:bldP spid="27" grpId="0" bldLvl="0" animBg="1"/>
      <p:bldP spid="8" grpId="1" animBg="1"/>
      <p:bldP spid="27" grpId="1" animBg="1"/>
      <p:bldP spid="20" grpId="0"/>
      <p:bldP spid="20" grpId="1"/>
      <p:bldP spid="9" grpId="0" bldLvl="0" animBg="1"/>
      <p:bldP spid="26" grpId="0" bldLvl="0" animBg="1"/>
      <p:bldP spid="9" grpId="1" animBg="1"/>
      <p:bldP spid="26" grpId="1"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直角三角形 4"/>
          <p:cNvSpPr/>
          <p:nvPr/>
        </p:nvSpPr>
        <p:spPr>
          <a:xfrm rot="5400000">
            <a:off x="0" y="0"/>
            <a:ext cx="3716655" cy="3716655"/>
          </a:xfrm>
          <a:prstGeom prst="rtTriangle">
            <a:avLst/>
          </a:prstGeom>
          <a:solidFill>
            <a:srgbClr val="006A44"/>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6" name="直角三角形 5"/>
          <p:cNvSpPr/>
          <p:nvPr/>
        </p:nvSpPr>
        <p:spPr>
          <a:xfrm rot="16200000">
            <a:off x="8484870" y="3169920"/>
            <a:ext cx="3716655" cy="3716655"/>
          </a:xfrm>
          <a:prstGeom prst="rtTriangle">
            <a:avLst/>
          </a:prstGeom>
          <a:solidFill>
            <a:srgbClr val="006A44"/>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0" name="矩形 9"/>
          <p:cNvSpPr/>
          <p:nvPr/>
        </p:nvSpPr>
        <p:spPr>
          <a:xfrm>
            <a:off x="242570" y="680085"/>
            <a:ext cx="11707495" cy="5502275"/>
          </a:xfrm>
          <a:prstGeom prst="rect">
            <a:avLst/>
          </a:prstGeom>
          <a:solidFill>
            <a:schemeClr val="bg1"/>
          </a:solidFill>
          <a:ln>
            <a:noFill/>
          </a:ln>
          <a:effectLst>
            <a:outerShdw blurRad="127000" dist="38100" algn="l" rotWithShape="0">
              <a:prstClr val="black">
                <a:alpha val="40000"/>
              </a:prst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9" name="矩形 8"/>
          <p:cNvSpPr/>
          <p:nvPr/>
        </p:nvSpPr>
        <p:spPr>
          <a:xfrm>
            <a:off x="242570" y="680085"/>
            <a:ext cx="11707495" cy="5502275"/>
          </a:xfrm>
          <a:prstGeom prst="rect">
            <a:avLst/>
          </a:prstGeom>
          <a:blipFill rotWithShape="1">
            <a:blip r:embed="rId1">
              <a:alphaModFix amt="15000"/>
            </a:blip>
            <a:stretch>
              <a:fillRect/>
            </a:stretch>
          </a:blipFill>
          <a:ln>
            <a:noFill/>
          </a:ln>
          <a:effectLst>
            <a:outerShdw blurRad="127000" dist="63500" algn="l" rotWithShape="0">
              <a:prstClr val="black">
                <a:alpha val="40000"/>
              </a:prst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4" name="文本框 13"/>
          <p:cNvSpPr txBox="1"/>
          <p:nvPr/>
        </p:nvSpPr>
        <p:spPr>
          <a:xfrm>
            <a:off x="5061585" y="967740"/>
            <a:ext cx="2058035" cy="922020"/>
          </a:xfrm>
          <a:prstGeom prst="rect">
            <a:avLst/>
          </a:prstGeom>
        </p:spPr>
        <p:txBody>
          <a:bodyPr wrap="square">
            <a:spAutoFit/>
            <a:extLst>
              <a:ext uri="{4A0BC546-FE56-4ADE-93B0-CB8AF2F6F144}">
                <wpsdc:textFrameExt xmlns:wpsdc="http://www.wps.cn/officeDocument/2022/drawingmlCustomData" type="text"/>
              </a:ext>
            </a:extLst>
          </a:bodyPr>
          <a:p>
            <a:pPr algn="ctr"/>
            <a:r>
              <a:rPr lang="zh-CN" altLang="en-US" sz="5400">
                <a:latin typeface="黑体" panose="02010609060101010101" charset="-122"/>
                <a:ea typeface="黑体" panose="02010609060101010101" charset="-122"/>
                <a:cs typeface="黑体" panose="02010609060101010101" charset="-122"/>
              </a:rPr>
              <a:t>目录</a:t>
            </a:r>
            <a:endParaRPr lang="zh-CN" altLang="en-US" sz="5400">
              <a:latin typeface="黑体" panose="02010609060101010101" charset="-122"/>
              <a:ea typeface="黑体" panose="02010609060101010101" charset="-122"/>
              <a:cs typeface="黑体" panose="02010609060101010101" charset="-122"/>
            </a:endParaRPr>
          </a:p>
        </p:txBody>
      </p:sp>
      <p:sp>
        <p:nvSpPr>
          <p:cNvPr id="3" name="文本框 2"/>
          <p:cNvSpPr txBox="1"/>
          <p:nvPr/>
        </p:nvSpPr>
        <p:spPr>
          <a:xfrm>
            <a:off x="5415280" y="1725930"/>
            <a:ext cx="1710690" cy="460375"/>
          </a:xfrm>
          <a:prstGeom prst="rect">
            <a:avLst/>
          </a:prstGeom>
        </p:spPr>
        <p:txBody>
          <a:bodyPr wrap="square">
            <a:spAutoFit/>
            <a:extLst>
              <a:ext uri="{4A0BC546-FE56-4ADE-93B0-CB8AF2F6F144}">
                <wpsdc:textFrameExt xmlns:wpsdc="http://www.wps.cn/officeDocument/2022/drawingmlCustomData" type="text"/>
              </a:ext>
            </a:extLst>
          </a:bodyPr>
          <a:p>
            <a:pPr algn="l"/>
            <a:r>
              <a:rPr lang="en-US" altLang="zh-CN" sz="2400">
                <a:latin typeface="黑体" panose="02010609060101010101" charset="-122"/>
                <a:ea typeface="黑体" panose="02010609060101010101" charset="-122"/>
              </a:rPr>
              <a:t>CONTENTS</a:t>
            </a:r>
            <a:endParaRPr lang="en-US" altLang="zh-CN" sz="2400">
              <a:latin typeface="黑体" panose="02010609060101010101" charset="-122"/>
              <a:ea typeface="黑体" panose="02010609060101010101" charset="-122"/>
            </a:endParaRPr>
          </a:p>
        </p:txBody>
      </p:sp>
      <p:sp>
        <p:nvSpPr>
          <p:cNvPr id="13" name="圆角矩形 12"/>
          <p:cNvSpPr/>
          <p:nvPr>
            <p:custDataLst>
              <p:tags r:id="rId2"/>
            </p:custDataLst>
          </p:nvPr>
        </p:nvSpPr>
        <p:spPr>
          <a:xfrm>
            <a:off x="1075690" y="2739390"/>
            <a:ext cx="4551045" cy="833120"/>
          </a:xfrm>
          <a:prstGeom prst="roundRect">
            <a:avLst>
              <a:gd name="adj" fmla="val 50000"/>
            </a:avLst>
          </a:prstGeom>
          <a:solidFill>
            <a:schemeClr val="bg2"/>
          </a:solidFill>
          <a:ln>
            <a:noFill/>
          </a:ln>
          <a:effectLst>
            <a:outerShdw blurRad="254000" dist="38100" dir="2700000" algn="tl" rotWithShape="0">
              <a:schemeClr val="bg1">
                <a:lumMod val="50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tIns="0" bIns="0" rtlCol="0" anchor="ctr">
            <a:normAutofit/>
          </a:bodyPr>
          <a:p>
            <a:pPr algn="ctr"/>
            <a:endParaRPr lang="zh-CN" altLang="en-US">
              <a:cs typeface="MiSans Normal" panose="00000500000000000000" charset="-122"/>
            </a:endParaRPr>
          </a:p>
        </p:txBody>
      </p:sp>
      <p:sp>
        <p:nvSpPr>
          <p:cNvPr id="16" name="序号"/>
          <p:cNvSpPr txBox="1"/>
          <p:nvPr>
            <p:custDataLst>
              <p:tags r:id="rId3"/>
            </p:custDataLst>
          </p:nvPr>
        </p:nvSpPr>
        <p:spPr>
          <a:xfrm>
            <a:off x="1075690" y="2739390"/>
            <a:ext cx="826770" cy="829310"/>
          </a:xfrm>
          <a:prstGeom prst="ellipse">
            <a:avLst/>
          </a:prstGeom>
          <a:solidFill>
            <a:srgbClr val="006A44"/>
          </a:solidFill>
        </p:spPr>
        <p:txBody>
          <a:bodyPr wrap="none" lIns="0" tIns="0" rIns="0" bIns="0" rtlCol="0" anchor="ctr" anchorCtr="0">
            <a:normAutofit/>
          </a:bodyPr>
          <a:p>
            <a:pPr algn="ctr"/>
            <a:r>
              <a:rPr lang="en-US" altLang="zh-CN" sz="2400">
                <a:solidFill>
                  <a:schemeClr val="lt1"/>
                </a:solidFill>
                <a:latin typeface="黑体" panose="02010609060101010101" charset="-122"/>
                <a:ea typeface="黑体" panose="02010609060101010101" charset="-122"/>
                <a:cs typeface="MiSans Normal" panose="00000500000000000000" charset="-122"/>
              </a:rPr>
              <a:t>01</a:t>
            </a:r>
            <a:endParaRPr lang="en-US" altLang="zh-CN" sz="2400">
              <a:solidFill>
                <a:schemeClr val="lt1"/>
              </a:solidFill>
              <a:latin typeface="黑体" panose="02010609060101010101" charset="-122"/>
              <a:ea typeface="黑体" panose="02010609060101010101" charset="-122"/>
              <a:cs typeface="MiSans Normal" panose="00000500000000000000" charset="-122"/>
            </a:endParaRPr>
          </a:p>
        </p:txBody>
      </p:sp>
      <p:sp>
        <p:nvSpPr>
          <p:cNvPr id="17" name="标题"/>
          <p:cNvSpPr txBox="1"/>
          <p:nvPr>
            <p:custDataLst>
              <p:tags r:id="rId4"/>
            </p:custDataLst>
          </p:nvPr>
        </p:nvSpPr>
        <p:spPr>
          <a:xfrm>
            <a:off x="2317115" y="2739390"/>
            <a:ext cx="3437255" cy="838835"/>
          </a:xfrm>
          <a:prstGeom prst="rect">
            <a:avLst/>
          </a:prstGeom>
          <a:noFill/>
        </p:spPr>
        <p:txBody>
          <a:bodyPr wrap="square" lIns="91440" tIns="0" rIns="91440" bIns="0" rtlCol="0" anchor="ctr" anchorCtr="0">
            <a:normAutofit/>
          </a:bodyPr>
          <a:p>
            <a:pPr lvl="0" algn="l">
              <a:buClrTx/>
              <a:buSzTx/>
              <a:buFontTx/>
            </a:pPr>
            <a:r>
              <a:rPr lang="zh-CN" altLang="en-US" sz="2400" spc="200" dirty="0">
                <a:solidFill>
                  <a:schemeClr val="tx1">
                    <a:lumMod val="85000"/>
                    <a:lumOff val="15000"/>
                  </a:schemeClr>
                </a:solidFill>
                <a:uFillTx/>
                <a:latin typeface="黑体" panose="02010609060101010101" charset="-122"/>
                <a:ea typeface="黑体" panose="02010609060101010101" charset="-122"/>
                <a:cs typeface="MiSans Normal" panose="00000500000000000000" charset="-122"/>
                <a:sym typeface="+mn-ea"/>
              </a:rPr>
              <a:t>研究一</a:t>
            </a:r>
            <a:endParaRPr lang="zh-CN" altLang="en-US" sz="2400" spc="200" dirty="0">
              <a:solidFill>
                <a:schemeClr val="tx1">
                  <a:lumMod val="85000"/>
                  <a:lumOff val="15000"/>
                </a:schemeClr>
              </a:solidFill>
              <a:uFillTx/>
              <a:latin typeface="黑体" panose="02010609060101010101" charset="-122"/>
              <a:ea typeface="黑体" panose="02010609060101010101" charset="-122"/>
              <a:cs typeface="MiSans Normal" panose="00000500000000000000" charset="-122"/>
              <a:sym typeface="+mn-ea"/>
            </a:endParaRPr>
          </a:p>
        </p:txBody>
      </p:sp>
      <p:sp>
        <p:nvSpPr>
          <p:cNvPr id="18" name="圆角矩形 17"/>
          <p:cNvSpPr/>
          <p:nvPr>
            <p:custDataLst>
              <p:tags r:id="rId5"/>
            </p:custDataLst>
          </p:nvPr>
        </p:nvSpPr>
        <p:spPr>
          <a:xfrm>
            <a:off x="6502400" y="2739390"/>
            <a:ext cx="4551045" cy="833120"/>
          </a:xfrm>
          <a:prstGeom prst="roundRect">
            <a:avLst>
              <a:gd name="adj" fmla="val 50000"/>
            </a:avLst>
          </a:prstGeom>
          <a:solidFill>
            <a:schemeClr val="bg2"/>
          </a:solidFill>
          <a:ln>
            <a:noFill/>
          </a:ln>
          <a:effectLst>
            <a:outerShdw blurRad="254000" dist="38100" dir="2700000" algn="tl" rotWithShape="0">
              <a:schemeClr val="bg1">
                <a:lumMod val="50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tIns="0" bIns="0" rtlCol="0" anchor="ctr">
            <a:normAutofit/>
          </a:bodyPr>
          <a:p>
            <a:pPr algn="ctr"/>
            <a:endParaRPr lang="zh-CN" altLang="en-US">
              <a:cs typeface="MiSans Normal" panose="00000500000000000000" charset="-122"/>
            </a:endParaRPr>
          </a:p>
        </p:txBody>
      </p:sp>
      <p:sp>
        <p:nvSpPr>
          <p:cNvPr id="19" name="序号"/>
          <p:cNvSpPr txBox="1"/>
          <p:nvPr>
            <p:custDataLst>
              <p:tags r:id="rId6"/>
            </p:custDataLst>
          </p:nvPr>
        </p:nvSpPr>
        <p:spPr>
          <a:xfrm>
            <a:off x="6502400" y="2739390"/>
            <a:ext cx="826770" cy="829310"/>
          </a:xfrm>
          <a:prstGeom prst="ellipse">
            <a:avLst/>
          </a:prstGeom>
          <a:solidFill>
            <a:srgbClr val="006A44"/>
          </a:solidFill>
        </p:spPr>
        <p:txBody>
          <a:bodyPr wrap="none" lIns="0" tIns="0" rIns="0" bIns="0" rtlCol="0" anchor="ctr" anchorCtr="0">
            <a:normAutofit/>
          </a:bodyPr>
          <a:p>
            <a:pPr algn="ctr"/>
            <a:r>
              <a:rPr lang="en-US" altLang="zh-CN" sz="2400">
                <a:solidFill>
                  <a:schemeClr val="lt1"/>
                </a:solidFill>
                <a:latin typeface="黑体" panose="02010609060101010101" charset="-122"/>
                <a:ea typeface="黑体" panose="02010609060101010101" charset="-122"/>
                <a:cs typeface="MiSans Normal" panose="00000500000000000000" charset="-122"/>
              </a:rPr>
              <a:t>02</a:t>
            </a:r>
            <a:endParaRPr lang="en-US" altLang="zh-CN" sz="2400">
              <a:solidFill>
                <a:schemeClr val="lt1"/>
              </a:solidFill>
              <a:latin typeface="黑体" panose="02010609060101010101" charset="-122"/>
              <a:ea typeface="黑体" panose="02010609060101010101" charset="-122"/>
              <a:cs typeface="MiSans Normal" panose="00000500000000000000" charset="-122"/>
            </a:endParaRPr>
          </a:p>
        </p:txBody>
      </p:sp>
      <p:sp>
        <p:nvSpPr>
          <p:cNvPr id="20" name="标题"/>
          <p:cNvSpPr txBox="1"/>
          <p:nvPr>
            <p:custDataLst>
              <p:tags r:id="rId7"/>
            </p:custDataLst>
          </p:nvPr>
        </p:nvSpPr>
        <p:spPr>
          <a:xfrm>
            <a:off x="7743825" y="2739390"/>
            <a:ext cx="3437255" cy="833120"/>
          </a:xfrm>
          <a:prstGeom prst="rect">
            <a:avLst/>
          </a:prstGeom>
          <a:noFill/>
        </p:spPr>
        <p:txBody>
          <a:bodyPr wrap="square" lIns="91440" tIns="0" rIns="91440" bIns="0" rtlCol="0" anchor="ctr" anchorCtr="0">
            <a:normAutofit/>
          </a:bodyPr>
          <a:p>
            <a:pPr lvl="0" algn="l">
              <a:buClrTx/>
              <a:buSzTx/>
              <a:buFontTx/>
            </a:pPr>
            <a:r>
              <a:rPr lang="zh-CN" altLang="en-US" sz="2400" spc="200">
                <a:solidFill>
                  <a:schemeClr val="tx1">
                    <a:lumMod val="85000"/>
                    <a:lumOff val="15000"/>
                  </a:schemeClr>
                </a:solidFill>
                <a:uFillTx/>
                <a:latin typeface="黑体" panose="02010609060101010101" charset="-122"/>
                <a:ea typeface="黑体" panose="02010609060101010101" charset="-122"/>
                <a:cs typeface="MiSans Normal" panose="00000500000000000000" charset="-122"/>
                <a:sym typeface="+mn-ea"/>
              </a:rPr>
              <a:t>研究二</a:t>
            </a:r>
            <a:endParaRPr lang="zh-CN" altLang="en-US" sz="2400" spc="200">
              <a:solidFill>
                <a:schemeClr val="tx1">
                  <a:lumMod val="85000"/>
                  <a:lumOff val="15000"/>
                </a:schemeClr>
              </a:solidFill>
              <a:uFillTx/>
              <a:latin typeface="黑体" panose="02010609060101010101" charset="-122"/>
              <a:ea typeface="黑体" panose="02010609060101010101" charset="-122"/>
              <a:cs typeface="MiSans Normal" panose="00000500000000000000" charset="-122"/>
              <a:sym typeface="+mn-ea"/>
            </a:endParaRPr>
          </a:p>
        </p:txBody>
      </p:sp>
      <p:sp>
        <p:nvSpPr>
          <p:cNvPr id="34" name="圆角矩形 33"/>
          <p:cNvSpPr/>
          <p:nvPr>
            <p:custDataLst>
              <p:tags r:id="rId8"/>
            </p:custDataLst>
          </p:nvPr>
        </p:nvSpPr>
        <p:spPr>
          <a:xfrm>
            <a:off x="1075055" y="4333875"/>
            <a:ext cx="4551045" cy="833120"/>
          </a:xfrm>
          <a:prstGeom prst="roundRect">
            <a:avLst>
              <a:gd name="adj" fmla="val 50000"/>
            </a:avLst>
          </a:prstGeom>
          <a:solidFill>
            <a:schemeClr val="bg2"/>
          </a:solidFill>
          <a:ln>
            <a:noFill/>
          </a:ln>
          <a:effectLst>
            <a:outerShdw blurRad="254000" dist="38100" dir="2700000" algn="tl" rotWithShape="0">
              <a:schemeClr val="bg1">
                <a:lumMod val="50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tIns="0" bIns="0" rtlCol="0" anchor="ctr">
            <a:normAutofit/>
          </a:bodyPr>
          <a:p>
            <a:pPr algn="ctr"/>
            <a:endParaRPr lang="zh-CN" altLang="en-US">
              <a:cs typeface="MiSans Normal" panose="00000500000000000000" charset="-122"/>
            </a:endParaRPr>
          </a:p>
        </p:txBody>
      </p:sp>
      <p:sp>
        <p:nvSpPr>
          <p:cNvPr id="35" name="序号"/>
          <p:cNvSpPr txBox="1"/>
          <p:nvPr>
            <p:custDataLst>
              <p:tags r:id="rId9"/>
            </p:custDataLst>
          </p:nvPr>
        </p:nvSpPr>
        <p:spPr>
          <a:xfrm>
            <a:off x="1075055" y="4333875"/>
            <a:ext cx="826770" cy="829310"/>
          </a:xfrm>
          <a:prstGeom prst="ellipse">
            <a:avLst/>
          </a:prstGeom>
          <a:solidFill>
            <a:srgbClr val="006A44"/>
          </a:solidFill>
        </p:spPr>
        <p:txBody>
          <a:bodyPr wrap="none" lIns="0" tIns="0" rIns="0" bIns="0" rtlCol="0" anchor="ctr" anchorCtr="0">
            <a:normAutofit/>
          </a:bodyPr>
          <a:p>
            <a:pPr algn="ctr"/>
            <a:r>
              <a:rPr lang="en-US" altLang="zh-CN" sz="2400">
                <a:solidFill>
                  <a:schemeClr val="lt1"/>
                </a:solidFill>
                <a:latin typeface="黑体" panose="02010609060101010101" charset="-122"/>
                <a:ea typeface="黑体" panose="02010609060101010101" charset="-122"/>
                <a:cs typeface="MiSans Normal" panose="00000500000000000000" charset="-122"/>
              </a:rPr>
              <a:t>03</a:t>
            </a:r>
            <a:endParaRPr lang="en-US" altLang="zh-CN" sz="2400">
              <a:solidFill>
                <a:schemeClr val="lt1"/>
              </a:solidFill>
              <a:latin typeface="黑体" panose="02010609060101010101" charset="-122"/>
              <a:ea typeface="黑体" panose="02010609060101010101" charset="-122"/>
              <a:cs typeface="MiSans Normal" panose="00000500000000000000" charset="-122"/>
            </a:endParaRPr>
          </a:p>
        </p:txBody>
      </p:sp>
      <p:sp>
        <p:nvSpPr>
          <p:cNvPr id="36" name="标题"/>
          <p:cNvSpPr txBox="1"/>
          <p:nvPr>
            <p:custDataLst>
              <p:tags r:id="rId10"/>
            </p:custDataLst>
          </p:nvPr>
        </p:nvSpPr>
        <p:spPr>
          <a:xfrm>
            <a:off x="2316480" y="4333875"/>
            <a:ext cx="3437255" cy="831215"/>
          </a:xfrm>
          <a:prstGeom prst="rect">
            <a:avLst/>
          </a:prstGeom>
          <a:noFill/>
        </p:spPr>
        <p:txBody>
          <a:bodyPr wrap="square" lIns="91440" tIns="0" rIns="91440" bIns="0" rtlCol="0" anchor="ctr" anchorCtr="0">
            <a:normAutofit/>
          </a:bodyPr>
          <a:p>
            <a:pPr lvl="0" algn="l">
              <a:buClrTx/>
              <a:buSzTx/>
              <a:buFontTx/>
            </a:pPr>
            <a:r>
              <a:rPr lang="zh-CN" altLang="en-US" sz="2400" spc="200">
                <a:solidFill>
                  <a:schemeClr val="tx1">
                    <a:lumMod val="85000"/>
                    <a:lumOff val="15000"/>
                  </a:schemeClr>
                </a:solidFill>
                <a:uFillTx/>
                <a:latin typeface="黑体" panose="02010609060101010101" charset="-122"/>
                <a:ea typeface="黑体" panose="02010609060101010101" charset="-122"/>
                <a:cs typeface="MiSans Normal" panose="00000500000000000000" charset="-122"/>
                <a:sym typeface="+mn-ea"/>
              </a:rPr>
              <a:t>研究三</a:t>
            </a:r>
            <a:endParaRPr lang="zh-CN" altLang="en-US" sz="2400" spc="200">
              <a:solidFill>
                <a:schemeClr val="tx1">
                  <a:lumMod val="85000"/>
                  <a:lumOff val="15000"/>
                </a:schemeClr>
              </a:solidFill>
              <a:uFillTx/>
              <a:latin typeface="黑体" panose="02010609060101010101" charset="-122"/>
              <a:ea typeface="黑体" panose="02010609060101010101" charset="-122"/>
              <a:cs typeface="MiSans Normal" panose="00000500000000000000" charset="-122"/>
              <a:sym typeface="+mn-ea"/>
            </a:endParaRPr>
          </a:p>
        </p:txBody>
      </p:sp>
      <p:sp>
        <p:nvSpPr>
          <p:cNvPr id="38" name="圆角矩形 37"/>
          <p:cNvSpPr/>
          <p:nvPr>
            <p:custDataLst>
              <p:tags r:id="rId11"/>
            </p:custDataLst>
          </p:nvPr>
        </p:nvSpPr>
        <p:spPr>
          <a:xfrm>
            <a:off x="6502400" y="4333875"/>
            <a:ext cx="4551045" cy="833120"/>
          </a:xfrm>
          <a:prstGeom prst="roundRect">
            <a:avLst>
              <a:gd name="adj" fmla="val 50000"/>
            </a:avLst>
          </a:prstGeom>
          <a:solidFill>
            <a:schemeClr val="bg2"/>
          </a:solidFill>
          <a:ln>
            <a:noFill/>
          </a:ln>
          <a:effectLst>
            <a:outerShdw blurRad="254000" dist="38100" dir="2700000" algn="tl" rotWithShape="0">
              <a:schemeClr val="bg1">
                <a:lumMod val="50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tIns="0" bIns="0" rtlCol="0" anchor="ctr">
            <a:normAutofit/>
          </a:bodyPr>
          <a:p>
            <a:pPr algn="ctr"/>
            <a:endParaRPr lang="zh-CN" altLang="en-US">
              <a:cs typeface="MiSans Normal" panose="00000500000000000000" charset="-122"/>
            </a:endParaRPr>
          </a:p>
        </p:txBody>
      </p:sp>
      <p:sp>
        <p:nvSpPr>
          <p:cNvPr id="39" name="序号"/>
          <p:cNvSpPr txBox="1"/>
          <p:nvPr>
            <p:custDataLst>
              <p:tags r:id="rId12"/>
            </p:custDataLst>
          </p:nvPr>
        </p:nvSpPr>
        <p:spPr>
          <a:xfrm>
            <a:off x="6502400" y="4333875"/>
            <a:ext cx="826770" cy="829310"/>
          </a:xfrm>
          <a:prstGeom prst="ellipse">
            <a:avLst/>
          </a:prstGeom>
          <a:solidFill>
            <a:srgbClr val="006A44"/>
          </a:solidFill>
        </p:spPr>
        <p:txBody>
          <a:bodyPr wrap="none" lIns="0" tIns="0" rIns="0" bIns="0" rtlCol="0" anchor="ctr" anchorCtr="0">
            <a:normAutofit/>
          </a:bodyPr>
          <a:p>
            <a:pPr algn="ctr"/>
            <a:r>
              <a:rPr lang="en-US" altLang="zh-CN" sz="2400">
                <a:solidFill>
                  <a:schemeClr val="lt1"/>
                </a:solidFill>
                <a:latin typeface="黑体" panose="02010609060101010101" charset="-122"/>
                <a:ea typeface="黑体" panose="02010609060101010101" charset="-122"/>
                <a:cs typeface="MiSans Normal" panose="00000500000000000000" charset="-122"/>
              </a:rPr>
              <a:t>04</a:t>
            </a:r>
            <a:endParaRPr lang="en-US" altLang="zh-CN" sz="2400">
              <a:solidFill>
                <a:schemeClr val="lt1"/>
              </a:solidFill>
              <a:latin typeface="黑体" panose="02010609060101010101" charset="-122"/>
              <a:ea typeface="黑体" panose="02010609060101010101" charset="-122"/>
              <a:cs typeface="MiSans Normal" panose="00000500000000000000" charset="-122"/>
            </a:endParaRPr>
          </a:p>
        </p:txBody>
      </p:sp>
      <p:sp>
        <p:nvSpPr>
          <p:cNvPr id="40" name="标题"/>
          <p:cNvSpPr txBox="1"/>
          <p:nvPr>
            <p:custDataLst>
              <p:tags r:id="rId13"/>
            </p:custDataLst>
          </p:nvPr>
        </p:nvSpPr>
        <p:spPr>
          <a:xfrm>
            <a:off x="7743825" y="4333875"/>
            <a:ext cx="3437255" cy="823595"/>
          </a:xfrm>
          <a:prstGeom prst="rect">
            <a:avLst/>
          </a:prstGeom>
          <a:noFill/>
        </p:spPr>
        <p:txBody>
          <a:bodyPr wrap="square" lIns="91440" tIns="0" rIns="91440" bIns="0" rtlCol="0" anchor="ctr" anchorCtr="0">
            <a:normAutofit/>
          </a:bodyPr>
          <a:p>
            <a:pPr lvl="0" algn="l">
              <a:buClrTx/>
              <a:buSzTx/>
              <a:buFontTx/>
            </a:pPr>
            <a:r>
              <a:rPr lang="zh-CN" altLang="en-US" sz="2400" spc="200">
                <a:solidFill>
                  <a:schemeClr val="tx1">
                    <a:lumMod val="85000"/>
                    <a:lumOff val="15000"/>
                  </a:schemeClr>
                </a:solidFill>
                <a:uFillTx/>
                <a:latin typeface="黑体" panose="02010609060101010101" charset="-122"/>
                <a:ea typeface="黑体" panose="02010609060101010101" charset="-122"/>
                <a:cs typeface="MiSans Normal" panose="00000500000000000000" charset="-122"/>
                <a:sym typeface="+mn-ea"/>
              </a:rPr>
              <a:t>研究四</a:t>
            </a:r>
            <a:endParaRPr lang="zh-CN" altLang="en-US" sz="2400" spc="200">
              <a:solidFill>
                <a:schemeClr val="tx1">
                  <a:lumMod val="85000"/>
                  <a:lumOff val="15000"/>
                </a:schemeClr>
              </a:solidFill>
              <a:uFillTx/>
              <a:latin typeface="黑体" panose="02010609060101010101" charset="-122"/>
              <a:ea typeface="黑体" panose="02010609060101010101" charset="-122"/>
              <a:cs typeface="MiSans Normal" panose="00000500000000000000" charset="-122"/>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fade">
                                      <p:cBhvr>
                                        <p:cTn id="18" dur="500"/>
                                        <p:tgtEl>
                                          <p:spTgt spid="2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500"/>
                                        <p:tgtEl>
                                          <p:spTgt spid="1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fade">
                                      <p:cBhvr>
                                        <p:cTn id="24" dur="500"/>
                                        <p:tgtEl>
                                          <p:spTgt spid="18"/>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6"/>
                                        </p:tgtEl>
                                        <p:attrNameLst>
                                          <p:attrName>style.visibility</p:attrName>
                                        </p:attrNameLst>
                                      </p:cBhvr>
                                      <p:to>
                                        <p:strVal val="visible"/>
                                      </p:to>
                                    </p:set>
                                    <p:animEffect transition="in" filter="fade">
                                      <p:cBhvr>
                                        <p:cTn id="29" dur="500"/>
                                        <p:tgtEl>
                                          <p:spTgt spid="36"/>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5"/>
                                        </p:tgtEl>
                                        <p:attrNameLst>
                                          <p:attrName>style.visibility</p:attrName>
                                        </p:attrNameLst>
                                      </p:cBhvr>
                                      <p:to>
                                        <p:strVal val="visible"/>
                                      </p:to>
                                    </p:set>
                                    <p:animEffect transition="in" filter="fade">
                                      <p:cBhvr>
                                        <p:cTn id="32" dur="500"/>
                                        <p:tgtEl>
                                          <p:spTgt spid="35"/>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4"/>
                                        </p:tgtEl>
                                        <p:attrNameLst>
                                          <p:attrName>style.visibility</p:attrName>
                                        </p:attrNameLst>
                                      </p:cBhvr>
                                      <p:to>
                                        <p:strVal val="visible"/>
                                      </p:to>
                                    </p:set>
                                    <p:animEffect transition="in" filter="fade">
                                      <p:cBhvr>
                                        <p:cTn id="35" dur="500"/>
                                        <p:tgtEl>
                                          <p:spTgt spid="34"/>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39"/>
                                        </p:tgtEl>
                                        <p:attrNameLst>
                                          <p:attrName>style.visibility</p:attrName>
                                        </p:attrNameLst>
                                      </p:cBhvr>
                                      <p:to>
                                        <p:strVal val="visible"/>
                                      </p:to>
                                    </p:set>
                                    <p:animEffect transition="in" filter="fade">
                                      <p:cBhvr>
                                        <p:cTn id="40" dur="500"/>
                                        <p:tgtEl>
                                          <p:spTgt spid="39"/>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40"/>
                                        </p:tgtEl>
                                        <p:attrNameLst>
                                          <p:attrName>style.visibility</p:attrName>
                                        </p:attrNameLst>
                                      </p:cBhvr>
                                      <p:to>
                                        <p:strVal val="visible"/>
                                      </p:to>
                                    </p:set>
                                    <p:animEffect transition="in" filter="fade">
                                      <p:cBhvr>
                                        <p:cTn id="43" dur="500"/>
                                        <p:tgtEl>
                                          <p:spTgt spid="40"/>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8"/>
                                        </p:tgtEl>
                                        <p:attrNameLst>
                                          <p:attrName>style.visibility</p:attrName>
                                        </p:attrNameLst>
                                      </p:cBhvr>
                                      <p:to>
                                        <p:strVal val="visible"/>
                                      </p:to>
                                    </p:set>
                                    <p:animEffect transition="in" filter="fade">
                                      <p:cBhvr>
                                        <p:cTn id="46"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6" grpId="0" animBg="1"/>
      <p:bldP spid="17" grpId="0"/>
      <p:bldP spid="13" grpId="1" animBg="1"/>
      <p:bldP spid="16" grpId="1" animBg="1"/>
      <p:bldP spid="17" grpId="1"/>
      <p:bldP spid="20" grpId="0"/>
      <p:bldP spid="19" grpId="0" animBg="1"/>
      <p:bldP spid="18" grpId="0" animBg="1"/>
      <p:bldP spid="20" grpId="1"/>
      <p:bldP spid="19" grpId="1" animBg="1"/>
      <p:bldP spid="18" grpId="1" animBg="1"/>
      <p:bldP spid="36" grpId="0"/>
      <p:bldP spid="35" grpId="0" animBg="1"/>
      <p:bldP spid="34" grpId="0" animBg="1"/>
      <p:bldP spid="36" grpId="1"/>
      <p:bldP spid="35" grpId="1" animBg="1"/>
      <p:bldP spid="34" grpId="1" animBg="1"/>
      <p:bldP spid="39" grpId="0" animBg="1"/>
      <p:bldP spid="40" grpId="0"/>
      <p:bldP spid="38" grpId="0" animBg="1"/>
      <p:bldP spid="39" grpId="1" animBg="1"/>
      <p:bldP spid="40" grpId="1"/>
      <p:bldP spid="38" grpId="1"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 name="Title 6"/>
          <p:cNvSpPr txBox="1"/>
          <p:nvPr>
            <p:custDataLst>
              <p:tags r:id="rId1"/>
            </p:custDataLst>
          </p:nvPr>
        </p:nvSpPr>
        <p:spPr>
          <a:xfrm>
            <a:off x="478155" y="1530350"/>
            <a:ext cx="5617210" cy="1558925"/>
          </a:xfrm>
          <a:prstGeom prst="rect">
            <a:avLst/>
          </a:prstGeom>
          <a:noFill/>
          <a:ln w="3175">
            <a:noFill/>
            <a:prstDash val="dash"/>
          </a:ln>
        </p:spPr>
        <p:txBody>
          <a:bodyPr wrap="square" lIns="63500" tIns="25400" rIns="63500" bIns="25400" anchor="b"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279400" lvl="0" indent="-279400" algn="just" fontAlgn="ctr">
              <a:lnSpc>
                <a:spcPct val="120000"/>
              </a:lnSpc>
              <a:spcBef>
                <a:spcPts val="0"/>
              </a:spcBef>
              <a:spcAft>
                <a:spcPts val="800"/>
              </a:spcAft>
              <a:buSzPct val="100000"/>
              <a:buFont typeface="Wingdings" panose="05000000000000000000" charset="0"/>
              <a:buChar char="l"/>
            </a:pPr>
            <a:r>
              <a:rPr lang="zh-CN" altLang="en-US" sz="2000" b="1" spc="160">
                <a:ln w="3175">
                  <a:noFill/>
                  <a:prstDash val="dash"/>
                </a:ln>
                <a:solidFill>
                  <a:schemeClr val="tx1"/>
                </a:solidFill>
                <a:latin typeface="宋体" panose="02010600030101010101" pitchFamily="2" charset="-122"/>
                <a:ea typeface="宋体" panose="02010600030101010101" pitchFamily="2" charset="-122"/>
                <a:cs typeface="宋体" panose="02010600030101010101" pitchFamily="2" charset="-122"/>
              </a:rPr>
              <a:t>描述性统计：</a:t>
            </a:r>
            <a:endParaRPr lang="zh-CN" altLang="en-US" sz="2000" b="1" spc="160">
              <a:ln w="3175">
                <a:noFill/>
                <a:prstDash val="dash"/>
              </a:ln>
              <a:solidFill>
                <a:schemeClr val="tx1"/>
              </a:solidFill>
              <a:latin typeface="宋体" panose="02010600030101010101" pitchFamily="2" charset="-122"/>
              <a:ea typeface="宋体" panose="02010600030101010101" pitchFamily="2" charset="-122"/>
              <a:cs typeface="宋体" panose="02010600030101010101" pitchFamily="2" charset="-122"/>
            </a:endParaRPr>
          </a:p>
          <a:p>
            <a:pPr marL="342900" lvl="0" indent="-342900" algn="just" fontAlgn="ctr">
              <a:lnSpc>
                <a:spcPct val="120000"/>
              </a:lnSpc>
              <a:spcBef>
                <a:spcPts val="0"/>
              </a:spcBef>
              <a:spcAft>
                <a:spcPts val="800"/>
              </a:spcAft>
              <a:buSzPct val="100000"/>
              <a:buFont typeface="Arial" panose="020B0604020202020204" pitchFamily="34" charset="0"/>
              <a:buChar char="•"/>
            </a:pPr>
            <a:r>
              <a:rPr lang="zh-CN" altLang="en-US" sz="2000" spc="160">
                <a:ln w="3175">
                  <a:noFill/>
                  <a:prstDash val="dash"/>
                </a:ln>
                <a:solidFill>
                  <a:schemeClr val="tx1"/>
                </a:solidFill>
                <a:latin typeface="宋体" panose="02010600030101010101" pitchFamily="2" charset="-122"/>
                <a:ea typeface="宋体" panose="02010600030101010101" pitchFamily="2" charset="-122"/>
                <a:cs typeface="宋体" panose="02010600030101010101" pitchFamily="2" charset="-122"/>
              </a:rPr>
              <a:t>研究三各变量如右表所示，原研究与本研究复现结果完全一致，可重复性较高。</a:t>
            </a:r>
            <a:endParaRPr lang="zh-CN" altLang="en-US" sz="2000" spc="160">
              <a:ln w="3175">
                <a:noFill/>
                <a:prstDash val="dash"/>
              </a:ln>
              <a:solidFill>
                <a:schemeClr val="tx1"/>
              </a:solidFill>
              <a:latin typeface="宋体" panose="02010600030101010101" pitchFamily="2" charset="-122"/>
              <a:ea typeface="宋体" panose="02010600030101010101" pitchFamily="2" charset="-122"/>
              <a:cs typeface="宋体" panose="02010600030101010101" pitchFamily="2" charset="-122"/>
            </a:endParaRPr>
          </a:p>
        </p:txBody>
      </p:sp>
      <p:sp>
        <p:nvSpPr>
          <p:cNvPr id="10" name="箭头: V 形 3"/>
          <p:cNvSpPr/>
          <p:nvPr/>
        </p:nvSpPr>
        <p:spPr>
          <a:xfrm flipV="1">
            <a:off x="554355" y="329565"/>
            <a:ext cx="377190" cy="436880"/>
          </a:xfrm>
          <a:prstGeom prst="chevron">
            <a:avLst/>
          </a:prstGeom>
          <a:solidFill>
            <a:srgbClr val="006A44"/>
          </a:solidFill>
          <a:ln w="12700" cap="flat" cmpd="sng" algn="ctr">
            <a:noFill/>
            <a:prstDash val="solid"/>
            <a:miter lim="800000"/>
          </a:ln>
          <a:effectLst/>
        </p:spPr>
        <p:txBody>
          <a:bodyPr rtlCol="0" anchor="ctr"/>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sp>
        <p:nvSpPr>
          <p:cNvPr id="2" name="箭头: V 形 4"/>
          <p:cNvSpPr/>
          <p:nvPr/>
        </p:nvSpPr>
        <p:spPr>
          <a:xfrm flipV="1">
            <a:off x="867410" y="325120"/>
            <a:ext cx="377190" cy="436880"/>
          </a:xfrm>
          <a:prstGeom prst="chevron">
            <a:avLst/>
          </a:prstGeom>
          <a:solidFill>
            <a:srgbClr val="FFFFFF"/>
          </a:solidFill>
          <a:ln w="12700" cap="flat" cmpd="sng" algn="ctr">
            <a:solidFill>
              <a:srgbClr val="006A44"/>
            </a:solidFill>
            <a:prstDash val="solid"/>
            <a:miter lim="800000"/>
          </a:ln>
          <a:effectLst/>
        </p:spPr>
        <p:txBody>
          <a:bodyPr rtlCol="0" anchor="ctr"/>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cxnSp>
        <p:nvCxnSpPr>
          <p:cNvPr id="12" name="直接连接符 11"/>
          <p:cNvCxnSpPr/>
          <p:nvPr/>
        </p:nvCxnSpPr>
        <p:spPr>
          <a:xfrm>
            <a:off x="1337297" y="751736"/>
            <a:ext cx="10519410" cy="0"/>
          </a:xfrm>
          <a:prstGeom prst="line">
            <a:avLst/>
          </a:prstGeom>
          <a:noFill/>
          <a:ln w="6350" cap="flat" cmpd="sng" algn="ctr">
            <a:solidFill>
              <a:srgbClr val="293247"/>
            </a:solidFill>
            <a:prstDash val="lgDash"/>
            <a:miter lim="800000"/>
            <a:tailEnd type="oval"/>
          </a:ln>
          <a:effectLst/>
        </p:spPr>
      </p:cxnSp>
      <p:sp>
        <p:nvSpPr>
          <p:cNvPr id="17" name="文本框 16"/>
          <p:cNvSpPr txBox="1"/>
          <p:nvPr/>
        </p:nvSpPr>
        <p:spPr>
          <a:xfrm>
            <a:off x="1419212" y="301090"/>
            <a:ext cx="2631440" cy="460375"/>
          </a:xfrm>
          <a:prstGeom prst="rect">
            <a:avLst/>
          </a:prstGeom>
          <a:noFill/>
        </p:spPr>
        <p:txBody>
          <a:bodyPr wrap="none" rtlCol="0">
            <a:spAutoFit/>
          </a:bodyPr>
          <a:p>
            <a:r>
              <a:rPr lang="zh-CN" altLang="en-US" sz="2400" b="1" dirty="0">
                <a:solidFill>
                  <a:srgbClr val="000000">
                    <a:lumMod val="75000"/>
                    <a:lumOff val="25000"/>
                  </a:srgbClr>
                </a:solidFill>
                <a:latin typeface="黑体" panose="02010609060101010101" charset="-122"/>
                <a:ea typeface="黑体" panose="02010609060101010101" charset="-122"/>
                <a:sym typeface="思源宋体 CN Light" panose="02020300000000000000" pitchFamily="18" charset="-122"/>
              </a:rPr>
              <a:t>研究三：重复结果</a:t>
            </a:r>
            <a:endParaRPr lang="en-US" altLang="zh-CN" sz="2400" b="1" dirty="0">
              <a:solidFill>
                <a:srgbClr val="000000">
                  <a:lumMod val="75000"/>
                  <a:lumOff val="25000"/>
                </a:srgbClr>
              </a:solidFill>
              <a:latin typeface="黑体" panose="02010609060101010101" charset="-122"/>
              <a:ea typeface="黑体" panose="02010609060101010101" charset="-122"/>
              <a:sym typeface="思源宋体 CN Light" panose="02020300000000000000" pitchFamily="18" charset="-122"/>
            </a:endParaRPr>
          </a:p>
        </p:txBody>
      </p:sp>
      <p:sp>
        <p:nvSpPr>
          <p:cNvPr id="18" name="箭头: V 形 8"/>
          <p:cNvSpPr/>
          <p:nvPr/>
        </p:nvSpPr>
        <p:spPr>
          <a:xfrm flipV="1">
            <a:off x="235585" y="325120"/>
            <a:ext cx="377190" cy="436880"/>
          </a:xfrm>
          <a:prstGeom prst="chevron">
            <a:avLst/>
          </a:prstGeom>
          <a:solidFill>
            <a:srgbClr val="FFFFFF"/>
          </a:solidFill>
          <a:ln w="12700" cap="flat" cmpd="sng" algn="ctr">
            <a:solidFill>
              <a:srgbClr val="A5A5A5"/>
            </a:solidFill>
            <a:prstDash val="solid"/>
            <a:miter lim="800000"/>
          </a:ln>
          <a:effectLst/>
        </p:spPr>
        <p:txBody>
          <a:bodyPr rtlCol="0" anchor="ctr"/>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pic>
        <p:nvPicPr>
          <p:cNvPr id="3" name="图片 2" descr="南京师范大学（黑）"/>
          <p:cNvPicPr>
            <a:picLocks noChangeAspect="1"/>
          </p:cNvPicPr>
          <p:nvPr/>
        </p:nvPicPr>
        <p:blipFill>
          <a:blip r:embed="rId2"/>
          <a:stretch>
            <a:fillRect/>
          </a:stretch>
        </p:blipFill>
        <p:spPr>
          <a:xfrm>
            <a:off x="9657080" y="-310515"/>
            <a:ext cx="2285365" cy="1615440"/>
          </a:xfrm>
          <a:prstGeom prst="rect">
            <a:avLst/>
          </a:prstGeom>
        </p:spPr>
      </p:pic>
      <p:pic>
        <p:nvPicPr>
          <p:cNvPr id="4" name="图片 3" descr="校徽-绿"/>
          <p:cNvPicPr>
            <a:picLocks noChangeAspect="1"/>
          </p:cNvPicPr>
          <p:nvPr/>
        </p:nvPicPr>
        <p:blipFill>
          <a:blip r:embed="rId3"/>
          <a:stretch>
            <a:fillRect/>
          </a:stretch>
        </p:blipFill>
        <p:spPr>
          <a:xfrm>
            <a:off x="9657080" y="20320"/>
            <a:ext cx="640715" cy="906780"/>
          </a:xfrm>
          <a:prstGeom prst="rect">
            <a:avLst/>
          </a:prstGeom>
        </p:spPr>
      </p:pic>
      <p:sp>
        <p:nvSpPr>
          <p:cNvPr id="25" name="矩形 24"/>
          <p:cNvSpPr/>
          <p:nvPr/>
        </p:nvSpPr>
        <p:spPr>
          <a:xfrm>
            <a:off x="0" y="6702425"/>
            <a:ext cx="12192000" cy="155575"/>
          </a:xfrm>
          <a:prstGeom prst="rect">
            <a:avLst/>
          </a:prstGeom>
          <a:solidFill>
            <a:srgbClr val="006A4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aphicFrame>
        <p:nvGraphicFramePr>
          <p:cNvPr id="5" name="表格 4"/>
          <p:cNvGraphicFramePr/>
          <p:nvPr>
            <p:custDataLst>
              <p:tags r:id="rId4"/>
            </p:custDataLst>
          </p:nvPr>
        </p:nvGraphicFramePr>
        <p:xfrm>
          <a:off x="6720840" y="1372235"/>
          <a:ext cx="4918710" cy="5173345"/>
        </p:xfrm>
        <a:graphic>
          <a:graphicData uri="http://schemas.openxmlformats.org/drawingml/2006/table">
            <a:tbl>
              <a:tblPr firstRow="1">
                <a:tableStyleId>{B42E5A0B-01FE-4BBC-9C50-27157C87E499}</a:tableStyleId>
              </a:tblPr>
              <a:tblGrid>
                <a:gridCol w="819785"/>
                <a:gridCol w="819785"/>
                <a:gridCol w="819785"/>
                <a:gridCol w="819785"/>
                <a:gridCol w="819785"/>
                <a:gridCol w="819785"/>
              </a:tblGrid>
              <a:tr h="616585">
                <a:tc>
                  <a:txBody>
                    <a:bodyPr/>
                    <a:p>
                      <a:endParaRPr sz="1200"/>
                    </a:p>
                  </a:txBody>
                  <a:tcPr marL="68580" marR="68580" marT="0" marB="0" anchor="ctr" anchorCtr="0"/>
                </a:tc>
                <a:tc>
                  <a:txBody>
                    <a:bodyPr/>
                    <a:p>
                      <a:pPr marL="0" indent="0" algn="just">
                        <a:spcBef>
                          <a:spcPct val="0"/>
                        </a:spcBef>
                        <a:spcAft>
                          <a:spcPct val="0"/>
                        </a:spcAft>
                      </a:pPr>
                      <a:r>
                        <a:rPr lang="en-US" altLang="zh-CN" sz="1200"/>
                        <a:t> </a:t>
                      </a:r>
                      <a:endParaRPr lang="en-US" altLang="zh-CN" sz="1200"/>
                    </a:p>
                  </a:txBody>
                  <a:tcPr marL="68580" marR="68580" marT="0" marB="0" anchor="t" anchorCtr="0"/>
                </a:tc>
                <a:tc>
                  <a:txBody>
                    <a:bodyPr/>
                    <a:p>
                      <a:pPr marL="0" indent="0" algn="ctr">
                        <a:lnSpc>
                          <a:spcPct val="200000"/>
                        </a:lnSpc>
                        <a:spcBef>
                          <a:spcPct val="0"/>
                        </a:spcBef>
                        <a:spcAft>
                          <a:spcPct val="0"/>
                        </a:spcAft>
                      </a:pPr>
                      <a:r>
                        <a:rPr lang="zh-CN" altLang="en-US" sz="1000"/>
                        <a:t>原研究报告结果</a:t>
                      </a:r>
                      <a:endParaRPr lang="zh-CN" altLang="en-US" sz="1000"/>
                    </a:p>
                  </a:txBody>
                  <a:tcPr marL="68580" marR="68580" marT="0" marB="0" anchor="ctr" anchorCtr="0"/>
                </a:tc>
                <a:tc>
                  <a:txBody>
                    <a:bodyPr/>
                    <a:p>
                      <a:pPr marL="0" indent="0" algn="ctr">
                        <a:lnSpc>
                          <a:spcPct val="200000"/>
                        </a:lnSpc>
                        <a:spcBef>
                          <a:spcPct val="0"/>
                        </a:spcBef>
                        <a:spcAft>
                          <a:spcPct val="0"/>
                        </a:spcAft>
                      </a:pPr>
                      <a:r>
                        <a:rPr lang="zh-CN" altLang="en-US" sz="1000"/>
                        <a:t>本研究</a:t>
                      </a:r>
                      <a:endParaRPr lang="zh-CN" altLang="en-US" sz="1000"/>
                    </a:p>
                  </a:txBody>
                  <a:tcPr marL="68580" marR="68580" marT="0" marB="0" anchor="ctr" anchorCtr="0"/>
                </a:tc>
                <a:tc>
                  <a:txBody>
                    <a:bodyPr/>
                    <a:p>
                      <a:pPr marL="0" indent="0" algn="ctr">
                        <a:lnSpc>
                          <a:spcPct val="200000"/>
                        </a:lnSpc>
                        <a:spcBef>
                          <a:spcPct val="0"/>
                        </a:spcBef>
                        <a:spcAft>
                          <a:spcPct val="0"/>
                        </a:spcAft>
                      </a:pPr>
                      <a:r>
                        <a:rPr lang="en-US" altLang="zh-CN" sz="1000"/>
                        <a:t>δ</a:t>
                      </a:r>
                      <a:endParaRPr lang="en-US" altLang="zh-CN" sz="1000"/>
                    </a:p>
                  </a:txBody>
                  <a:tcPr marL="68580" marR="68580" marT="0" marB="0" anchor="ctr" anchorCtr="0"/>
                </a:tc>
                <a:tc>
                  <a:txBody>
                    <a:bodyPr/>
                    <a:p>
                      <a:pPr marL="0" indent="0" algn="ctr">
                        <a:lnSpc>
                          <a:spcPct val="200000"/>
                        </a:lnSpc>
                        <a:spcBef>
                          <a:spcPct val="0"/>
                        </a:spcBef>
                        <a:spcAft>
                          <a:spcPct val="0"/>
                        </a:spcAft>
                      </a:pPr>
                      <a:r>
                        <a:rPr lang="zh-CN" altLang="en-US" sz="1000"/>
                        <a:t>评级</a:t>
                      </a:r>
                      <a:endParaRPr lang="zh-CN" altLang="en-US" sz="1000"/>
                    </a:p>
                  </a:txBody>
                  <a:tcPr marL="68580" marR="68580" marT="0" marB="0" anchor="ctr" anchorCtr="0"/>
                </a:tc>
              </a:tr>
              <a:tr h="774700">
                <a:tc rowSpan="3">
                  <a:txBody>
                    <a:bodyPr/>
                    <a:p>
                      <a:pPr marL="0" indent="0" algn="ctr">
                        <a:lnSpc>
                          <a:spcPct val="150000"/>
                        </a:lnSpc>
                        <a:spcBef>
                          <a:spcPct val="0"/>
                        </a:spcBef>
                        <a:spcAft>
                          <a:spcPct val="0"/>
                        </a:spcAft>
                      </a:pPr>
                      <a:r>
                        <a:rPr lang="zh-CN" altLang="en-US" sz="1000"/>
                        <a:t>人口统计学变量：年龄</a:t>
                      </a:r>
                      <a:endParaRPr lang="zh-CN" altLang="en-US" sz="1000"/>
                    </a:p>
                  </a:txBody>
                  <a:tcPr marL="68580" marR="68580" marT="0" marB="0" anchor="ctr" anchorCtr="0"/>
                </a:tc>
                <a:tc>
                  <a:txBody>
                    <a:bodyPr/>
                    <a:p>
                      <a:pPr marL="0" indent="0" algn="ctr">
                        <a:lnSpc>
                          <a:spcPct val="150000"/>
                        </a:lnSpc>
                        <a:spcBef>
                          <a:spcPct val="0"/>
                        </a:spcBef>
                        <a:spcAft>
                          <a:spcPct val="0"/>
                        </a:spcAft>
                      </a:pPr>
                      <a:r>
                        <a:rPr lang="en-US" altLang="zh-CN" sz="1000"/>
                        <a:t>N</a:t>
                      </a:r>
                      <a:endParaRPr lang="en-US" altLang="zh-CN" sz="1000"/>
                    </a:p>
                  </a:txBody>
                  <a:tcPr marL="68580" marR="68580" marT="0" marB="0" anchor="ctr" anchorCtr="0"/>
                </a:tc>
                <a:tc>
                  <a:txBody>
                    <a:bodyPr/>
                    <a:p>
                      <a:pPr marL="0" indent="0" algn="ctr">
                        <a:lnSpc>
                          <a:spcPct val="150000"/>
                        </a:lnSpc>
                        <a:spcBef>
                          <a:spcPct val="0"/>
                        </a:spcBef>
                        <a:spcAft>
                          <a:spcPct val="0"/>
                        </a:spcAft>
                      </a:pPr>
                      <a:r>
                        <a:rPr lang="en-US" altLang="zh-CN" sz="1000"/>
                        <a:t>138</a:t>
                      </a:r>
                      <a:endParaRPr lang="en-US" altLang="zh-CN" sz="1000"/>
                    </a:p>
                  </a:txBody>
                  <a:tcPr marL="68580" marR="68580" marT="0" marB="0" anchor="ctr" anchorCtr="0"/>
                </a:tc>
                <a:tc>
                  <a:txBody>
                    <a:bodyPr/>
                    <a:p>
                      <a:pPr marL="0" indent="0" algn="ctr">
                        <a:lnSpc>
                          <a:spcPct val="150000"/>
                        </a:lnSpc>
                        <a:spcBef>
                          <a:spcPct val="0"/>
                        </a:spcBef>
                        <a:spcAft>
                          <a:spcPct val="0"/>
                        </a:spcAft>
                      </a:pPr>
                      <a:r>
                        <a:rPr lang="en-US" altLang="zh-CN" sz="1000"/>
                        <a:t>138</a:t>
                      </a:r>
                      <a:endParaRPr lang="en-US" altLang="zh-CN" sz="1000"/>
                    </a:p>
                  </a:txBody>
                  <a:tcPr marL="68580" marR="68580" marT="0" marB="0" anchor="ctr" anchorCtr="0"/>
                </a:tc>
                <a:tc>
                  <a:txBody>
                    <a:bodyPr/>
                    <a:p>
                      <a:pPr marL="0" indent="0" algn="ctr">
                        <a:lnSpc>
                          <a:spcPct val="150000"/>
                        </a:lnSpc>
                        <a:spcBef>
                          <a:spcPct val="0"/>
                        </a:spcBef>
                        <a:spcAft>
                          <a:spcPct val="0"/>
                        </a:spcAft>
                      </a:pPr>
                      <a:r>
                        <a:rPr lang="en-US" altLang="zh-CN" sz="1000"/>
                        <a:t>0%</a:t>
                      </a:r>
                      <a:endParaRPr lang="en-US" altLang="zh-CN" sz="1000"/>
                    </a:p>
                  </a:txBody>
                  <a:tcPr marL="68580" marR="68580" marT="0" marB="0" anchor="ctr" anchorCtr="0"/>
                </a:tc>
                <a:tc>
                  <a:txBody>
                    <a:bodyPr/>
                    <a:p>
                      <a:pPr marL="0" indent="0" algn="ctr">
                        <a:lnSpc>
                          <a:spcPct val="200000"/>
                        </a:lnSpc>
                        <a:spcBef>
                          <a:spcPct val="0"/>
                        </a:spcBef>
                        <a:spcAft>
                          <a:spcPct val="0"/>
                        </a:spcAft>
                      </a:pPr>
                      <a:r>
                        <a:rPr lang="zh-CN" altLang="en-US" sz="1000"/>
                        <a:t>完全一致</a:t>
                      </a:r>
                      <a:endParaRPr lang="zh-CN" altLang="en-US" sz="1000"/>
                    </a:p>
                  </a:txBody>
                  <a:tcPr marL="68580" marR="68580" marT="0" marB="0" anchor="ctr" anchorCtr="0"/>
                </a:tc>
              </a:tr>
              <a:tr h="588010">
                <a:tc vMerge="1">
                  <a:tcPr marL="68580" marR="68580" marT="0" marB="0" anchor="ctr" anchorCtr="0"/>
                </a:tc>
                <a:tc>
                  <a:txBody>
                    <a:bodyPr/>
                    <a:p>
                      <a:pPr marL="0" indent="0" algn="ctr">
                        <a:lnSpc>
                          <a:spcPct val="150000"/>
                        </a:lnSpc>
                        <a:spcBef>
                          <a:spcPct val="0"/>
                        </a:spcBef>
                        <a:spcAft>
                          <a:spcPct val="0"/>
                        </a:spcAft>
                      </a:pPr>
                      <a:r>
                        <a:rPr lang="en-US" altLang="zh-CN" sz="1000"/>
                        <a:t>Mean</a:t>
                      </a:r>
                      <a:endParaRPr lang="en-US" altLang="zh-CN" sz="1000"/>
                    </a:p>
                  </a:txBody>
                  <a:tcPr marL="68580" marR="68580" marT="0" marB="0" anchor="ctr" anchorCtr="0"/>
                </a:tc>
                <a:tc>
                  <a:txBody>
                    <a:bodyPr/>
                    <a:p>
                      <a:pPr marL="0" indent="0" algn="ctr">
                        <a:lnSpc>
                          <a:spcPct val="150000"/>
                        </a:lnSpc>
                        <a:spcBef>
                          <a:spcPct val="0"/>
                        </a:spcBef>
                        <a:spcAft>
                          <a:spcPct val="0"/>
                        </a:spcAft>
                      </a:pPr>
                      <a:r>
                        <a:rPr lang="en-US" altLang="zh-CN" sz="1000"/>
                        <a:t>25.04</a:t>
                      </a:r>
                      <a:endParaRPr lang="en-US" altLang="zh-CN" sz="1000"/>
                    </a:p>
                  </a:txBody>
                  <a:tcPr marL="68580" marR="68580" marT="0" marB="0" anchor="ctr" anchorCtr="0"/>
                </a:tc>
                <a:tc>
                  <a:txBody>
                    <a:bodyPr/>
                    <a:p>
                      <a:pPr marL="0" indent="0" algn="ctr">
                        <a:lnSpc>
                          <a:spcPct val="150000"/>
                        </a:lnSpc>
                        <a:spcBef>
                          <a:spcPct val="0"/>
                        </a:spcBef>
                        <a:spcAft>
                          <a:spcPct val="0"/>
                        </a:spcAft>
                      </a:pPr>
                      <a:r>
                        <a:rPr lang="en-US" altLang="zh-CN" sz="1000"/>
                        <a:t>25.04</a:t>
                      </a:r>
                      <a:endParaRPr lang="en-US" altLang="zh-CN" sz="1000"/>
                    </a:p>
                  </a:txBody>
                  <a:tcPr marL="68580" marR="68580" marT="0" marB="0" anchor="ctr" anchorCtr="0"/>
                </a:tc>
                <a:tc>
                  <a:txBody>
                    <a:bodyPr/>
                    <a:p>
                      <a:pPr marL="0" indent="0" algn="ctr">
                        <a:lnSpc>
                          <a:spcPct val="150000"/>
                        </a:lnSpc>
                        <a:spcBef>
                          <a:spcPct val="0"/>
                        </a:spcBef>
                        <a:spcAft>
                          <a:spcPct val="0"/>
                        </a:spcAft>
                      </a:pPr>
                      <a:r>
                        <a:rPr lang="en-US" altLang="zh-CN" sz="1000"/>
                        <a:t>0%</a:t>
                      </a:r>
                      <a:endParaRPr lang="en-US" altLang="zh-CN" sz="1000"/>
                    </a:p>
                  </a:txBody>
                  <a:tcPr marL="68580" marR="68580" marT="0" marB="0" anchor="ctr" anchorCtr="0"/>
                </a:tc>
                <a:tc>
                  <a:txBody>
                    <a:bodyPr/>
                    <a:p>
                      <a:pPr marL="0" indent="0" algn="ctr">
                        <a:lnSpc>
                          <a:spcPct val="200000"/>
                        </a:lnSpc>
                        <a:spcBef>
                          <a:spcPct val="0"/>
                        </a:spcBef>
                        <a:spcAft>
                          <a:spcPct val="0"/>
                        </a:spcAft>
                      </a:pPr>
                      <a:r>
                        <a:rPr lang="zh-CN" altLang="en-US" sz="1000"/>
                        <a:t>完全一致</a:t>
                      </a:r>
                      <a:endParaRPr lang="zh-CN" altLang="en-US" sz="1000"/>
                    </a:p>
                  </a:txBody>
                  <a:tcPr marL="68580" marR="68580" marT="0" marB="0" anchor="ctr" anchorCtr="0"/>
                </a:tc>
              </a:tr>
              <a:tr h="667385">
                <a:tc vMerge="1">
                  <a:tcPr marL="68580" marR="68580" marT="0" marB="0" anchor="ctr" anchorCtr="0"/>
                </a:tc>
                <a:tc>
                  <a:txBody>
                    <a:bodyPr/>
                    <a:p>
                      <a:pPr marL="0" indent="0" algn="ctr">
                        <a:lnSpc>
                          <a:spcPct val="150000"/>
                        </a:lnSpc>
                        <a:spcBef>
                          <a:spcPct val="0"/>
                        </a:spcBef>
                        <a:spcAft>
                          <a:spcPct val="0"/>
                        </a:spcAft>
                      </a:pPr>
                      <a:r>
                        <a:rPr lang="en-US" altLang="zh-CN" sz="1000"/>
                        <a:t>SD</a:t>
                      </a:r>
                      <a:endParaRPr lang="en-US" altLang="zh-CN" sz="1000"/>
                    </a:p>
                  </a:txBody>
                  <a:tcPr marL="68580" marR="68580" marT="0" marB="0" anchor="ctr" anchorCtr="0"/>
                </a:tc>
                <a:tc>
                  <a:txBody>
                    <a:bodyPr/>
                    <a:p>
                      <a:pPr marL="0" indent="0" algn="ctr">
                        <a:lnSpc>
                          <a:spcPct val="150000"/>
                        </a:lnSpc>
                        <a:spcBef>
                          <a:spcPct val="0"/>
                        </a:spcBef>
                        <a:spcAft>
                          <a:spcPct val="0"/>
                        </a:spcAft>
                      </a:pPr>
                      <a:r>
                        <a:rPr lang="en-US" altLang="zh-CN" sz="1000"/>
                        <a:t>3.37</a:t>
                      </a:r>
                      <a:endParaRPr lang="en-US" altLang="zh-CN" sz="1000"/>
                    </a:p>
                  </a:txBody>
                  <a:tcPr marL="68580" marR="68580" marT="0" marB="0" anchor="ctr" anchorCtr="0"/>
                </a:tc>
                <a:tc>
                  <a:txBody>
                    <a:bodyPr/>
                    <a:p>
                      <a:pPr marL="0" indent="0" algn="ctr">
                        <a:lnSpc>
                          <a:spcPct val="150000"/>
                        </a:lnSpc>
                        <a:spcBef>
                          <a:spcPct val="0"/>
                        </a:spcBef>
                        <a:spcAft>
                          <a:spcPct val="0"/>
                        </a:spcAft>
                      </a:pPr>
                      <a:r>
                        <a:rPr lang="en-US" altLang="zh-CN" sz="1000"/>
                        <a:t>3.37</a:t>
                      </a:r>
                      <a:endParaRPr lang="en-US" altLang="zh-CN" sz="1000"/>
                    </a:p>
                  </a:txBody>
                  <a:tcPr marL="68580" marR="68580" marT="0" marB="0" anchor="ctr" anchorCtr="0"/>
                </a:tc>
                <a:tc>
                  <a:txBody>
                    <a:bodyPr/>
                    <a:p>
                      <a:pPr marL="0" indent="0" algn="ctr">
                        <a:lnSpc>
                          <a:spcPct val="150000"/>
                        </a:lnSpc>
                        <a:spcBef>
                          <a:spcPct val="0"/>
                        </a:spcBef>
                        <a:spcAft>
                          <a:spcPct val="0"/>
                        </a:spcAft>
                      </a:pPr>
                      <a:r>
                        <a:rPr lang="en-US" altLang="zh-CN" sz="1000"/>
                        <a:t>0%</a:t>
                      </a:r>
                      <a:endParaRPr lang="en-US" altLang="zh-CN" sz="1000"/>
                    </a:p>
                  </a:txBody>
                  <a:tcPr marL="68580" marR="68580" marT="0" marB="0" anchor="ctr" anchorCtr="0"/>
                </a:tc>
                <a:tc>
                  <a:txBody>
                    <a:bodyPr/>
                    <a:p>
                      <a:pPr marL="0" indent="0" algn="ctr">
                        <a:lnSpc>
                          <a:spcPct val="200000"/>
                        </a:lnSpc>
                        <a:spcBef>
                          <a:spcPct val="0"/>
                        </a:spcBef>
                        <a:spcAft>
                          <a:spcPct val="0"/>
                        </a:spcAft>
                      </a:pPr>
                      <a:r>
                        <a:rPr lang="zh-CN" altLang="en-US" sz="1000"/>
                        <a:t>完全一致</a:t>
                      </a:r>
                      <a:endParaRPr lang="zh-CN" altLang="en-US" sz="1000"/>
                    </a:p>
                  </a:txBody>
                  <a:tcPr marL="68580" marR="68580" marT="0" marB="0" anchor="ctr" anchorCtr="0"/>
                </a:tc>
              </a:tr>
              <a:tr h="2051050">
                <a:tc>
                  <a:txBody>
                    <a:bodyPr/>
                    <a:p>
                      <a:pPr marL="0" indent="0" algn="ctr">
                        <a:lnSpc>
                          <a:spcPct val="150000"/>
                        </a:lnSpc>
                        <a:spcBef>
                          <a:spcPct val="0"/>
                        </a:spcBef>
                        <a:spcAft>
                          <a:spcPct val="0"/>
                        </a:spcAft>
                      </a:pPr>
                      <a:r>
                        <a:rPr lang="zh-CN" altLang="en-US" sz="1000"/>
                        <a:t>背景问卷</a:t>
                      </a:r>
                      <a:endParaRPr lang="zh-CN" altLang="en-US" sz="1000"/>
                    </a:p>
                  </a:txBody>
                  <a:tcPr marL="68580" marR="68580" marT="0" marB="0" anchor="ctr" anchorCtr="0"/>
                </a:tc>
                <a:tc>
                  <a:txBody>
                    <a:bodyPr/>
                    <a:p>
                      <a:pPr marL="0" indent="0" algn="ctr">
                        <a:lnSpc>
                          <a:spcPct val="150000"/>
                        </a:lnSpc>
                        <a:spcBef>
                          <a:spcPct val="0"/>
                        </a:spcBef>
                        <a:spcAft>
                          <a:spcPct val="0"/>
                        </a:spcAft>
                      </a:pPr>
                      <a:r>
                        <a:rPr lang="en-US" altLang="zh-CN" sz="1000"/>
                        <a:t>Mean</a:t>
                      </a:r>
                      <a:endParaRPr lang="en-US" altLang="zh-CN" sz="1000"/>
                    </a:p>
                  </a:txBody>
                  <a:tcPr marL="68580" marR="68580" marT="0" marB="0" anchor="ctr" anchorCtr="0"/>
                </a:tc>
                <a:tc>
                  <a:txBody>
                    <a:bodyPr/>
                    <a:p>
                      <a:pPr marL="0" indent="0" algn="ctr">
                        <a:lnSpc>
                          <a:spcPct val="150000"/>
                        </a:lnSpc>
                        <a:spcBef>
                          <a:spcPct val="0"/>
                        </a:spcBef>
                        <a:spcAft>
                          <a:spcPct val="0"/>
                        </a:spcAft>
                      </a:pPr>
                      <a:r>
                        <a:rPr lang="en-US" altLang="zh-CN" sz="1000"/>
                        <a:t>4.82(belief)</a:t>
                      </a:r>
                      <a:endParaRPr lang="en-US" altLang="zh-CN" sz="1000"/>
                    </a:p>
                    <a:p>
                      <a:pPr marL="0" indent="0" algn="ctr">
                        <a:lnSpc>
                          <a:spcPct val="150000"/>
                        </a:lnSpc>
                        <a:spcBef>
                          <a:spcPct val="0"/>
                        </a:spcBef>
                        <a:spcAft>
                          <a:spcPct val="0"/>
                        </a:spcAft>
                      </a:pPr>
                      <a:r>
                        <a:rPr lang="en-US" altLang="zh-CN" sz="1000"/>
                        <a:t>19.40(UCLA)</a:t>
                      </a:r>
                      <a:endParaRPr lang="en-US" altLang="zh-CN" sz="1000"/>
                    </a:p>
                    <a:p>
                      <a:pPr marL="0" indent="0" algn="ctr">
                        <a:lnSpc>
                          <a:spcPct val="150000"/>
                        </a:lnSpc>
                        <a:spcBef>
                          <a:spcPct val="0"/>
                        </a:spcBef>
                        <a:spcAft>
                          <a:spcPct val="0"/>
                        </a:spcAft>
                      </a:pPr>
                      <a:r>
                        <a:rPr lang="en-US" altLang="zh-CN" sz="1000"/>
                        <a:t>57.04(pss)</a:t>
                      </a:r>
                      <a:endParaRPr lang="en-US" altLang="zh-CN" sz="1000"/>
                    </a:p>
                    <a:p>
                      <a:pPr marL="0" indent="0" algn="ctr">
                        <a:lnSpc>
                          <a:spcPct val="150000"/>
                        </a:lnSpc>
                        <a:spcBef>
                          <a:spcPct val="0"/>
                        </a:spcBef>
                        <a:spcAft>
                          <a:spcPct val="0"/>
                        </a:spcAft>
                      </a:pPr>
                      <a:r>
                        <a:rPr lang="en-US" altLang="zh-CN" sz="1000"/>
                        <a:t>4.00(PHQ)</a:t>
                      </a:r>
                      <a:endParaRPr lang="en-US" altLang="zh-CN" sz="1000"/>
                    </a:p>
                    <a:p>
                      <a:pPr marL="0" indent="0" algn="ctr">
                        <a:lnSpc>
                          <a:spcPct val="150000"/>
                        </a:lnSpc>
                        <a:spcBef>
                          <a:spcPct val="0"/>
                        </a:spcBef>
                        <a:spcAft>
                          <a:spcPct val="0"/>
                        </a:spcAft>
                      </a:pPr>
                      <a:r>
                        <a:rPr lang="en-US" altLang="zh-CN" sz="1000"/>
                        <a:t>13.96(GAD)</a:t>
                      </a:r>
                      <a:endParaRPr lang="en-US" altLang="zh-CN" sz="1000"/>
                    </a:p>
                    <a:p>
                      <a:pPr marL="0" indent="0" algn="ctr">
                        <a:lnSpc>
                          <a:spcPct val="150000"/>
                        </a:lnSpc>
                        <a:spcBef>
                          <a:spcPct val="0"/>
                        </a:spcBef>
                        <a:spcAft>
                          <a:spcPct val="0"/>
                        </a:spcAft>
                      </a:pPr>
                      <a:r>
                        <a:rPr lang="en-US" altLang="zh-CN" sz="1000"/>
                        <a:t>18.72(extra)</a:t>
                      </a:r>
                      <a:endParaRPr lang="en-US" altLang="zh-CN" sz="1000"/>
                    </a:p>
                  </a:txBody>
                  <a:tcPr marL="68580" marR="68580" marT="0" marB="0" anchor="ctr" anchorCtr="0"/>
                </a:tc>
                <a:tc>
                  <a:txBody>
                    <a:bodyPr/>
                    <a:p>
                      <a:pPr marL="0" indent="0" algn="ctr">
                        <a:lnSpc>
                          <a:spcPct val="150000"/>
                        </a:lnSpc>
                        <a:spcBef>
                          <a:spcPct val="0"/>
                        </a:spcBef>
                        <a:spcAft>
                          <a:spcPct val="0"/>
                        </a:spcAft>
                      </a:pPr>
                      <a:r>
                        <a:rPr lang="en-US" altLang="zh-CN" sz="1000"/>
                        <a:t>4.82(belief)</a:t>
                      </a:r>
                      <a:endParaRPr lang="en-US" altLang="zh-CN" sz="1000"/>
                    </a:p>
                    <a:p>
                      <a:pPr marL="0" indent="0" algn="ctr">
                        <a:lnSpc>
                          <a:spcPct val="150000"/>
                        </a:lnSpc>
                        <a:spcBef>
                          <a:spcPct val="0"/>
                        </a:spcBef>
                        <a:spcAft>
                          <a:spcPct val="0"/>
                        </a:spcAft>
                      </a:pPr>
                      <a:r>
                        <a:rPr lang="en-US" altLang="zh-CN" sz="1000"/>
                        <a:t>19.40(UCLA)</a:t>
                      </a:r>
                      <a:endParaRPr lang="en-US" altLang="zh-CN" sz="1000"/>
                    </a:p>
                    <a:p>
                      <a:pPr marL="0" indent="0" algn="ctr">
                        <a:lnSpc>
                          <a:spcPct val="150000"/>
                        </a:lnSpc>
                        <a:spcBef>
                          <a:spcPct val="0"/>
                        </a:spcBef>
                        <a:spcAft>
                          <a:spcPct val="0"/>
                        </a:spcAft>
                      </a:pPr>
                      <a:r>
                        <a:rPr lang="en-US" altLang="zh-CN" sz="1000"/>
                        <a:t>57.04(pss)</a:t>
                      </a:r>
                      <a:endParaRPr lang="en-US" altLang="zh-CN" sz="1000"/>
                    </a:p>
                    <a:p>
                      <a:pPr marL="0" indent="0" algn="ctr">
                        <a:lnSpc>
                          <a:spcPct val="150000"/>
                        </a:lnSpc>
                        <a:spcBef>
                          <a:spcPct val="0"/>
                        </a:spcBef>
                        <a:spcAft>
                          <a:spcPct val="0"/>
                        </a:spcAft>
                      </a:pPr>
                      <a:r>
                        <a:rPr lang="en-US" altLang="zh-CN" sz="1000"/>
                        <a:t>4.00(PHQ)</a:t>
                      </a:r>
                      <a:endParaRPr lang="en-US" altLang="zh-CN" sz="1000"/>
                    </a:p>
                    <a:p>
                      <a:pPr marL="0" indent="0" algn="ctr">
                        <a:lnSpc>
                          <a:spcPct val="150000"/>
                        </a:lnSpc>
                        <a:spcBef>
                          <a:spcPct val="0"/>
                        </a:spcBef>
                        <a:spcAft>
                          <a:spcPct val="0"/>
                        </a:spcAft>
                      </a:pPr>
                      <a:r>
                        <a:rPr lang="en-US" altLang="zh-CN" sz="1000"/>
                        <a:t>13.96(GAD)</a:t>
                      </a:r>
                      <a:endParaRPr lang="en-US" altLang="zh-CN" sz="1000"/>
                    </a:p>
                    <a:p>
                      <a:pPr marL="0" indent="0" algn="ctr">
                        <a:lnSpc>
                          <a:spcPct val="150000"/>
                        </a:lnSpc>
                        <a:spcBef>
                          <a:spcPct val="0"/>
                        </a:spcBef>
                        <a:spcAft>
                          <a:spcPct val="0"/>
                        </a:spcAft>
                      </a:pPr>
                      <a:r>
                        <a:rPr lang="en-US" altLang="zh-CN" sz="1000"/>
                        <a:t>18.72(extra)</a:t>
                      </a:r>
                      <a:endParaRPr lang="en-US" altLang="zh-CN" sz="1000"/>
                    </a:p>
                  </a:txBody>
                  <a:tcPr marL="68580" marR="68580" marT="0" marB="0" anchor="ctr" anchorCtr="0"/>
                </a:tc>
                <a:tc>
                  <a:txBody>
                    <a:bodyPr/>
                    <a:p>
                      <a:pPr marL="0" indent="0" algn="ctr">
                        <a:lnSpc>
                          <a:spcPct val="150000"/>
                        </a:lnSpc>
                        <a:spcBef>
                          <a:spcPct val="0"/>
                        </a:spcBef>
                        <a:spcAft>
                          <a:spcPct val="0"/>
                        </a:spcAft>
                      </a:pPr>
                      <a:r>
                        <a:rPr lang="en-US" altLang="zh-CN" sz="1000"/>
                        <a:t>0%</a:t>
                      </a:r>
                      <a:endParaRPr lang="en-US" altLang="zh-CN" sz="1000"/>
                    </a:p>
                  </a:txBody>
                  <a:tcPr marL="68580" marR="68580" marT="0" marB="0" anchor="ctr" anchorCtr="0"/>
                </a:tc>
                <a:tc>
                  <a:txBody>
                    <a:bodyPr/>
                    <a:p>
                      <a:pPr marL="0" indent="0" algn="ctr">
                        <a:lnSpc>
                          <a:spcPct val="200000"/>
                        </a:lnSpc>
                        <a:spcBef>
                          <a:spcPct val="0"/>
                        </a:spcBef>
                        <a:spcAft>
                          <a:spcPct val="0"/>
                        </a:spcAft>
                      </a:pPr>
                      <a:r>
                        <a:rPr lang="zh-CN" altLang="en-US" sz="1000"/>
                        <a:t>完全一致</a:t>
                      </a:r>
                      <a:endParaRPr lang="zh-CN" altLang="en-US" sz="1000"/>
                    </a:p>
                  </a:txBody>
                  <a:tcPr marL="68580" marR="68580" marT="0" marB="0" anchor="ctr" anchorCtr="0"/>
                </a:tc>
              </a:tr>
              <a:tr h="475615">
                <a:tc gridSpan="6">
                  <a:txBody>
                    <a:bodyPr/>
                    <a:p>
                      <a:pPr marL="0" indent="0" algn="ctr">
                        <a:lnSpc>
                          <a:spcPct val="150000"/>
                        </a:lnSpc>
                        <a:spcBef>
                          <a:spcPct val="0"/>
                        </a:spcBef>
                        <a:spcAft>
                          <a:spcPct val="0"/>
                        </a:spcAft>
                        <a:buNone/>
                      </a:pPr>
                      <a:r>
                        <a:rPr lang="en-US" altLang="zh-CN" sz="1000"/>
                        <a:t>......</a:t>
                      </a:r>
                      <a:endParaRPr lang="en-US" altLang="zh-CN" sz="1000"/>
                    </a:p>
                  </a:txBody>
                  <a:tcPr marL="68580" marR="68580" marT="0" marB="0" anchor="ctr" anchorCtr="0"/>
                </a:tc>
                <a:tc hMerge="1">
                  <a:tcPr marL="68580" marR="68580" marT="0" marB="0" anchor="ctr" anchorCtr="0"/>
                </a:tc>
                <a:tc hMerge="1">
                  <a:tcPr marL="68580" marR="68580" marT="0" marB="0" anchor="ctr" anchorCtr="0"/>
                </a:tc>
                <a:tc hMerge="1">
                  <a:tcPr marL="68580" marR="68580" marT="0" marB="0" anchor="ctr" anchorCtr="0"/>
                </a:tc>
                <a:tc hMerge="1">
                  <a:tcPr marL="68580" marR="68580" marT="0" marB="0" anchor="ctr" anchorCtr="0"/>
                </a:tc>
                <a:tc hMerge="1">
                  <a:tcPr marL="68580" marR="68580" marT="0" marB="0" anchor="ctr" anchorCtr="0"/>
                </a:tc>
              </a:tr>
            </a:tbl>
          </a:graphicData>
        </a:graphic>
      </p:graphicFrame>
      <p:sp>
        <p:nvSpPr>
          <p:cNvPr id="6" name="文本框 5"/>
          <p:cNvSpPr txBox="1"/>
          <p:nvPr/>
        </p:nvSpPr>
        <p:spPr>
          <a:xfrm>
            <a:off x="8081010" y="1029335"/>
            <a:ext cx="2197735" cy="275590"/>
          </a:xfrm>
          <a:prstGeom prst="rect">
            <a:avLst/>
          </a:prstGeom>
        </p:spPr>
        <p:txBody>
          <a:bodyPr wrap="square">
            <a:spAutoFit/>
          </a:bodyPr>
          <a:p>
            <a:pPr marL="0" indent="0" algn="just" defTabSz="266700">
              <a:spcBef>
                <a:spcPct val="0"/>
              </a:spcBef>
              <a:spcAft>
                <a:spcPct val="0"/>
              </a:spcAft>
            </a:pPr>
            <a:r>
              <a:rPr lang="zh-CN" altLang="en-US" sz="1200" b="1">
                <a:latin typeface="Times New Roman" panose="02020603050405020304"/>
                <a:ea typeface="黑体" panose="02010609060101010101" charset="-122"/>
              </a:rPr>
              <a:t>研究三</a:t>
            </a:r>
            <a:r>
              <a:rPr lang="zh-CN" altLang="en-US" sz="1200" b="1">
                <a:latin typeface="黑体" panose="02010609060101010101" charset="-122"/>
                <a:ea typeface="黑体" panose="02010609060101010101" charset="-122"/>
              </a:rPr>
              <a:t>描述性统计</a:t>
            </a:r>
            <a:r>
              <a:rPr lang="zh-CN" altLang="en-US" sz="1200" b="1">
                <a:latin typeface="Times New Roman" panose="02020603050405020304"/>
                <a:ea typeface="黑体" panose="02010609060101010101" charset="-122"/>
              </a:rPr>
              <a:t>结果的比较</a:t>
            </a:r>
            <a:endParaRPr lang="zh-CN" altLang="en-US" sz="1200" b="1">
              <a:latin typeface="Times New Roman" panose="02020603050405020304"/>
              <a:ea typeface="黑体" panose="02010609060101010101" charset="-122"/>
            </a:endParaRPr>
          </a:p>
        </p:txBody>
      </p:sp>
    </p:spTree>
    <p:custDataLst>
      <p:tags r:id="rId5"/>
    </p:custDataLst>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randombar(horizontal)">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 name="Title 6"/>
          <p:cNvSpPr txBox="1"/>
          <p:nvPr>
            <p:custDataLst>
              <p:tags r:id="rId1"/>
            </p:custDataLst>
          </p:nvPr>
        </p:nvSpPr>
        <p:spPr>
          <a:xfrm>
            <a:off x="554355" y="2686685"/>
            <a:ext cx="10410825" cy="657860"/>
          </a:xfrm>
          <a:prstGeom prst="rect">
            <a:avLst/>
          </a:prstGeom>
          <a:noFill/>
          <a:ln w="3175">
            <a:noFill/>
            <a:prstDash val="dash"/>
          </a:ln>
        </p:spPr>
        <p:txBody>
          <a:bodyPr wrap="square" lIns="63500" tIns="25400" rIns="63500" bIns="25400" anchor="b"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279400" lvl="0" indent="-279400" algn="just" fontAlgn="ctr">
              <a:lnSpc>
                <a:spcPct val="120000"/>
              </a:lnSpc>
              <a:spcBef>
                <a:spcPts val="0"/>
              </a:spcBef>
              <a:spcAft>
                <a:spcPts val="800"/>
              </a:spcAft>
              <a:buSzPct val="100000"/>
              <a:buFont typeface="Wingdings" panose="05000000000000000000" charset="0"/>
              <a:buChar char="l"/>
            </a:pPr>
            <a:r>
              <a:rPr lang="zh-CN" altLang="en-US" sz="2000" b="1" spc="160">
                <a:ln w="3175">
                  <a:noFill/>
                  <a:prstDash val="dash"/>
                </a:ln>
                <a:solidFill>
                  <a:schemeClr val="tx1"/>
                </a:solidFill>
                <a:latin typeface="宋体" panose="02010600030101010101" pitchFamily="2" charset="-122"/>
                <a:ea typeface="宋体" panose="02010600030101010101" pitchFamily="2" charset="-122"/>
                <a:cs typeface="宋体" panose="02010600030101010101" pitchFamily="2" charset="-122"/>
              </a:rPr>
              <a:t>推断性统计：</a:t>
            </a:r>
            <a:endParaRPr lang="zh-CN" altLang="en-US" sz="2000" b="1" spc="160">
              <a:ln w="3175">
                <a:noFill/>
                <a:prstDash val="dash"/>
              </a:ln>
              <a:solidFill>
                <a:schemeClr val="tx1"/>
              </a:solidFill>
              <a:latin typeface="宋体" panose="02010600030101010101" pitchFamily="2" charset="-122"/>
              <a:ea typeface="宋体" panose="02010600030101010101" pitchFamily="2" charset="-122"/>
              <a:cs typeface="宋体" panose="02010600030101010101" pitchFamily="2" charset="-122"/>
            </a:endParaRPr>
          </a:p>
          <a:p>
            <a:pPr marL="342900" lvl="0" indent="-342900" algn="just" fontAlgn="ctr">
              <a:lnSpc>
                <a:spcPct val="100000"/>
              </a:lnSpc>
              <a:spcBef>
                <a:spcPts val="0"/>
              </a:spcBef>
              <a:spcAft>
                <a:spcPts val="800"/>
              </a:spcAft>
              <a:buSzPct val="100000"/>
              <a:buFont typeface="Arial" panose="020B0604020202020204" pitchFamily="34" charset="0"/>
              <a:buChar char="•"/>
            </a:pPr>
            <a:r>
              <a:rPr lang="zh-CN" altLang="en-US" sz="1600" b="1" spc="160">
                <a:ln w="3175">
                  <a:noFill/>
                  <a:prstDash val="dash"/>
                </a:ln>
                <a:solidFill>
                  <a:schemeClr val="tx1"/>
                </a:solidFill>
                <a:latin typeface="宋体" panose="02010600030101010101" pitchFamily="2" charset="-122"/>
                <a:ea typeface="宋体" panose="02010600030101010101" pitchFamily="2" charset="-122"/>
                <a:cs typeface="宋体" panose="02010600030101010101" pitchFamily="2" charset="-122"/>
              </a:rPr>
              <a:t>假设一是认为独处信念调节了独处时间对孤独感的作用</a:t>
            </a:r>
            <a:r>
              <a:rPr lang="zh-CN" altLang="en-US" sz="1600" spc="160">
                <a:ln w="3175">
                  <a:noFill/>
                  <a:prstDash val="dash"/>
                </a:ln>
                <a:solidFill>
                  <a:schemeClr val="tx1"/>
                </a:solidFill>
                <a:latin typeface="宋体" panose="02010600030101010101" pitchFamily="2" charset="-122"/>
                <a:ea typeface="宋体" panose="02010600030101010101" pitchFamily="2" charset="-122"/>
                <a:cs typeface="宋体" panose="02010600030101010101" pitchFamily="2" charset="-122"/>
              </a:rPr>
              <a:t>，使用</a:t>
            </a:r>
            <a:r>
              <a:rPr lang="en-US" altLang="zh-CN" sz="1600" spc="160">
                <a:ln w="3175">
                  <a:noFill/>
                  <a:prstDash val="dash"/>
                </a:ln>
                <a:solidFill>
                  <a:schemeClr val="tx1"/>
                </a:solidFill>
                <a:latin typeface="宋体" panose="02010600030101010101" pitchFamily="2" charset="-122"/>
                <a:ea typeface="宋体" panose="02010600030101010101" pitchFamily="2" charset="-122"/>
                <a:cs typeface="宋体" panose="02010600030101010101" pitchFamily="2" charset="-122"/>
              </a:rPr>
              <a:t>lmer</a:t>
            </a:r>
            <a:r>
              <a:rPr lang="zh-CN" altLang="en-US" sz="1600" spc="160">
                <a:ln w="3175">
                  <a:noFill/>
                  <a:prstDash val="dash"/>
                </a:ln>
                <a:solidFill>
                  <a:schemeClr val="tx1"/>
                </a:solidFill>
                <a:latin typeface="宋体" panose="02010600030101010101" pitchFamily="2" charset="-122"/>
                <a:ea typeface="宋体" panose="02010600030101010101" pitchFamily="2" charset="-122"/>
                <a:cs typeface="宋体" panose="02010600030101010101" pitchFamily="2" charset="-122"/>
              </a:rPr>
              <a:t>包对线性混合效应模型进行检验。</a:t>
            </a:r>
            <a:endParaRPr lang="zh-CN" altLang="en-US" sz="1600" spc="160">
              <a:ln w="3175">
                <a:noFill/>
                <a:prstDash val="dash"/>
              </a:ln>
              <a:solidFill>
                <a:schemeClr val="tx1"/>
              </a:solidFill>
              <a:latin typeface="宋体" panose="02010600030101010101" pitchFamily="2" charset="-122"/>
              <a:ea typeface="宋体" panose="02010600030101010101" pitchFamily="2" charset="-122"/>
              <a:cs typeface="宋体" panose="02010600030101010101" pitchFamily="2" charset="-122"/>
            </a:endParaRPr>
          </a:p>
          <a:p>
            <a:pPr marL="342900" lvl="0" indent="-342900" algn="just" fontAlgn="ctr">
              <a:lnSpc>
                <a:spcPct val="100000"/>
              </a:lnSpc>
              <a:spcBef>
                <a:spcPts val="0"/>
              </a:spcBef>
              <a:spcAft>
                <a:spcPts val="800"/>
              </a:spcAft>
              <a:buSzPct val="100000"/>
              <a:buFont typeface="Arial" panose="020B0604020202020204" pitchFamily="34" charset="0"/>
              <a:buChar char="•"/>
            </a:pPr>
            <a:r>
              <a:rPr lang="zh-CN" altLang="en-US" sz="1600" spc="160">
                <a:ln w="3175">
                  <a:noFill/>
                  <a:prstDash val="dash"/>
                </a:ln>
                <a:solidFill>
                  <a:schemeClr val="tx1"/>
                </a:solidFill>
                <a:latin typeface="宋体" panose="02010600030101010101" pitchFamily="2" charset="-122"/>
                <a:ea typeface="宋体" panose="02010600030101010101" pitchFamily="2" charset="-122"/>
                <a:cs typeface="宋体" panose="02010600030101010101" pitchFamily="2" charset="-122"/>
              </a:rPr>
              <a:t>假设二和假设三是对交互作用的简单效应检验。假设二是对于独处持消极信念的人（比平均值低</a:t>
            </a:r>
            <a:r>
              <a:rPr lang="en-US" altLang="zh-CN" sz="1600" spc="160">
                <a:ln w="3175">
                  <a:noFill/>
                  <a:prstDash val="dash"/>
                </a:ln>
                <a:solidFill>
                  <a:schemeClr val="tx1"/>
                </a:solidFill>
                <a:latin typeface="宋体" panose="02010600030101010101" pitchFamily="2" charset="-122"/>
                <a:ea typeface="宋体" panose="02010600030101010101" pitchFamily="2" charset="-122"/>
                <a:cs typeface="宋体" panose="02010600030101010101" pitchFamily="2" charset="-122"/>
              </a:rPr>
              <a:t>1</a:t>
            </a:r>
            <a:r>
              <a:rPr lang="zh-CN" altLang="en-US" sz="1600" spc="160">
                <a:ln w="3175">
                  <a:noFill/>
                  <a:prstDash val="dash"/>
                </a:ln>
                <a:solidFill>
                  <a:schemeClr val="tx1"/>
                </a:solidFill>
                <a:latin typeface="宋体" panose="02010600030101010101" pitchFamily="2" charset="-122"/>
                <a:ea typeface="宋体" panose="02010600030101010101" pitchFamily="2" charset="-122"/>
                <a:cs typeface="宋体" panose="02010600030101010101" pitchFamily="2" charset="-122"/>
              </a:rPr>
              <a:t>个标准差）来说，在独自度过一段时间后显著感到更加孤独，使用简单斜率分析。假设三是对于独处持积极信念的人（比平均值高</a:t>
            </a:r>
            <a:r>
              <a:rPr lang="en-US" altLang="zh-CN" sz="1600" spc="160">
                <a:ln w="3175">
                  <a:noFill/>
                  <a:prstDash val="dash"/>
                </a:ln>
                <a:solidFill>
                  <a:schemeClr val="tx1"/>
                </a:solidFill>
                <a:latin typeface="宋体" panose="02010600030101010101" pitchFamily="2" charset="-122"/>
                <a:ea typeface="宋体" panose="02010600030101010101" pitchFamily="2" charset="-122"/>
                <a:cs typeface="宋体" panose="02010600030101010101" pitchFamily="2" charset="-122"/>
              </a:rPr>
              <a:t>1</a:t>
            </a:r>
            <a:r>
              <a:rPr lang="zh-CN" altLang="en-US" sz="1600" spc="160">
                <a:ln w="3175">
                  <a:noFill/>
                  <a:prstDash val="dash"/>
                </a:ln>
                <a:solidFill>
                  <a:schemeClr val="tx1"/>
                </a:solidFill>
                <a:latin typeface="宋体" panose="02010600030101010101" pitchFamily="2" charset="-122"/>
                <a:ea typeface="宋体" panose="02010600030101010101" pitchFamily="2" charset="-122"/>
                <a:cs typeface="宋体" panose="02010600030101010101" pitchFamily="2" charset="-122"/>
              </a:rPr>
              <a:t>个标准差）来说，在独自度过一段时间后显著感到更少孤独，使用简单斜率分析。</a:t>
            </a:r>
            <a:endParaRPr lang="zh-CN" altLang="en-US" sz="1600" spc="160">
              <a:ln w="3175">
                <a:noFill/>
                <a:prstDash val="dash"/>
              </a:ln>
              <a:solidFill>
                <a:schemeClr val="tx1"/>
              </a:solidFill>
              <a:latin typeface="宋体" panose="02010600030101010101" pitchFamily="2" charset="-122"/>
              <a:ea typeface="宋体" panose="02010600030101010101" pitchFamily="2" charset="-122"/>
              <a:cs typeface="宋体" panose="02010600030101010101" pitchFamily="2" charset="-122"/>
            </a:endParaRPr>
          </a:p>
          <a:p>
            <a:pPr marL="342900" lvl="0" indent="-342900" algn="just" fontAlgn="ctr">
              <a:lnSpc>
                <a:spcPct val="100000"/>
              </a:lnSpc>
              <a:spcBef>
                <a:spcPts val="0"/>
              </a:spcBef>
              <a:spcAft>
                <a:spcPts val="800"/>
              </a:spcAft>
              <a:buSzPct val="100000"/>
              <a:buFont typeface="Arial" panose="020B0604020202020204" pitchFamily="34" charset="0"/>
              <a:buChar char="•"/>
            </a:pPr>
            <a:r>
              <a:rPr lang="zh-CN" altLang="en-US" sz="1600" spc="160">
                <a:ln w="3175">
                  <a:noFill/>
                  <a:prstDash val="dash"/>
                </a:ln>
                <a:solidFill>
                  <a:schemeClr val="tx1"/>
                </a:solidFill>
                <a:latin typeface="宋体" panose="02010600030101010101" pitchFamily="2" charset="-122"/>
                <a:ea typeface="宋体" panose="02010600030101010101" pitchFamily="2" charset="-122"/>
                <a:cs typeface="宋体" panose="02010600030101010101" pitchFamily="2" charset="-122"/>
              </a:rPr>
              <a:t>其他的研究假设在研究中并没有报告具体的数值，本研究根据代码运行后定性结果保持一致。</a:t>
            </a:r>
            <a:endParaRPr lang="zh-CN" altLang="en-US" sz="1600" spc="160">
              <a:ln w="3175">
                <a:noFill/>
                <a:prstDash val="dash"/>
              </a:ln>
              <a:solidFill>
                <a:schemeClr val="tx1"/>
              </a:solidFill>
              <a:latin typeface="宋体" panose="02010600030101010101" pitchFamily="2" charset="-122"/>
              <a:ea typeface="宋体" panose="02010600030101010101" pitchFamily="2" charset="-122"/>
              <a:cs typeface="宋体" panose="02010600030101010101" pitchFamily="2" charset="-122"/>
            </a:endParaRPr>
          </a:p>
          <a:p>
            <a:pPr marL="342900" lvl="0" indent="-342900" algn="just" fontAlgn="ctr">
              <a:lnSpc>
                <a:spcPct val="100000"/>
              </a:lnSpc>
              <a:spcBef>
                <a:spcPts val="0"/>
              </a:spcBef>
              <a:spcAft>
                <a:spcPts val="800"/>
              </a:spcAft>
              <a:buSzPct val="100000"/>
              <a:buFont typeface="Arial" panose="020B0604020202020204" pitchFamily="34" charset="0"/>
              <a:buChar char="•"/>
            </a:pPr>
            <a:r>
              <a:rPr lang="zh-CN" altLang="en-US" sz="1600" spc="160">
                <a:ln w="3175">
                  <a:noFill/>
                  <a:prstDash val="dash"/>
                </a:ln>
                <a:solidFill>
                  <a:schemeClr val="tx1"/>
                </a:solidFill>
                <a:latin typeface="宋体" panose="02010600030101010101" pitchFamily="2" charset="-122"/>
                <a:ea typeface="宋体" panose="02010600030101010101" pitchFamily="2" charset="-122"/>
                <a:cs typeface="宋体" panose="02010600030101010101" pitchFamily="2" charset="-122"/>
              </a:rPr>
              <a:t>综上，原研究与本研究复现结果完全一致，可重复性较高。</a:t>
            </a:r>
            <a:endParaRPr lang="zh-CN" altLang="en-US" sz="1600" spc="160">
              <a:ln w="3175">
                <a:noFill/>
                <a:prstDash val="dash"/>
              </a:ln>
              <a:solidFill>
                <a:schemeClr val="tx1"/>
              </a:solidFill>
              <a:latin typeface="宋体" panose="02010600030101010101" pitchFamily="2" charset="-122"/>
              <a:ea typeface="宋体" panose="02010600030101010101" pitchFamily="2" charset="-122"/>
              <a:cs typeface="宋体" panose="02010600030101010101" pitchFamily="2" charset="-122"/>
            </a:endParaRPr>
          </a:p>
        </p:txBody>
      </p:sp>
      <p:sp>
        <p:nvSpPr>
          <p:cNvPr id="10" name="箭头: V 形 3"/>
          <p:cNvSpPr/>
          <p:nvPr/>
        </p:nvSpPr>
        <p:spPr>
          <a:xfrm flipV="1">
            <a:off x="554355" y="329565"/>
            <a:ext cx="377190" cy="436880"/>
          </a:xfrm>
          <a:prstGeom prst="chevron">
            <a:avLst/>
          </a:prstGeom>
          <a:solidFill>
            <a:srgbClr val="006A44"/>
          </a:solidFill>
          <a:ln w="12700" cap="flat" cmpd="sng" algn="ctr">
            <a:noFill/>
            <a:prstDash val="solid"/>
            <a:miter lim="800000"/>
          </a:ln>
          <a:effectLst/>
        </p:spPr>
        <p:txBody>
          <a:bodyPr rtlCol="0" anchor="ctr"/>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sp>
        <p:nvSpPr>
          <p:cNvPr id="2" name="箭头: V 形 4"/>
          <p:cNvSpPr/>
          <p:nvPr/>
        </p:nvSpPr>
        <p:spPr>
          <a:xfrm flipV="1">
            <a:off x="867410" y="325120"/>
            <a:ext cx="377190" cy="436880"/>
          </a:xfrm>
          <a:prstGeom prst="chevron">
            <a:avLst/>
          </a:prstGeom>
          <a:solidFill>
            <a:srgbClr val="FFFFFF"/>
          </a:solidFill>
          <a:ln w="12700" cap="flat" cmpd="sng" algn="ctr">
            <a:solidFill>
              <a:srgbClr val="006A44"/>
            </a:solidFill>
            <a:prstDash val="solid"/>
            <a:miter lim="800000"/>
          </a:ln>
          <a:effectLst/>
        </p:spPr>
        <p:txBody>
          <a:bodyPr rtlCol="0" anchor="ctr"/>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cxnSp>
        <p:nvCxnSpPr>
          <p:cNvPr id="12" name="直接连接符 11"/>
          <p:cNvCxnSpPr/>
          <p:nvPr/>
        </p:nvCxnSpPr>
        <p:spPr>
          <a:xfrm>
            <a:off x="1337297" y="751736"/>
            <a:ext cx="10519410" cy="0"/>
          </a:xfrm>
          <a:prstGeom prst="line">
            <a:avLst/>
          </a:prstGeom>
          <a:noFill/>
          <a:ln w="6350" cap="flat" cmpd="sng" algn="ctr">
            <a:solidFill>
              <a:srgbClr val="293247"/>
            </a:solidFill>
            <a:prstDash val="lgDash"/>
            <a:miter lim="800000"/>
            <a:tailEnd type="oval"/>
          </a:ln>
          <a:effectLst/>
        </p:spPr>
      </p:cxnSp>
      <p:sp>
        <p:nvSpPr>
          <p:cNvPr id="17" name="文本框 16"/>
          <p:cNvSpPr txBox="1"/>
          <p:nvPr/>
        </p:nvSpPr>
        <p:spPr>
          <a:xfrm>
            <a:off x="1419212" y="301090"/>
            <a:ext cx="2631440" cy="460375"/>
          </a:xfrm>
          <a:prstGeom prst="rect">
            <a:avLst/>
          </a:prstGeom>
          <a:noFill/>
        </p:spPr>
        <p:txBody>
          <a:bodyPr wrap="none" rtlCol="0">
            <a:spAutoFit/>
          </a:bodyPr>
          <a:p>
            <a:r>
              <a:rPr lang="zh-CN" altLang="en-US" sz="2400" b="1" dirty="0">
                <a:solidFill>
                  <a:srgbClr val="000000">
                    <a:lumMod val="75000"/>
                    <a:lumOff val="25000"/>
                  </a:srgbClr>
                </a:solidFill>
                <a:latin typeface="黑体" panose="02010609060101010101" charset="-122"/>
                <a:ea typeface="黑体" panose="02010609060101010101" charset="-122"/>
                <a:sym typeface="思源宋体 CN Light" panose="02020300000000000000" pitchFamily="18" charset="-122"/>
              </a:rPr>
              <a:t>研究三：重复结果</a:t>
            </a:r>
            <a:endParaRPr lang="en-US" altLang="zh-CN" sz="2400" b="1" dirty="0">
              <a:solidFill>
                <a:srgbClr val="000000">
                  <a:lumMod val="75000"/>
                  <a:lumOff val="25000"/>
                </a:srgbClr>
              </a:solidFill>
              <a:latin typeface="黑体" panose="02010609060101010101" charset="-122"/>
              <a:ea typeface="黑体" panose="02010609060101010101" charset="-122"/>
              <a:sym typeface="思源宋体 CN Light" panose="02020300000000000000" pitchFamily="18" charset="-122"/>
            </a:endParaRPr>
          </a:p>
        </p:txBody>
      </p:sp>
      <p:sp>
        <p:nvSpPr>
          <p:cNvPr id="18" name="箭头: V 形 8"/>
          <p:cNvSpPr/>
          <p:nvPr/>
        </p:nvSpPr>
        <p:spPr>
          <a:xfrm flipV="1">
            <a:off x="235585" y="325120"/>
            <a:ext cx="377190" cy="436880"/>
          </a:xfrm>
          <a:prstGeom prst="chevron">
            <a:avLst/>
          </a:prstGeom>
          <a:solidFill>
            <a:srgbClr val="FFFFFF"/>
          </a:solidFill>
          <a:ln w="12700" cap="flat" cmpd="sng" algn="ctr">
            <a:solidFill>
              <a:srgbClr val="A5A5A5"/>
            </a:solidFill>
            <a:prstDash val="solid"/>
            <a:miter lim="800000"/>
          </a:ln>
          <a:effectLst/>
        </p:spPr>
        <p:txBody>
          <a:bodyPr rtlCol="0" anchor="ctr"/>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pic>
        <p:nvPicPr>
          <p:cNvPr id="3" name="图片 2" descr="南京师范大学（黑）"/>
          <p:cNvPicPr>
            <a:picLocks noChangeAspect="1"/>
          </p:cNvPicPr>
          <p:nvPr/>
        </p:nvPicPr>
        <p:blipFill>
          <a:blip r:embed="rId2"/>
          <a:stretch>
            <a:fillRect/>
          </a:stretch>
        </p:blipFill>
        <p:spPr>
          <a:xfrm>
            <a:off x="9657080" y="-310515"/>
            <a:ext cx="2285365" cy="1615440"/>
          </a:xfrm>
          <a:prstGeom prst="rect">
            <a:avLst/>
          </a:prstGeom>
        </p:spPr>
      </p:pic>
      <p:pic>
        <p:nvPicPr>
          <p:cNvPr id="4" name="图片 3" descr="校徽-绿"/>
          <p:cNvPicPr>
            <a:picLocks noChangeAspect="1"/>
          </p:cNvPicPr>
          <p:nvPr/>
        </p:nvPicPr>
        <p:blipFill>
          <a:blip r:embed="rId3"/>
          <a:stretch>
            <a:fillRect/>
          </a:stretch>
        </p:blipFill>
        <p:spPr>
          <a:xfrm>
            <a:off x="9657080" y="20320"/>
            <a:ext cx="640715" cy="906780"/>
          </a:xfrm>
          <a:prstGeom prst="rect">
            <a:avLst/>
          </a:prstGeom>
        </p:spPr>
      </p:pic>
      <p:sp>
        <p:nvSpPr>
          <p:cNvPr id="25" name="矩形 24"/>
          <p:cNvSpPr/>
          <p:nvPr/>
        </p:nvSpPr>
        <p:spPr>
          <a:xfrm>
            <a:off x="0" y="6702425"/>
            <a:ext cx="12192000" cy="155575"/>
          </a:xfrm>
          <a:prstGeom prst="rect">
            <a:avLst/>
          </a:prstGeom>
          <a:solidFill>
            <a:srgbClr val="006A4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aphicFrame>
        <p:nvGraphicFramePr>
          <p:cNvPr id="7" name="表格 6"/>
          <p:cNvGraphicFramePr/>
          <p:nvPr/>
        </p:nvGraphicFramePr>
        <p:xfrm>
          <a:off x="846772" y="3678555"/>
          <a:ext cx="10473055" cy="2937510"/>
        </p:xfrm>
        <a:graphic>
          <a:graphicData uri="http://schemas.openxmlformats.org/drawingml/2006/table">
            <a:tbl>
              <a:tblPr firstRow="1">
                <a:tableStyleId>{F7CD14DB-427D-4D04-84E5-12CE304C966B}</a:tableStyleId>
              </a:tblPr>
              <a:tblGrid>
                <a:gridCol w="1343025"/>
                <a:gridCol w="1649730"/>
                <a:gridCol w="1496060"/>
                <a:gridCol w="1496695"/>
                <a:gridCol w="1496060"/>
                <a:gridCol w="1495425"/>
                <a:gridCol w="1496060"/>
              </a:tblGrid>
              <a:tr h="196850">
                <a:tc gridSpan="2">
                  <a:txBody>
                    <a:bodyPr/>
                    <a:p>
                      <a:endParaRPr sz="1100"/>
                    </a:p>
                  </a:txBody>
                  <a:tcPr marL="68580" marR="68580" marT="0" marB="0" anchor="ctr" anchorCtr="0"/>
                </a:tc>
                <a:tc hMerge="1">
                  <a:tcPr/>
                </a:tc>
                <a:tc>
                  <a:txBody>
                    <a:bodyPr/>
                    <a:p>
                      <a:pPr marL="0" indent="0" algn="ctr">
                        <a:lnSpc>
                          <a:spcPct val="150000"/>
                        </a:lnSpc>
                        <a:spcBef>
                          <a:spcPct val="0"/>
                        </a:spcBef>
                        <a:spcAft>
                          <a:spcPct val="0"/>
                        </a:spcAft>
                      </a:pPr>
                      <a:r>
                        <a:rPr lang="zh-CN" altLang="en-US" sz="900"/>
                        <a:t>原文献</a:t>
                      </a:r>
                      <a:endParaRPr lang="zh-CN" altLang="en-US" sz="900"/>
                    </a:p>
                  </a:txBody>
                  <a:tcPr marL="68580" marR="68580" marT="0" marB="0" anchor="ctr" anchorCtr="0"/>
                </a:tc>
                <a:tc>
                  <a:txBody>
                    <a:bodyPr/>
                    <a:p>
                      <a:pPr marL="0" indent="0" algn="ctr">
                        <a:lnSpc>
                          <a:spcPct val="150000"/>
                        </a:lnSpc>
                        <a:spcBef>
                          <a:spcPct val="0"/>
                        </a:spcBef>
                        <a:spcAft>
                          <a:spcPct val="0"/>
                        </a:spcAft>
                      </a:pPr>
                      <a:r>
                        <a:rPr lang="zh-CN" altLang="en-US" sz="900"/>
                        <a:t>报告结果</a:t>
                      </a:r>
                      <a:endParaRPr lang="zh-CN" altLang="en-US" sz="900"/>
                    </a:p>
                  </a:txBody>
                  <a:tcPr marL="68580" marR="68580" marT="0" marB="0" anchor="ctr" anchorCtr="0"/>
                </a:tc>
                <a:tc>
                  <a:txBody>
                    <a:bodyPr/>
                    <a:p>
                      <a:pPr marL="0" indent="0" algn="ctr">
                        <a:lnSpc>
                          <a:spcPct val="150000"/>
                        </a:lnSpc>
                        <a:spcBef>
                          <a:spcPct val="0"/>
                        </a:spcBef>
                        <a:spcAft>
                          <a:spcPct val="0"/>
                        </a:spcAft>
                      </a:pPr>
                      <a:r>
                        <a:rPr lang="zh-CN" altLang="en-US" sz="900"/>
                        <a:t>本研究</a:t>
                      </a:r>
                      <a:endParaRPr lang="zh-CN" altLang="en-US" sz="900"/>
                    </a:p>
                  </a:txBody>
                  <a:tcPr marL="68580" marR="68580" marT="0" marB="0" anchor="ctr" anchorCtr="0"/>
                </a:tc>
                <a:tc>
                  <a:txBody>
                    <a:bodyPr/>
                    <a:p>
                      <a:pPr marL="0" indent="0" algn="ctr">
                        <a:lnSpc>
                          <a:spcPct val="150000"/>
                        </a:lnSpc>
                        <a:spcBef>
                          <a:spcPct val="0"/>
                        </a:spcBef>
                        <a:spcAft>
                          <a:spcPct val="0"/>
                        </a:spcAft>
                      </a:pPr>
                      <a:r>
                        <a:rPr lang="en-US" altLang="zh-CN" sz="900"/>
                        <a:t>δ</a:t>
                      </a:r>
                      <a:endParaRPr lang="en-US" altLang="zh-CN" sz="900"/>
                    </a:p>
                  </a:txBody>
                  <a:tcPr marL="68580" marR="68580" marT="0" marB="0" anchor="ctr" anchorCtr="0"/>
                </a:tc>
                <a:tc>
                  <a:txBody>
                    <a:bodyPr/>
                    <a:p>
                      <a:pPr marL="0" indent="0" algn="ctr">
                        <a:lnSpc>
                          <a:spcPct val="150000"/>
                        </a:lnSpc>
                        <a:spcBef>
                          <a:spcPct val="0"/>
                        </a:spcBef>
                        <a:spcAft>
                          <a:spcPct val="0"/>
                        </a:spcAft>
                      </a:pPr>
                      <a:r>
                        <a:rPr lang="zh-CN" altLang="en-US" sz="900"/>
                        <a:t>评级</a:t>
                      </a:r>
                      <a:endParaRPr lang="zh-CN" altLang="en-US" sz="900"/>
                    </a:p>
                  </a:txBody>
                  <a:tcPr marL="68580" marR="68580" marT="0" marB="0" anchor="ctr" anchorCtr="0"/>
                </a:tc>
              </a:tr>
              <a:tr h="374650">
                <a:tc rowSpan="5">
                  <a:txBody>
                    <a:bodyPr/>
                    <a:p>
                      <a:pPr marL="0" indent="0" algn="ctr">
                        <a:lnSpc>
                          <a:spcPct val="150000"/>
                        </a:lnSpc>
                        <a:spcBef>
                          <a:spcPct val="0"/>
                        </a:spcBef>
                        <a:spcAft>
                          <a:spcPct val="0"/>
                        </a:spcAft>
                      </a:pPr>
                      <a:r>
                        <a:rPr lang="zh-CN" altLang="en-US" sz="900"/>
                        <a:t>假设一</a:t>
                      </a:r>
                      <a:endParaRPr lang="zh-CN" altLang="en-US" sz="900"/>
                    </a:p>
                  </a:txBody>
                  <a:tcPr marL="68580" marR="68580" marT="0" marB="0" anchor="ctr" anchorCtr="0"/>
                </a:tc>
                <a:tc>
                  <a:txBody>
                    <a:bodyPr/>
                    <a:p>
                      <a:pPr marL="0" indent="0" algn="ctr">
                        <a:lnSpc>
                          <a:spcPct val="150000"/>
                        </a:lnSpc>
                        <a:spcBef>
                          <a:spcPct val="0"/>
                        </a:spcBef>
                        <a:spcAft>
                          <a:spcPct val="0"/>
                        </a:spcAft>
                      </a:pPr>
                      <a:r>
                        <a:rPr lang="zh-CN" altLang="en-US" sz="900"/>
                        <a:t>样本量</a:t>
                      </a:r>
                      <a:r>
                        <a:rPr lang="en-US" altLang="zh-CN" sz="900"/>
                        <a:t>(N</a:t>
                      </a:r>
                      <a:r>
                        <a:rPr lang="en-US" altLang="zh-CN" sz="900"/>
                        <a:t>)*</a:t>
                      </a:r>
                      <a:endParaRPr lang="en-US" altLang="zh-CN" sz="900"/>
                    </a:p>
                  </a:txBody>
                  <a:tcPr marL="68580" marR="68580" marT="0" marB="0" anchor="ctr" anchorCtr="0"/>
                </a:tc>
                <a:tc gridSpan="2">
                  <a:txBody>
                    <a:bodyPr/>
                    <a:p>
                      <a:pPr marL="0" indent="0" algn="ctr">
                        <a:lnSpc>
                          <a:spcPct val="150000"/>
                        </a:lnSpc>
                        <a:spcBef>
                          <a:spcPct val="0"/>
                        </a:spcBef>
                        <a:spcAft>
                          <a:spcPct val="0"/>
                        </a:spcAft>
                      </a:pPr>
                      <a:r>
                        <a:rPr lang="en-US" altLang="zh-CN" sz="900"/>
                        <a:t>139</a:t>
                      </a:r>
                      <a:endParaRPr lang="en-US" altLang="zh-CN" sz="900"/>
                    </a:p>
                  </a:txBody>
                  <a:tcPr marL="68580" marR="68580" marT="0" marB="0" anchor="ctr" anchorCtr="0"/>
                </a:tc>
                <a:tc hMerge="1">
                  <a:tcPr/>
                </a:tc>
                <a:tc>
                  <a:txBody>
                    <a:bodyPr/>
                    <a:p>
                      <a:pPr marL="0" indent="0" algn="ctr">
                        <a:lnSpc>
                          <a:spcPct val="150000"/>
                        </a:lnSpc>
                        <a:spcBef>
                          <a:spcPct val="0"/>
                        </a:spcBef>
                        <a:spcAft>
                          <a:spcPct val="0"/>
                        </a:spcAft>
                      </a:pPr>
                      <a:r>
                        <a:rPr lang="en-US" altLang="zh-CN" sz="900"/>
                        <a:t>139</a:t>
                      </a:r>
                      <a:endParaRPr lang="en-US" altLang="zh-CN" sz="900"/>
                    </a:p>
                  </a:txBody>
                  <a:tcPr marL="68580" marR="68580" marT="0" marB="0" anchor="ctr" anchorCtr="0"/>
                </a:tc>
                <a:tc>
                  <a:txBody>
                    <a:bodyPr/>
                    <a:p>
                      <a:pPr marL="0" indent="0" algn="ctr">
                        <a:lnSpc>
                          <a:spcPct val="150000"/>
                        </a:lnSpc>
                        <a:spcBef>
                          <a:spcPct val="0"/>
                        </a:spcBef>
                        <a:spcAft>
                          <a:spcPct val="0"/>
                        </a:spcAft>
                      </a:pPr>
                      <a:r>
                        <a:rPr lang="en-US" altLang="zh-CN" sz="900"/>
                        <a:t>0%</a:t>
                      </a:r>
                      <a:endParaRPr lang="en-US" altLang="zh-CN" sz="900"/>
                    </a:p>
                  </a:txBody>
                  <a:tcPr marL="68580" marR="68580" marT="0" marB="0" anchor="ctr" anchorCtr="0"/>
                </a:tc>
                <a:tc>
                  <a:txBody>
                    <a:bodyPr/>
                    <a:p>
                      <a:pPr marL="0" indent="0" algn="ctr">
                        <a:lnSpc>
                          <a:spcPct val="150000"/>
                        </a:lnSpc>
                        <a:spcBef>
                          <a:spcPct val="0"/>
                        </a:spcBef>
                        <a:spcAft>
                          <a:spcPct val="0"/>
                        </a:spcAft>
                      </a:pPr>
                      <a:r>
                        <a:rPr lang="zh-CN" altLang="en-US" sz="900"/>
                        <a:t>完全一致</a:t>
                      </a:r>
                      <a:endParaRPr lang="zh-CN" altLang="en-US" sz="900"/>
                    </a:p>
                  </a:txBody>
                  <a:tcPr marL="68580" marR="68580" marT="0" marB="0" anchor="ctr" anchorCtr="0"/>
                </a:tc>
              </a:tr>
              <a:tr h="196850">
                <a:tc vMerge="1">
                  <a:tcPr/>
                </a:tc>
                <a:tc>
                  <a:txBody>
                    <a:bodyPr/>
                    <a:p>
                      <a:pPr marL="0" indent="0" algn="ctr">
                        <a:lnSpc>
                          <a:spcPct val="150000"/>
                        </a:lnSpc>
                        <a:spcBef>
                          <a:spcPct val="0"/>
                        </a:spcBef>
                        <a:spcAft>
                          <a:spcPct val="0"/>
                        </a:spcAft>
                      </a:pPr>
                      <a:r>
                        <a:rPr lang="zh-CN" altLang="en-US" sz="900"/>
                        <a:t>统计量</a:t>
                      </a:r>
                      <a:r>
                        <a:rPr lang="en-US" altLang="zh-CN" sz="900"/>
                        <a:t>b</a:t>
                      </a:r>
                      <a:endParaRPr lang="en-US" altLang="zh-CN" sz="900"/>
                    </a:p>
                  </a:txBody>
                  <a:tcPr marL="68580" marR="68580" marT="0" marB="0" anchor="ctr" anchorCtr="0"/>
                </a:tc>
                <a:tc gridSpan="2">
                  <a:txBody>
                    <a:bodyPr/>
                    <a:p>
                      <a:pPr marL="0" indent="0" algn="ctr">
                        <a:lnSpc>
                          <a:spcPct val="150000"/>
                        </a:lnSpc>
                        <a:spcBef>
                          <a:spcPct val="0"/>
                        </a:spcBef>
                        <a:spcAft>
                          <a:spcPct val="0"/>
                        </a:spcAft>
                      </a:pPr>
                      <a:r>
                        <a:rPr lang="en-US" altLang="zh-CN" sz="900"/>
                        <a:t>-1.19</a:t>
                      </a:r>
                      <a:endParaRPr lang="en-US" altLang="zh-CN" sz="900"/>
                    </a:p>
                  </a:txBody>
                  <a:tcPr marL="68580" marR="68580" marT="0" marB="0" anchor="ctr" anchorCtr="0"/>
                </a:tc>
                <a:tc hMerge="1">
                  <a:tcPr/>
                </a:tc>
                <a:tc>
                  <a:txBody>
                    <a:bodyPr/>
                    <a:p>
                      <a:pPr marL="0" indent="0" algn="ctr">
                        <a:lnSpc>
                          <a:spcPct val="150000"/>
                        </a:lnSpc>
                        <a:spcBef>
                          <a:spcPct val="0"/>
                        </a:spcBef>
                        <a:spcAft>
                          <a:spcPct val="0"/>
                        </a:spcAft>
                      </a:pPr>
                      <a:r>
                        <a:rPr lang="en-US" altLang="zh-CN" sz="900"/>
                        <a:t>-1.19</a:t>
                      </a:r>
                      <a:endParaRPr lang="en-US" altLang="zh-CN" sz="900"/>
                    </a:p>
                  </a:txBody>
                  <a:tcPr marL="68580" marR="68580" marT="0" marB="0" anchor="ctr" anchorCtr="0"/>
                </a:tc>
                <a:tc>
                  <a:txBody>
                    <a:bodyPr/>
                    <a:p>
                      <a:pPr marL="0" indent="0" algn="ctr">
                        <a:lnSpc>
                          <a:spcPct val="150000"/>
                        </a:lnSpc>
                        <a:spcBef>
                          <a:spcPct val="0"/>
                        </a:spcBef>
                        <a:spcAft>
                          <a:spcPct val="0"/>
                        </a:spcAft>
                      </a:pPr>
                      <a:r>
                        <a:rPr lang="en-US" altLang="zh-CN" sz="900"/>
                        <a:t>0%</a:t>
                      </a:r>
                      <a:endParaRPr lang="en-US" altLang="zh-CN" sz="900"/>
                    </a:p>
                  </a:txBody>
                  <a:tcPr marL="68580" marR="68580" marT="0" marB="0" anchor="ctr" anchorCtr="0"/>
                </a:tc>
                <a:tc>
                  <a:txBody>
                    <a:bodyPr/>
                    <a:p>
                      <a:pPr marL="0" indent="0" algn="ctr">
                        <a:lnSpc>
                          <a:spcPct val="150000"/>
                        </a:lnSpc>
                        <a:spcBef>
                          <a:spcPct val="0"/>
                        </a:spcBef>
                        <a:spcAft>
                          <a:spcPct val="0"/>
                        </a:spcAft>
                      </a:pPr>
                      <a:r>
                        <a:rPr lang="zh-CN" altLang="en-US" sz="900"/>
                        <a:t>完全一致</a:t>
                      </a:r>
                      <a:endParaRPr lang="zh-CN" altLang="en-US" sz="900"/>
                    </a:p>
                  </a:txBody>
                  <a:tcPr marL="68580" marR="68580" marT="0" marB="0" anchor="ctr" anchorCtr="0"/>
                </a:tc>
              </a:tr>
              <a:tr h="196850">
                <a:tc vMerge="1">
                  <a:tcPr/>
                </a:tc>
                <a:tc>
                  <a:txBody>
                    <a:bodyPr/>
                    <a:p>
                      <a:pPr marL="0" indent="0" algn="ctr">
                        <a:lnSpc>
                          <a:spcPct val="150000"/>
                        </a:lnSpc>
                        <a:spcBef>
                          <a:spcPct val="0"/>
                        </a:spcBef>
                        <a:spcAft>
                          <a:spcPct val="0"/>
                        </a:spcAft>
                      </a:pPr>
                      <a:r>
                        <a:rPr lang="en-US" altLang="zh-CN" sz="900"/>
                        <a:t>SE</a:t>
                      </a:r>
                      <a:endParaRPr lang="en-US" altLang="zh-CN" sz="900"/>
                    </a:p>
                  </a:txBody>
                  <a:tcPr marL="68580" marR="68580" marT="0" marB="0" anchor="ctr" anchorCtr="0"/>
                </a:tc>
                <a:tc gridSpan="2">
                  <a:txBody>
                    <a:bodyPr/>
                    <a:p>
                      <a:pPr marL="0" indent="0" algn="ctr">
                        <a:lnSpc>
                          <a:spcPct val="150000"/>
                        </a:lnSpc>
                        <a:spcBef>
                          <a:spcPct val="0"/>
                        </a:spcBef>
                        <a:spcAft>
                          <a:spcPct val="0"/>
                        </a:spcAft>
                      </a:pPr>
                      <a:r>
                        <a:rPr lang="en-US" altLang="zh-CN" sz="900"/>
                        <a:t>0.27</a:t>
                      </a:r>
                      <a:endParaRPr lang="en-US" altLang="zh-CN" sz="900"/>
                    </a:p>
                  </a:txBody>
                  <a:tcPr marL="68580" marR="68580" marT="0" marB="0" anchor="ctr" anchorCtr="0"/>
                </a:tc>
                <a:tc hMerge="1">
                  <a:tcPr/>
                </a:tc>
                <a:tc>
                  <a:txBody>
                    <a:bodyPr/>
                    <a:p>
                      <a:pPr marL="0" indent="0" algn="ctr">
                        <a:lnSpc>
                          <a:spcPct val="150000"/>
                        </a:lnSpc>
                        <a:spcBef>
                          <a:spcPct val="0"/>
                        </a:spcBef>
                        <a:spcAft>
                          <a:spcPct val="0"/>
                        </a:spcAft>
                      </a:pPr>
                      <a:r>
                        <a:rPr lang="en-US" altLang="zh-CN" sz="900"/>
                        <a:t>0.27</a:t>
                      </a:r>
                      <a:endParaRPr lang="en-US" altLang="zh-CN" sz="900"/>
                    </a:p>
                  </a:txBody>
                  <a:tcPr marL="68580" marR="68580" marT="0" marB="0" anchor="ctr" anchorCtr="0"/>
                </a:tc>
                <a:tc>
                  <a:txBody>
                    <a:bodyPr/>
                    <a:p>
                      <a:pPr marL="0" indent="0" algn="ctr">
                        <a:lnSpc>
                          <a:spcPct val="150000"/>
                        </a:lnSpc>
                        <a:spcBef>
                          <a:spcPct val="0"/>
                        </a:spcBef>
                        <a:spcAft>
                          <a:spcPct val="0"/>
                        </a:spcAft>
                      </a:pPr>
                      <a:r>
                        <a:rPr lang="en-US" altLang="zh-CN" sz="900"/>
                        <a:t>0%</a:t>
                      </a:r>
                      <a:endParaRPr lang="en-US" altLang="zh-CN" sz="900"/>
                    </a:p>
                  </a:txBody>
                  <a:tcPr marL="68580" marR="68580" marT="0" marB="0" anchor="ctr" anchorCtr="0"/>
                </a:tc>
                <a:tc>
                  <a:txBody>
                    <a:bodyPr/>
                    <a:p>
                      <a:pPr marL="0" indent="0" algn="ctr">
                        <a:lnSpc>
                          <a:spcPct val="150000"/>
                        </a:lnSpc>
                        <a:spcBef>
                          <a:spcPct val="0"/>
                        </a:spcBef>
                        <a:spcAft>
                          <a:spcPct val="0"/>
                        </a:spcAft>
                      </a:pPr>
                      <a:r>
                        <a:rPr lang="zh-CN" altLang="en-US" sz="900"/>
                        <a:t>完全一致</a:t>
                      </a:r>
                      <a:endParaRPr lang="zh-CN" altLang="en-US" sz="900"/>
                    </a:p>
                  </a:txBody>
                  <a:tcPr marL="68580" marR="68580" marT="0" marB="0" anchor="ctr" anchorCtr="0"/>
                </a:tc>
              </a:tr>
              <a:tr h="355600">
                <a:tc vMerge="1">
                  <a:tcPr/>
                </a:tc>
                <a:tc>
                  <a:txBody>
                    <a:bodyPr/>
                    <a:p>
                      <a:pPr marL="0" indent="0" algn="ctr">
                        <a:lnSpc>
                          <a:spcPct val="150000"/>
                        </a:lnSpc>
                        <a:spcBef>
                          <a:spcPct val="0"/>
                        </a:spcBef>
                        <a:spcAft>
                          <a:spcPct val="0"/>
                        </a:spcAft>
                      </a:pPr>
                      <a:r>
                        <a:rPr lang="zh-CN" altLang="en-US" sz="900"/>
                        <a:t>显著性指标</a:t>
                      </a:r>
                      <a:r>
                        <a:rPr lang="en-US" altLang="zh-CN" sz="900"/>
                        <a:t>(p</a:t>
                      </a:r>
                      <a:r>
                        <a:rPr lang="en-US" altLang="zh-CN" sz="900"/>
                        <a:t>)</a:t>
                      </a:r>
                      <a:endParaRPr lang="en-US" altLang="zh-CN" sz="900"/>
                    </a:p>
                  </a:txBody>
                  <a:tcPr marL="68580" marR="68580" marT="0" marB="0" anchor="ctr" anchorCtr="0"/>
                </a:tc>
                <a:tc gridSpan="2">
                  <a:txBody>
                    <a:bodyPr/>
                    <a:p>
                      <a:pPr marL="0" indent="0" algn="ctr">
                        <a:lnSpc>
                          <a:spcPct val="150000"/>
                        </a:lnSpc>
                        <a:spcBef>
                          <a:spcPct val="0"/>
                        </a:spcBef>
                        <a:spcAft>
                          <a:spcPct val="0"/>
                        </a:spcAft>
                      </a:pPr>
                      <a:r>
                        <a:rPr lang="zh-CN" altLang="en-US" sz="900"/>
                        <a:t>＜</a:t>
                      </a:r>
                      <a:r>
                        <a:rPr lang="en-US" altLang="zh-CN" sz="900"/>
                        <a:t>0.001</a:t>
                      </a:r>
                      <a:endParaRPr lang="en-US" altLang="zh-CN" sz="900"/>
                    </a:p>
                  </a:txBody>
                  <a:tcPr marL="68580" marR="68580" marT="0" marB="0" anchor="ctr" anchorCtr="0"/>
                </a:tc>
                <a:tc hMerge="1">
                  <a:tcPr/>
                </a:tc>
                <a:tc>
                  <a:txBody>
                    <a:bodyPr/>
                    <a:p>
                      <a:pPr marL="0" indent="0" algn="ctr">
                        <a:lnSpc>
                          <a:spcPct val="150000"/>
                        </a:lnSpc>
                        <a:spcBef>
                          <a:spcPct val="0"/>
                        </a:spcBef>
                        <a:spcAft>
                          <a:spcPct val="0"/>
                        </a:spcAft>
                      </a:pPr>
                      <a:r>
                        <a:rPr lang="zh-CN" altLang="en-US" sz="900"/>
                        <a:t>＜</a:t>
                      </a:r>
                      <a:r>
                        <a:rPr lang="en-US" altLang="zh-CN" sz="900"/>
                        <a:t>0.001</a:t>
                      </a:r>
                      <a:endParaRPr lang="en-US" altLang="zh-CN" sz="900"/>
                    </a:p>
                  </a:txBody>
                  <a:tcPr marL="68580" marR="68580" marT="0" marB="0" anchor="ctr" anchorCtr="0"/>
                </a:tc>
                <a:tc>
                  <a:txBody>
                    <a:bodyPr/>
                    <a:p>
                      <a:pPr marL="0" indent="0" algn="ctr">
                        <a:lnSpc>
                          <a:spcPct val="150000"/>
                        </a:lnSpc>
                        <a:spcBef>
                          <a:spcPct val="0"/>
                        </a:spcBef>
                        <a:spcAft>
                          <a:spcPct val="0"/>
                        </a:spcAft>
                      </a:pPr>
                      <a:r>
                        <a:rPr lang="en-US" altLang="zh-CN" sz="900"/>
                        <a:t>0%</a:t>
                      </a:r>
                      <a:endParaRPr lang="en-US" altLang="zh-CN" sz="900"/>
                    </a:p>
                  </a:txBody>
                  <a:tcPr marL="68580" marR="68580" marT="0" marB="0" anchor="ctr" anchorCtr="0"/>
                </a:tc>
                <a:tc>
                  <a:txBody>
                    <a:bodyPr/>
                    <a:p>
                      <a:pPr marL="0" indent="0" algn="ctr">
                        <a:lnSpc>
                          <a:spcPct val="150000"/>
                        </a:lnSpc>
                        <a:spcBef>
                          <a:spcPct val="0"/>
                        </a:spcBef>
                        <a:spcAft>
                          <a:spcPct val="0"/>
                        </a:spcAft>
                      </a:pPr>
                      <a:r>
                        <a:rPr lang="zh-CN" altLang="en-US" sz="900"/>
                        <a:t>完全一致</a:t>
                      </a:r>
                      <a:endParaRPr lang="zh-CN" altLang="en-US" sz="900"/>
                    </a:p>
                  </a:txBody>
                  <a:tcPr marL="68580" marR="68580" marT="0" marB="0" anchor="ctr" anchorCtr="0"/>
                </a:tc>
              </a:tr>
              <a:tr h="355600">
                <a:tc vMerge="1">
                  <a:tcPr/>
                </a:tc>
                <a:tc>
                  <a:txBody>
                    <a:bodyPr/>
                    <a:p>
                      <a:pPr marL="0" indent="0" algn="ctr">
                        <a:lnSpc>
                          <a:spcPct val="150000"/>
                        </a:lnSpc>
                        <a:spcBef>
                          <a:spcPct val="0"/>
                        </a:spcBef>
                        <a:spcAft>
                          <a:spcPct val="0"/>
                        </a:spcAft>
                      </a:pPr>
                      <a:r>
                        <a:rPr lang="en-US" altLang="zh-CN" sz="900"/>
                        <a:t>95%CI</a:t>
                      </a:r>
                      <a:endParaRPr lang="en-US" altLang="zh-CN" sz="900"/>
                    </a:p>
                  </a:txBody>
                  <a:tcPr marL="68580" marR="68580" marT="0" marB="0" anchor="ctr" anchorCtr="0"/>
                </a:tc>
                <a:tc gridSpan="2">
                  <a:txBody>
                    <a:bodyPr/>
                    <a:p>
                      <a:pPr marL="0" indent="0" algn="ctr">
                        <a:lnSpc>
                          <a:spcPct val="150000"/>
                        </a:lnSpc>
                        <a:spcBef>
                          <a:spcPct val="0"/>
                        </a:spcBef>
                        <a:spcAft>
                          <a:spcPct val="0"/>
                        </a:spcAft>
                      </a:pPr>
                      <a:r>
                        <a:rPr lang="en-US" altLang="zh-CN" sz="900"/>
                        <a:t>-1.73,-0.65</a:t>
                      </a:r>
                      <a:endParaRPr lang="en-US" altLang="zh-CN" sz="900"/>
                    </a:p>
                  </a:txBody>
                  <a:tcPr marL="68580" marR="68580" marT="0" marB="0" anchor="ctr" anchorCtr="0"/>
                </a:tc>
                <a:tc hMerge="1">
                  <a:tcPr/>
                </a:tc>
                <a:tc>
                  <a:txBody>
                    <a:bodyPr/>
                    <a:p>
                      <a:pPr marL="0" indent="0" algn="ctr">
                        <a:lnSpc>
                          <a:spcPct val="150000"/>
                        </a:lnSpc>
                        <a:spcBef>
                          <a:spcPct val="0"/>
                        </a:spcBef>
                        <a:spcAft>
                          <a:spcPct val="0"/>
                        </a:spcAft>
                      </a:pPr>
                      <a:r>
                        <a:rPr lang="en-US" altLang="zh-CN" sz="900"/>
                        <a:t>-1.73,-0.65</a:t>
                      </a:r>
                      <a:endParaRPr lang="en-US" altLang="zh-CN" sz="900"/>
                    </a:p>
                  </a:txBody>
                  <a:tcPr marL="68580" marR="68580" marT="0" marB="0" anchor="ctr" anchorCtr="0"/>
                </a:tc>
                <a:tc>
                  <a:txBody>
                    <a:bodyPr/>
                    <a:p>
                      <a:pPr marL="0" indent="0" algn="ctr">
                        <a:lnSpc>
                          <a:spcPct val="150000"/>
                        </a:lnSpc>
                        <a:spcBef>
                          <a:spcPct val="0"/>
                        </a:spcBef>
                        <a:spcAft>
                          <a:spcPct val="0"/>
                        </a:spcAft>
                      </a:pPr>
                      <a:r>
                        <a:rPr lang="en-US" altLang="zh-CN" sz="900"/>
                        <a:t>0%</a:t>
                      </a:r>
                      <a:endParaRPr lang="en-US" altLang="zh-CN" sz="900"/>
                    </a:p>
                  </a:txBody>
                  <a:tcPr marL="68580" marR="68580" marT="0" marB="0" anchor="ctr" anchorCtr="0"/>
                </a:tc>
                <a:tc>
                  <a:txBody>
                    <a:bodyPr/>
                    <a:p>
                      <a:pPr marL="0" indent="0" algn="ctr">
                        <a:lnSpc>
                          <a:spcPct val="150000"/>
                        </a:lnSpc>
                        <a:spcBef>
                          <a:spcPct val="0"/>
                        </a:spcBef>
                        <a:spcAft>
                          <a:spcPct val="0"/>
                        </a:spcAft>
                      </a:pPr>
                      <a:r>
                        <a:rPr lang="zh-CN" altLang="en-US" sz="900"/>
                        <a:t>完全一致</a:t>
                      </a:r>
                      <a:endParaRPr lang="zh-CN" altLang="en-US" sz="900"/>
                    </a:p>
                  </a:txBody>
                  <a:tcPr marL="68580" marR="68580" marT="0" marB="0" anchor="ctr" anchorCtr="0"/>
                </a:tc>
              </a:tr>
              <a:tr h="196850">
                <a:tc rowSpan="3">
                  <a:txBody>
                    <a:bodyPr/>
                    <a:p>
                      <a:pPr marL="0" indent="0" algn="ctr">
                        <a:lnSpc>
                          <a:spcPct val="150000"/>
                        </a:lnSpc>
                        <a:spcBef>
                          <a:spcPct val="0"/>
                        </a:spcBef>
                        <a:spcAft>
                          <a:spcPct val="0"/>
                        </a:spcAft>
                      </a:pPr>
                      <a:r>
                        <a:rPr lang="zh-CN" altLang="en-US" sz="900"/>
                        <a:t>假设二</a:t>
                      </a:r>
                      <a:endParaRPr lang="zh-CN" altLang="en-US" sz="900"/>
                    </a:p>
                  </a:txBody>
                  <a:tcPr marL="68580" marR="68580" marT="0" marB="0" anchor="ctr" anchorCtr="0"/>
                </a:tc>
                <a:tc>
                  <a:txBody>
                    <a:bodyPr/>
                    <a:p>
                      <a:pPr marL="0" indent="0" algn="ctr">
                        <a:lnSpc>
                          <a:spcPct val="150000"/>
                        </a:lnSpc>
                        <a:spcBef>
                          <a:spcPct val="0"/>
                        </a:spcBef>
                        <a:spcAft>
                          <a:spcPct val="0"/>
                        </a:spcAft>
                      </a:pPr>
                      <a:r>
                        <a:rPr lang="en-US" altLang="zh-CN" sz="900"/>
                        <a:t>simple slope</a:t>
                      </a:r>
                      <a:endParaRPr lang="en-US" altLang="zh-CN" sz="900"/>
                    </a:p>
                  </a:txBody>
                  <a:tcPr marL="68580" marR="68580" marT="0" marB="0" anchor="ctr" anchorCtr="0"/>
                </a:tc>
                <a:tc gridSpan="2">
                  <a:txBody>
                    <a:bodyPr/>
                    <a:p>
                      <a:pPr marL="0" indent="0" algn="ctr">
                        <a:lnSpc>
                          <a:spcPct val="150000"/>
                        </a:lnSpc>
                        <a:spcBef>
                          <a:spcPct val="0"/>
                        </a:spcBef>
                        <a:spcAft>
                          <a:spcPct val="0"/>
                        </a:spcAft>
                      </a:pPr>
                      <a:r>
                        <a:rPr lang="en-US" altLang="zh-CN" sz="900"/>
                        <a:t>3.64</a:t>
                      </a:r>
                      <a:endParaRPr lang="en-US" altLang="zh-CN" sz="900"/>
                    </a:p>
                  </a:txBody>
                  <a:tcPr marL="68580" marR="68580" marT="0" marB="0" anchor="ctr" anchorCtr="0"/>
                </a:tc>
                <a:tc hMerge="1">
                  <a:tcPr/>
                </a:tc>
                <a:tc>
                  <a:txBody>
                    <a:bodyPr/>
                    <a:p>
                      <a:pPr marL="0" indent="0" algn="ctr">
                        <a:lnSpc>
                          <a:spcPct val="150000"/>
                        </a:lnSpc>
                        <a:spcBef>
                          <a:spcPct val="0"/>
                        </a:spcBef>
                        <a:spcAft>
                          <a:spcPct val="0"/>
                        </a:spcAft>
                      </a:pPr>
                      <a:r>
                        <a:rPr lang="en-US" altLang="zh-CN" sz="900"/>
                        <a:t>3.64</a:t>
                      </a:r>
                      <a:endParaRPr lang="en-US" altLang="zh-CN" sz="900"/>
                    </a:p>
                  </a:txBody>
                  <a:tcPr marL="68580" marR="68580" marT="0" marB="0" anchor="ctr" anchorCtr="0"/>
                </a:tc>
                <a:tc>
                  <a:txBody>
                    <a:bodyPr/>
                    <a:p>
                      <a:pPr marL="0" indent="0" algn="ctr">
                        <a:lnSpc>
                          <a:spcPct val="150000"/>
                        </a:lnSpc>
                        <a:spcBef>
                          <a:spcPct val="0"/>
                        </a:spcBef>
                        <a:spcAft>
                          <a:spcPct val="0"/>
                        </a:spcAft>
                      </a:pPr>
                      <a:r>
                        <a:rPr lang="en-US" altLang="zh-CN" sz="900"/>
                        <a:t>0%</a:t>
                      </a:r>
                      <a:endParaRPr lang="en-US" altLang="zh-CN" sz="900"/>
                    </a:p>
                  </a:txBody>
                  <a:tcPr marL="68580" marR="68580" marT="0" marB="0" anchor="ctr" anchorCtr="0"/>
                </a:tc>
                <a:tc>
                  <a:txBody>
                    <a:bodyPr/>
                    <a:p>
                      <a:pPr marL="0" indent="0" algn="ctr">
                        <a:lnSpc>
                          <a:spcPct val="150000"/>
                        </a:lnSpc>
                        <a:spcBef>
                          <a:spcPct val="0"/>
                        </a:spcBef>
                        <a:spcAft>
                          <a:spcPct val="0"/>
                        </a:spcAft>
                      </a:pPr>
                      <a:r>
                        <a:rPr lang="zh-CN" altLang="en-US" sz="900"/>
                        <a:t>完全一致</a:t>
                      </a:r>
                      <a:endParaRPr lang="zh-CN" altLang="en-US" sz="900"/>
                    </a:p>
                  </a:txBody>
                  <a:tcPr marL="68580" marR="68580" marT="0" marB="0" anchor="ctr" anchorCtr="0"/>
                </a:tc>
              </a:tr>
              <a:tr h="196850">
                <a:tc vMerge="1">
                  <a:tcPr/>
                </a:tc>
                <a:tc>
                  <a:txBody>
                    <a:bodyPr/>
                    <a:p>
                      <a:pPr marL="0" indent="0" algn="ctr">
                        <a:lnSpc>
                          <a:spcPct val="150000"/>
                        </a:lnSpc>
                        <a:spcBef>
                          <a:spcPct val="0"/>
                        </a:spcBef>
                        <a:spcAft>
                          <a:spcPct val="0"/>
                        </a:spcAft>
                      </a:pPr>
                      <a:r>
                        <a:rPr lang="en-US" altLang="zh-CN" sz="900"/>
                        <a:t>SE</a:t>
                      </a:r>
                      <a:endParaRPr lang="en-US" altLang="zh-CN" sz="900"/>
                    </a:p>
                  </a:txBody>
                  <a:tcPr marL="68580" marR="68580" marT="0" marB="0" anchor="ctr" anchorCtr="0"/>
                </a:tc>
                <a:tc gridSpan="2">
                  <a:txBody>
                    <a:bodyPr/>
                    <a:p>
                      <a:pPr marL="0" indent="0" algn="ctr">
                        <a:lnSpc>
                          <a:spcPct val="150000"/>
                        </a:lnSpc>
                        <a:spcBef>
                          <a:spcPct val="0"/>
                        </a:spcBef>
                        <a:spcAft>
                          <a:spcPct val="0"/>
                        </a:spcAft>
                      </a:pPr>
                      <a:r>
                        <a:rPr lang="en-US" altLang="zh-CN" sz="900"/>
                        <a:t>0.43</a:t>
                      </a:r>
                      <a:endParaRPr lang="en-US" altLang="zh-CN" sz="900"/>
                    </a:p>
                  </a:txBody>
                  <a:tcPr marL="68580" marR="68580" marT="0" marB="0" anchor="ctr" anchorCtr="0"/>
                </a:tc>
                <a:tc hMerge="1">
                  <a:tcPr/>
                </a:tc>
                <a:tc>
                  <a:txBody>
                    <a:bodyPr/>
                    <a:p>
                      <a:pPr marL="0" indent="0" algn="ctr">
                        <a:lnSpc>
                          <a:spcPct val="150000"/>
                        </a:lnSpc>
                        <a:spcBef>
                          <a:spcPct val="0"/>
                        </a:spcBef>
                        <a:spcAft>
                          <a:spcPct val="0"/>
                        </a:spcAft>
                      </a:pPr>
                      <a:r>
                        <a:rPr lang="en-US" altLang="zh-CN" sz="900"/>
                        <a:t>0.43</a:t>
                      </a:r>
                      <a:endParaRPr lang="en-US" altLang="zh-CN" sz="900"/>
                    </a:p>
                  </a:txBody>
                  <a:tcPr marL="68580" marR="68580" marT="0" marB="0" anchor="ctr" anchorCtr="0"/>
                </a:tc>
                <a:tc>
                  <a:txBody>
                    <a:bodyPr/>
                    <a:p>
                      <a:pPr marL="0" indent="0" algn="ctr">
                        <a:lnSpc>
                          <a:spcPct val="150000"/>
                        </a:lnSpc>
                        <a:spcBef>
                          <a:spcPct val="0"/>
                        </a:spcBef>
                        <a:spcAft>
                          <a:spcPct val="0"/>
                        </a:spcAft>
                      </a:pPr>
                      <a:r>
                        <a:rPr lang="en-US" altLang="zh-CN" sz="900"/>
                        <a:t>0%</a:t>
                      </a:r>
                      <a:endParaRPr lang="en-US" altLang="zh-CN" sz="900"/>
                    </a:p>
                  </a:txBody>
                  <a:tcPr marL="68580" marR="68580" marT="0" marB="0" anchor="ctr" anchorCtr="0"/>
                </a:tc>
                <a:tc>
                  <a:txBody>
                    <a:bodyPr/>
                    <a:p>
                      <a:pPr marL="0" indent="0" algn="ctr">
                        <a:lnSpc>
                          <a:spcPct val="150000"/>
                        </a:lnSpc>
                        <a:spcBef>
                          <a:spcPct val="0"/>
                        </a:spcBef>
                        <a:spcAft>
                          <a:spcPct val="0"/>
                        </a:spcAft>
                      </a:pPr>
                      <a:r>
                        <a:rPr lang="zh-CN" altLang="en-US" sz="900"/>
                        <a:t>完全一致</a:t>
                      </a:r>
                      <a:endParaRPr lang="zh-CN" altLang="en-US" sz="900"/>
                    </a:p>
                  </a:txBody>
                  <a:tcPr marL="68580" marR="68580" marT="0" marB="0" anchor="ctr" anchorCtr="0"/>
                </a:tc>
              </a:tr>
              <a:tr h="196850">
                <a:tc vMerge="1">
                  <a:tcPr/>
                </a:tc>
                <a:tc>
                  <a:txBody>
                    <a:bodyPr/>
                    <a:p>
                      <a:pPr marL="0" indent="0" algn="ctr">
                        <a:lnSpc>
                          <a:spcPct val="150000"/>
                        </a:lnSpc>
                        <a:spcBef>
                          <a:spcPct val="0"/>
                        </a:spcBef>
                        <a:spcAft>
                          <a:spcPct val="0"/>
                        </a:spcAft>
                      </a:pPr>
                      <a:r>
                        <a:rPr lang="zh-CN" altLang="en-US" sz="900"/>
                        <a:t>显著性指标</a:t>
                      </a:r>
                      <a:r>
                        <a:rPr lang="en-US" altLang="zh-CN" sz="900"/>
                        <a:t>(p</a:t>
                      </a:r>
                      <a:r>
                        <a:rPr lang="en-US" altLang="zh-CN" sz="900"/>
                        <a:t>)</a:t>
                      </a:r>
                      <a:endParaRPr lang="en-US" altLang="zh-CN" sz="900"/>
                    </a:p>
                  </a:txBody>
                  <a:tcPr marL="68580" marR="68580" marT="0" marB="0" anchor="ctr" anchorCtr="0"/>
                </a:tc>
                <a:tc gridSpan="2">
                  <a:txBody>
                    <a:bodyPr/>
                    <a:p>
                      <a:pPr marL="0" indent="0" algn="ctr">
                        <a:lnSpc>
                          <a:spcPct val="150000"/>
                        </a:lnSpc>
                        <a:spcBef>
                          <a:spcPct val="0"/>
                        </a:spcBef>
                        <a:spcAft>
                          <a:spcPct val="0"/>
                        </a:spcAft>
                      </a:pPr>
                      <a:r>
                        <a:rPr lang="zh-CN" altLang="en-US" sz="900"/>
                        <a:t>＜</a:t>
                      </a:r>
                      <a:r>
                        <a:rPr lang="en-US" altLang="zh-CN" sz="900"/>
                        <a:t>0.001</a:t>
                      </a:r>
                      <a:endParaRPr lang="en-US" altLang="zh-CN" sz="900"/>
                    </a:p>
                  </a:txBody>
                  <a:tcPr marL="68580" marR="68580" marT="0" marB="0" anchor="ctr" anchorCtr="0"/>
                </a:tc>
                <a:tc hMerge="1">
                  <a:tcPr/>
                </a:tc>
                <a:tc>
                  <a:txBody>
                    <a:bodyPr/>
                    <a:p>
                      <a:pPr marL="0" indent="0" algn="ctr">
                        <a:lnSpc>
                          <a:spcPct val="150000"/>
                        </a:lnSpc>
                        <a:spcBef>
                          <a:spcPct val="0"/>
                        </a:spcBef>
                        <a:spcAft>
                          <a:spcPct val="0"/>
                        </a:spcAft>
                      </a:pPr>
                      <a:r>
                        <a:rPr lang="zh-CN" altLang="en-US" sz="900"/>
                        <a:t>＜</a:t>
                      </a:r>
                      <a:r>
                        <a:rPr lang="en-US" altLang="zh-CN" sz="900"/>
                        <a:t>0.001</a:t>
                      </a:r>
                      <a:endParaRPr lang="en-US" altLang="zh-CN" sz="900"/>
                    </a:p>
                  </a:txBody>
                  <a:tcPr marL="68580" marR="68580" marT="0" marB="0" anchor="ctr" anchorCtr="0"/>
                </a:tc>
                <a:tc>
                  <a:txBody>
                    <a:bodyPr/>
                    <a:p>
                      <a:pPr marL="0" indent="0" algn="ctr">
                        <a:lnSpc>
                          <a:spcPct val="150000"/>
                        </a:lnSpc>
                        <a:spcBef>
                          <a:spcPct val="0"/>
                        </a:spcBef>
                        <a:spcAft>
                          <a:spcPct val="0"/>
                        </a:spcAft>
                      </a:pPr>
                      <a:r>
                        <a:rPr lang="en-US" altLang="zh-CN" sz="900"/>
                        <a:t>0%</a:t>
                      </a:r>
                      <a:endParaRPr lang="en-US" altLang="zh-CN" sz="900"/>
                    </a:p>
                  </a:txBody>
                  <a:tcPr marL="68580" marR="68580" marT="0" marB="0" anchor="ctr" anchorCtr="0"/>
                </a:tc>
                <a:tc>
                  <a:txBody>
                    <a:bodyPr/>
                    <a:p>
                      <a:pPr marL="0" indent="0" algn="ctr">
                        <a:lnSpc>
                          <a:spcPct val="150000"/>
                        </a:lnSpc>
                        <a:spcBef>
                          <a:spcPct val="0"/>
                        </a:spcBef>
                        <a:spcAft>
                          <a:spcPct val="0"/>
                        </a:spcAft>
                      </a:pPr>
                      <a:r>
                        <a:rPr lang="zh-CN" altLang="en-US" sz="900"/>
                        <a:t>完全一致</a:t>
                      </a:r>
                      <a:endParaRPr lang="zh-CN" altLang="en-US" sz="900"/>
                    </a:p>
                  </a:txBody>
                  <a:tcPr marL="68580" marR="68580" marT="0" marB="0" anchor="ctr" anchorCtr="0"/>
                </a:tc>
              </a:tr>
              <a:tr h="196850">
                <a:tc rowSpan="3">
                  <a:txBody>
                    <a:bodyPr/>
                    <a:p>
                      <a:pPr marL="0" indent="0" algn="ctr">
                        <a:lnSpc>
                          <a:spcPct val="150000"/>
                        </a:lnSpc>
                        <a:spcBef>
                          <a:spcPct val="0"/>
                        </a:spcBef>
                        <a:spcAft>
                          <a:spcPct val="0"/>
                        </a:spcAft>
                      </a:pPr>
                      <a:r>
                        <a:rPr lang="zh-CN" altLang="en-US" sz="900"/>
                        <a:t>研究三</a:t>
                      </a:r>
                      <a:endParaRPr lang="zh-CN" altLang="en-US" sz="900"/>
                    </a:p>
                  </a:txBody>
                  <a:tcPr marL="68580" marR="68580" marT="0" marB="0" anchor="ctr" anchorCtr="0"/>
                </a:tc>
                <a:tc>
                  <a:txBody>
                    <a:bodyPr/>
                    <a:p>
                      <a:pPr marL="0" indent="0" algn="ctr">
                        <a:lnSpc>
                          <a:spcPct val="150000"/>
                        </a:lnSpc>
                        <a:spcBef>
                          <a:spcPct val="0"/>
                        </a:spcBef>
                        <a:spcAft>
                          <a:spcPct val="0"/>
                        </a:spcAft>
                      </a:pPr>
                      <a:r>
                        <a:rPr lang="en-US" altLang="zh-CN" sz="900"/>
                        <a:t>simple slope</a:t>
                      </a:r>
                      <a:endParaRPr lang="en-US" altLang="zh-CN" sz="900"/>
                    </a:p>
                  </a:txBody>
                  <a:tcPr marL="68580" marR="68580" marT="0" marB="0" anchor="ctr" anchorCtr="0"/>
                </a:tc>
                <a:tc gridSpan="2">
                  <a:txBody>
                    <a:bodyPr/>
                    <a:p>
                      <a:pPr marL="0" indent="0" algn="ctr">
                        <a:lnSpc>
                          <a:spcPct val="150000"/>
                        </a:lnSpc>
                        <a:spcBef>
                          <a:spcPct val="0"/>
                        </a:spcBef>
                        <a:spcAft>
                          <a:spcPct val="0"/>
                        </a:spcAft>
                      </a:pPr>
                      <a:r>
                        <a:rPr lang="en-US" altLang="zh-CN" sz="900"/>
                        <a:t>0.96</a:t>
                      </a:r>
                      <a:endParaRPr lang="en-US" altLang="zh-CN" sz="900"/>
                    </a:p>
                  </a:txBody>
                  <a:tcPr marL="68580" marR="68580" marT="0" marB="0" anchor="ctr" anchorCtr="0"/>
                </a:tc>
                <a:tc hMerge="1">
                  <a:tcPr/>
                </a:tc>
                <a:tc>
                  <a:txBody>
                    <a:bodyPr/>
                    <a:p>
                      <a:pPr marL="0" indent="0" algn="ctr">
                        <a:lnSpc>
                          <a:spcPct val="150000"/>
                        </a:lnSpc>
                        <a:spcBef>
                          <a:spcPct val="0"/>
                        </a:spcBef>
                        <a:spcAft>
                          <a:spcPct val="0"/>
                        </a:spcAft>
                      </a:pPr>
                      <a:r>
                        <a:rPr lang="en-US" altLang="zh-CN" sz="900"/>
                        <a:t>0.96</a:t>
                      </a:r>
                      <a:endParaRPr lang="en-US" altLang="zh-CN" sz="900"/>
                    </a:p>
                  </a:txBody>
                  <a:tcPr marL="68580" marR="68580" marT="0" marB="0" anchor="ctr" anchorCtr="0"/>
                </a:tc>
                <a:tc>
                  <a:txBody>
                    <a:bodyPr/>
                    <a:p>
                      <a:pPr marL="0" indent="0" algn="ctr">
                        <a:lnSpc>
                          <a:spcPct val="150000"/>
                        </a:lnSpc>
                        <a:spcBef>
                          <a:spcPct val="0"/>
                        </a:spcBef>
                        <a:spcAft>
                          <a:spcPct val="0"/>
                        </a:spcAft>
                      </a:pPr>
                      <a:r>
                        <a:rPr lang="en-US" altLang="zh-CN" sz="900"/>
                        <a:t>0%</a:t>
                      </a:r>
                      <a:endParaRPr lang="en-US" altLang="zh-CN" sz="900"/>
                    </a:p>
                  </a:txBody>
                  <a:tcPr marL="68580" marR="68580" marT="0" marB="0" anchor="ctr" anchorCtr="0"/>
                </a:tc>
                <a:tc>
                  <a:txBody>
                    <a:bodyPr/>
                    <a:p>
                      <a:pPr marL="0" indent="0" algn="ctr">
                        <a:lnSpc>
                          <a:spcPct val="150000"/>
                        </a:lnSpc>
                        <a:spcBef>
                          <a:spcPct val="0"/>
                        </a:spcBef>
                        <a:spcAft>
                          <a:spcPct val="0"/>
                        </a:spcAft>
                      </a:pPr>
                      <a:r>
                        <a:rPr lang="zh-CN" altLang="en-US" sz="900"/>
                        <a:t>完全一致</a:t>
                      </a:r>
                      <a:endParaRPr lang="zh-CN" altLang="en-US" sz="900"/>
                    </a:p>
                  </a:txBody>
                  <a:tcPr marL="68580" marR="68580" marT="0" marB="0" anchor="ctr" anchorCtr="0"/>
                </a:tc>
              </a:tr>
              <a:tr h="196850">
                <a:tc vMerge="1">
                  <a:tcPr/>
                </a:tc>
                <a:tc>
                  <a:txBody>
                    <a:bodyPr/>
                    <a:p>
                      <a:pPr marL="0" indent="0" algn="ctr">
                        <a:lnSpc>
                          <a:spcPct val="150000"/>
                        </a:lnSpc>
                        <a:spcBef>
                          <a:spcPct val="0"/>
                        </a:spcBef>
                        <a:spcAft>
                          <a:spcPct val="0"/>
                        </a:spcAft>
                      </a:pPr>
                      <a:r>
                        <a:rPr lang="en-US" altLang="zh-CN" sz="900"/>
                        <a:t>SE</a:t>
                      </a:r>
                      <a:endParaRPr lang="en-US" altLang="zh-CN" sz="900"/>
                    </a:p>
                  </a:txBody>
                  <a:tcPr marL="68580" marR="68580" marT="0" marB="0" anchor="ctr" anchorCtr="0"/>
                </a:tc>
                <a:tc gridSpan="2">
                  <a:txBody>
                    <a:bodyPr/>
                    <a:p>
                      <a:pPr marL="0" indent="0" algn="ctr">
                        <a:lnSpc>
                          <a:spcPct val="150000"/>
                        </a:lnSpc>
                        <a:spcBef>
                          <a:spcPct val="0"/>
                        </a:spcBef>
                        <a:spcAft>
                          <a:spcPct val="0"/>
                        </a:spcAft>
                      </a:pPr>
                      <a:r>
                        <a:rPr lang="en-US" altLang="zh-CN" sz="900"/>
                        <a:t>0.43</a:t>
                      </a:r>
                      <a:endParaRPr lang="en-US" altLang="zh-CN" sz="900"/>
                    </a:p>
                  </a:txBody>
                  <a:tcPr marL="68580" marR="68580" marT="0" marB="0" anchor="ctr" anchorCtr="0"/>
                </a:tc>
                <a:tc hMerge="1">
                  <a:tcPr/>
                </a:tc>
                <a:tc>
                  <a:txBody>
                    <a:bodyPr/>
                    <a:p>
                      <a:pPr marL="0" indent="0" algn="ctr">
                        <a:lnSpc>
                          <a:spcPct val="150000"/>
                        </a:lnSpc>
                        <a:spcBef>
                          <a:spcPct val="0"/>
                        </a:spcBef>
                        <a:spcAft>
                          <a:spcPct val="0"/>
                        </a:spcAft>
                      </a:pPr>
                      <a:r>
                        <a:rPr lang="en-US" altLang="zh-CN" sz="900"/>
                        <a:t>0.43</a:t>
                      </a:r>
                      <a:endParaRPr lang="en-US" altLang="zh-CN" sz="900"/>
                    </a:p>
                  </a:txBody>
                  <a:tcPr marL="68580" marR="68580" marT="0" marB="0" anchor="ctr" anchorCtr="0"/>
                </a:tc>
                <a:tc>
                  <a:txBody>
                    <a:bodyPr/>
                    <a:p>
                      <a:pPr marL="0" indent="0" algn="ctr">
                        <a:lnSpc>
                          <a:spcPct val="150000"/>
                        </a:lnSpc>
                        <a:spcBef>
                          <a:spcPct val="0"/>
                        </a:spcBef>
                        <a:spcAft>
                          <a:spcPct val="0"/>
                        </a:spcAft>
                      </a:pPr>
                      <a:r>
                        <a:rPr lang="en-US" altLang="zh-CN" sz="900"/>
                        <a:t>0%</a:t>
                      </a:r>
                      <a:endParaRPr lang="en-US" altLang="zh-CN" sz="900"/>
                    </a:p>
                  </a:txBody>
                  <a:tcPr marL="68580" marR="68580" marT="0" marB="0" anchor="ctr" anchorCtr="0"/>
                </a:tc>
                <a:tc>
                  <a:txBody>
                    <a:bodyPr/>
                    <a:p>
                      <a:pPr marL="0" indent="0" algn="ctr">
                        <a:lnSpc>
                          <a:spcPct val="150000"/>
                        </a:lnSpc>
                        <a:spcBef>
                          <a:spcPct val="0"/>
                        </a:spcBef>
                        <a:spcAft>
                          <a:spcPct val="0"/>
                        </a:spcAft>
                      </a:pPr>
                      <a:r>
                        <a:rPr lang="zh-CN" altLang="en-US" sz="900"/>
                        <a:t>完全一致</a:t>
                      </a:r>
                      <a:endParaRPr lang="zh-CN" altLang="en-US" sz="900"/>
                    </a:p>
                  </a:txBody>
                  <a:tcPr marL="68580" marR="68580" marT="0" marB="0" anchor="ctr" anchorCtr="0"/>
                </a:tc>
              </a:tr>
              <a:tr h="196850">
                <a:tc vMerge="1">
                  <a:tcPr/>
                </a:tc>
                <a:tc>
                  <a:txBody>
                    <a:bodyPr/>
                    <a:p>
                      <a:pPr marL="0" indent="0" algn="ctr">
                        <a:lnSpc>
                          <a:spcPct val="150000"/>
                        </a:lnSpc>
                        <a:spcBef>
                          <a:spcPct val="0"/>
                        </a:spcBef>
                        <a:spcAft>
                          <a:spcPct val="0"/>
                        </a:spcAft>
                      </a:pPr>
                      <a:r>
                        <a:rPr lang="zh-CN" altLang="en-US" sz="900"/>
                        <a:t>显著性指标</a:t>
                      </a:r>
                      <a:r>
                        <a:rPr lang="en-US" altLang="zh-CN" sz="900"/>
                        <a:t>(p</a:t>
                      </a:r>
                      <a:r>
                        <a:rPr lang="en-US" altLang="zh-CN" sz="900"/>
                        <a:t>)</a:t>
                      </a:r>
                      <a:endParaRPr lang="en-US" altLang="zh-CN" sz="900"/>
                    </a:p>
                  </a:txBody>
                  <a:tcPr marL="68580" marR="68580" marT="0" marB="0" anchor="ctr" anchorCtr="0"/>
                </a:tc>
                <a:tc gridSpan="2">
                  <a:txBody>
                    <a:bodyPr/>
                    <a:p>
                      <a:pPr marL="0" indent="0" algn="ctr">
                        <a:lnSpc>
                          <a:spcPct val="150000"/>
                        </a:lnSpc>
                        <a:spcBef>
                          <a:spcPct val="0"/>
                        </a:spcBef>
                        <a:spcAft>
                          <a:spcPct val="0"/>
                        </a:spcAft>
                      </a:pPr>
                      <a:r>
                        <a:rPr lang="en-US" altLang="zh-CN" sz="900"/>
                        <a:t>0.030</a:t>
                      </a:r>
                      <a:endParaRPr lang="en-US" altLang="zh-CN" sz="900"/>
                    </a:p>
                  </a:txBody>
                  <a:tcPr marL="68580" marR="68580" marT="0" marB="0" anchor="ctr" anchorCtr="0"/>
                </a:tc>
                <a:tc hMerge="1">
                  <a:tcPr/>
                </a:tc>
                <a:tc>
                  <a:txBody>
                    <a:bodyPr/>
                    <a:p>
                      <a:pPr marL="0" indent="0" algn="ctr">
                        <a:lnSpc>
                          <a:spcPct val="150000"/>
                        </a:lnSpc>
                        <a:spcBef>
                          <a:spcPct val="0"/>
                        </a:spcBef>
                        <a:spcAft>
                          <a:spcPct val="0"/>
                        </a:spcAft>
                      </a:pPr>
                      <a:r>
                        <a:rPr lang="en-US" altLang="zh-CN" sz="900"/>
                        <a:t>0.030</a:t>
                      </a:r>
                      <a:endParaRPr lang="en-US" altLang="zh-CN" sz="900"/>
                    </a:p>
                  </a:txBody>
                  <a:tcPr marL="68580" marR="68580" marT="0" marB="0" anchor="ctr" anchorCtr="0"/>
                </a:tc>
                <a:tc>
                  <a:txBody>
                    <a:bodyPr/>
                    <a:p>
                      <a:pPr marL="0" indent="0" algn="ctr">
                        <a:lnSpc>
                          <a:spcPct val="150000"/>
                        </a:lnSpc>
                        <a:spcBef>
                          <a:spcPct val="0"/>
                        </a:spcBef>
                        <a:spcAft>
                          <a:spcPct val="0"/>
                        </a:spcAft>
                      </a:pPr>
                      <a:r>
                        <a:rPr lang="en-US" altLang="zh-CN" sz="900"/>
                        <a:t>0%</a:t>
                      </a:r>
                      <a:endParaRPr lang="en-US" altLang="zh-CN" sz="900"/>
                    </a:p>
                  </a:txBody>
                  <a:tcPr marL="68580" marR="68580" marT="0" marB="0" anchor="ctr" anchorCtr="0"/>
                </a:tc>
                <a:tc>
                  <a:txBody>
                    <a:bodyPr/>
                    <a:p>
                      <a:pPr marL="0" indent="0" algn="ctr">
                        <a:lnSpc>
                          <a:spcPct val="150000"/>
                        </a:lnSpc>
                        <a:spcBef>
                          <a:spcPct val="0"/>
                        </a:spcBef>
                        <a:spcAft>
                          <a:spcPct val="0"/>
                        </a:spcAft>
                      </a:pPr>
                      <a:r>
                        <a:rPr lang="zh-CN" altLang="en-US" sz="900"/>
                        <a:t>完全一致</a:t>
                      </a:r>
                      <a:endParaRPr lang="zh-CN" altLang="en-US" sz="900"/>
                    </a:p>
                  </a:txBody>
                  <a:tcPr marL="68580" marR="68580" marT="0" marB="0" anchor="ctr" anchorCtr="0"/>
                </a:tc>
              </a:tr>
            </a:tbl>
          </a:graphicData>
        </a:graphic>
      </p:graphicFrame>
      <p:sp>
        <p:nvSpPr>
          <p:cNvPr id="8" name="文本框 7"/>
          <p:cNvSpPr txBox="1"/>
          <p:nvPr/>
        </p:nvSpPr>
        <p:spPr>
          <a:xfrm>
            <a:off x="4561840" y="3345815"/>
            <a:ext cx="3041650" cy="275590"/>
          </a:xfrm>
          <a:prstGeom prst="rect">
            <a:avLst/>
          </a:prstGeom>
        </p:spPr>
        <p:txBody>
          <a:bodyPr wrap="square">
            <a:spAutoFit/>
          </a:bodyPr>
          <a:p>
            <a:pPr marL="0" indent="0" algn="just" defTabSz="266700">
              <a:spcBef>
                <a:spcPct val="0"/>
              </a:spcBef>
              <a:spcAft>
                <a:spcPct val="0"/>
              </a:spcAft>
            </a:pPr>
            <a:r>
              <a:rPr lang="zh-CN" altLang="en-US" sz="1200" b="1">
                <a:latin typeface="Times New Roman" panose="02020603050405020304"/>
                <a:ea typeface="黑体" panose="02010609060101010101" charset="-122"/>
              </a:rPr>
              <a:t>研究三推断性</a:t>
            </a:r>
            <a:r>
              <a:rPr lang="zh-CN" altLang="en-US" sz="1200" b="1">
                <a:latin typeface="黑体" panose="02010609060101010101" charset="-122"/>
                <a:ea typeface="黑体" panose="02010609060101010101" charset="-122"/>
              </a:rPr>
              <a:t>统计</a:t>
            </a:r>
            <a:r>
              <a:rPr lang="zh-CN" altLang="en-US" sz="1200" b="1">
                <a:latin typeface="Times New Roman" panose="02020603050405020304"/>
                <a:ea typeface="黑体" panose="02010609060101010101" charset="-122"/>
              </a:rPr>
              <a:t>结果的比较</a:t>
            </a:r>
            <a:r>
              <a:rPr lang="en-US" altLang="zh-CN" sz="1200" b="1">
                <a:latin typeface="Times New Roman" panose="02020603050405020304"/>
                <a:ea typeface="Times New Roman" panose="02020603050405020304"/>
              </a:rPr>
              <a:t>(</a:t>
            </a:r>
            <a:r>
              <a:rPr lang="zh-CN" altLang="en-US" sz="1200" b="1">
                <a:latin typeface="Times New Roman" panose="02020603050405020304"/>
                <a:ea typeface="黑体" panose="02010609060101010101" charset="-122"/>
              </a:rPr>
              <a:t>原文献方法</a:t>
            </a:r>
            <a:r>
              <a:rPr lang="en-US" altLang="zh-CN" sz="1200" b="1">
                <a:latin typeface="Times New Roman" panose="02020603050405020304"/>
                <a:ea typeface="Times New Roman" panose="02020603050405020304"/>
              </a:rPr>
              <a:t>)</a:t>
            </a:r>
            <a:endParaRPr lang="en-US" altLang="zh-CN" sz="1200" b="1">
              <a:latin typeface="Times New Roman" panose="02020603050405020304"/>
              <a:ea typeface="Times New Roman" panose="02020603050405020304"/>
            </a:endParaRPr>
          </a:p>
        </p:txBody>
      </p:sp>
    </p:spTree>
    <p:custDataLst>
      <p:tags r:id="rId4"/>
    </p:custDataLst>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randombar(horizontal)">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 name="矩形 12"/>
          <p:cNvSpPr/>
          <p:nvPr>
            <p:custDataLst>
              <p:tags r:id="rId1"/>
            </p:custDataLst>
          </p:nvPr>
        </p:nvSpPr>
        <p:spPr>
          <a:xfrm>
            <a:off x="6250305" y="1787525"/>
            <a:ext cx="5419725" cy="1500505"/>
          </a:xfrm>
          <a:prstGeom prst="rect">
            <a:avLst/>
          </a:prstGeom>
          <a:solidFill>
            <a:srgbClr val="C9E5B4">
              <a:alpha val="30000"/>
            </a:srgb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1" name="Title 6"/>
          <p:cNvSpPr txBox="1"/>
          <p:nvPr>
            <p:custDataLst>
              <p:tags r:id="rId2"/>
            </p:custDataLst>
          </p:nvPr>
        </p:nvSpPr>
        <p:spPr>
          <a:xfrm>
            <a:off x="554355" y="2519045"/>
            <a:ext cx="4930775" cy="2708275"/>
          </a:xfrm>
          <a:prstGeom prst="rect">
            <a:avLst/>
          </a:prstGeom>
          <a:noFill/>
          <a:ln w="3175">
            <a:noFill/>
            <a:prstDash val="dash"/>
          </a:ln>
        </p:spPr>
        <p:txBody>
          <a:bodyPr wrap="square" lIns="63500" tIns="25400" rIns="63500" bIns="25400" anchor="b"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279400" lvl="0" indent="-279400" algn="just" fontAlgn="ctr">
              <a:lnSpc>
                <a:spcPct val="120000"/>
              </a:lnSpc>
              <a:spcBef>
                <a:spcPts val="0"/>
              </a:spcBef>
              <a:spcAft>
                <a:spcPts val="800"/>
              </a:spcAft>
              <a:buSzPct val="100000"/>
              <a:buFont typeface="Wingdings" panose="05000000000000000000" charset="0"/>
              <a:buChar char="l"/>
            </a:pPr>
            <a:r>
              <a:rPr lang="zh-CN" altLang="en-US" sz="2000" b="1" spc="160">
                <a:ln w="3175">
                  <a:noFill/>
                  <a:prstDash val="dash"/>
                </a:ln>
                <a:solidFill>
                  <a:schemeClr val="tx1"/>
                </a:solidFill>
                <a:latin typeface="宋体" panose="02010600030101010101" pitchFamily="2" charset="-122"/>
                <a:ea typeface="宋体" panose="02010600030101010101" pitchFamily="2" charset="-122"/>
                <a:cs typeface="宋体" panose="02010600030101010101" pitchFamily="2" charset="-122"/>
              </a:rPr>
              <a:t>推断性统计：</a:t>
            </a:r>
            <a:endParaRPr lang="zh-CN" altLang="en-US" sz="2000" b="1" spc="160">
              <a:ln w="3175">
                <a:noFill/>
                <a:prstDash val="dash"/>
              </a:ln>
              <a:solidFill>
                <a:schemeClr val="tx1"/>
              </a:solidFill>
              <a:latin typeface="宋体" panose="02010600030101010101" pitchFamily="2" charset="-122"/>
              <a:ea typeface="宋体" panose="02010600030101010101" pitchFamily="2" charset="-122"/>
              <a:cs typeface="宋体" panose="02010600030101010101" pitchFamily="2" charset="-122"/>
            </a:endParaRPr>
          </a:p>
          <a:p>
            <a:pPr marL="342900" lvl="0" indent="-342900" algn="just" fontAlgn="ctr">
              <a:lnSpc>
                <a:spcPct val="100000"/>
              </a:lnSpc>
              <a:spcBef>
                <a:spcPts val="0"/>
              </a:spcBef>
              <a:spcAft>
                <a:spcPts val="800"/>
              </a:spcAft>
              <a:buSzPct val="100000"/>
              <a:buFont typeface="Arial" panose="020B0604020202020204" pitchFamily="34" charset="0"/>
              <a:buChar char="•"/>
            </a:pPr>
            <a:r>
              <a:rPr lang="zh-CN" altLang="en-US" sz="2000" spc="160">
                <a:ln w="3175">
                  <a:noFill/>
                  <a:prstDash val="dash"/>
                </a:ln>
                <a:solidFill>
                  <a:schemeClr val="tx1"/>
                </a:solidFill>
                <a:latin typeface="宋体" panose="02010600030101010101" pitchFamily="2" charset="-122"/>
                <a:ea typeface="宋体" panose="02010600030101010101" pitchFamily="2" charset="-122"/>
                <a:cs typeface="宋体" panose="02010600030101010101" pitchFamily="2" charset="-122"/>
              </a:rPr>
              <a:t>对假设一直接</a:t>
            </a:r>
            <a:r>
              <a:rPr lang="zh-CN" altLang="en-US" sz="2000" b="1" spc="160">
                <a:ln w="3175">
                  <a:noFill/>
                  <a:prstDash val="dash"/>
                </a:ln>
                <a:solidFill>
                  <a:schemeClr val="tx1"/>
                </a:solidFill>
                <a:latin typeface="宋体" panose="02010600030101010101" pitchFamily="2" charset="-122"/>
                <a:ea typeface="宋体" panose="02010600030101010101" pitchFamily="2" charset="-122"/>
                <a:cs typeface="宋体" panose="02010600030101010101" pitchFamily="2" charset="-122"/>
              </a:rPr>
              <a:t>使用lm包进行线性回归分析</a:t>
            </a:r>
            <a:r>
              <a:rPr lang="zh-CN" altLang="en-US" sz="2000" spc="160">
                <a:ln w="3175">
                  <a:noFill/>
                  <a:prstDash val="dash"/>
                </a:ln>
                <a:solidFill>
                  <a:schemeClr val="tx1"/>
                </a:solidFill>
                <a:latin typeface="宋体" panose="02010600030101010101" pitchFamily="2" charset="-122"/>
                <a:ea typeface="宋体" panose="02010600030101010101" pitchFamily="2" charset="-122"/>
                <a:cs typeface="宋体" panose="02010600030101010101" pitchFamily="2" charset="-122"/>
              </a:rPr>
              <a:t>，结果如下表所示，与原假设相同，交互作用显著。</a:t>
            </a:r>
            <a:endParaRPr lang="zh-CN" altLang="en-US" sz="2000" spc="160">
              <a:ln w="3175">
                <a:noFill/>
                <a:prstDash val="dash"/>
              </a:ln>
              <a:solidFill>
                <a:schemeClr val="tx1"/>
              </a:solidFill>
              <a:latin typeface="宋体" panose="02010600030101010101" pitchFamily="2" charset="-122"/>
              <a:ea typeface="宋体" panose="02010600030101010101" pitchFamily="2" charset="-122"/>
              <a:cs typeface="宋体" panose="02010600030101010101" pitchFamily="2" charset="-122"/>
            </a:endParaRPr>
          </a:p>
          <a:p>
            <a:pPr marL="342900" lvl="0" indent="-342900" algn="just" fontAlgn="ctr">
              <a:lnSpc>
                <a:spcPct val="100000"/>
              </a:lnSpc>
              <a:spcBef>
                <a:spcPts val="0"/>
              </a:spcBef>
              <a:spcAft>
                <a:spcPts val="800"/>
              </a:spcAft>
              <a:buSzPct val="100000"/>
              <a:buFont typeface="Arial" panose="020B0604020202020204" pitchFamily="34" charset="0"/>
              <a:buChar char="•"/>
            </a:pPr>
            <a:r>
              <a:rPr lang="zh-CN" altLang="en-US" sz="2000" spc="160">
                <a:ln w="3175">
                  <a:noFill/>
                  <a:prstDash val="dash"/>
                </a:ln>
                <a:solidFill>
                  <a:schemeClr val="tx1"/>
                </a:solidFill>
                <a:latin typeface="宋体" panose="02010600030101010101" pitchFamily="2" charset="-122"/>
                <a:ea typeface="宋体" panose="02010600030101010101" pitchFamily="2" charset="-122"/>
                <a:cs typeface="宋体" panose="02010600030101010101" pitchFamily="2" charset="-122"/>
              </a:rPr>
              <a:t>使用ggeffects绘制预测图，也能发现不同的信念对孤独感变化具有显著差异。lm包适用于数据结构相对简单，并且不需要考虑随机效应的情况。</a:t>
            </a:r>
            <a:endParaRPr lang="zh-CN" altLang="en-US" sz="2000" spc="160">
              <a:ln w="3175">
                <a:noFill/>
                <a:prstDash val="dash"/>
              </a:ln>
              <a:solidFill>
                <a:schemeClr val="tx1"/>
              </a:solidFill>
              <a:latin typeface="宋体" panose="02010600030101010101" pitchFamily="2" charset="-122"/>
              <a:ea typeface="宋体" panose="02010600030101010101" pitchFamily="2" charset="-122"/>
              <a:cs typeface="宋体" panose="02010600030101010101" pitchFamily="2" charset="-122"/>
            </a:endParaRPr>
          </a:p>
          <a:p>
            <a:pPr marL="342900" lvl="0" indent="-342900" algn="just" fontAlgn="ctr">
              <a:lnSpc>
                <a:spcPct val="100000"/>
              </a:lnSpc>
              <a:spcBef>
                <a:spcPts val="0"/>
              </a:spcBef>
              <a:spcAft>
                <a:spcPts val="800"/>
              </a:spcAft>
              <a:buSzPct val="100000"/>
              <a:buFont typeface="Arial" panose="020B0604020202020204" pitchFamily="34" charset="0"/>
              <a:buChar char="•"/>
            </a:pPr>
            <a:r>
              <a:rPr lang="zh-CN" altLang="en-US" sz="2000" spc="160">
                <a:ln w="3175">
                  <a:noFill/>
                  <a:prstDash val="dash"/>
                </a:ln>
                <a:solidFill>
                  <a:schemeClr val="tx1"/>
                </a:solidFill>
                <a:latin typeface="宋体" panose="02010600030101010101" pitchFamily="2" charset="-122"/>
                <a:ea typeface="宋体" panose="02010600030101010101" pitchFamily="2" charset="-122"/>
                <a:cs typeface="宋体" panose="02010600030101010101" pitchFamily="2" charset="-122"/>
              </a:rPr>
              <a:t>在本研究中为了结果的严谨性，原代码的lmer包更好，考虑到了随机效应。而ggeffects只能绘制图像，没有具体数值，结合lmer的数据更好</a:t>
            </a:r>
            <a:r>
              <a:rPr lang="zh-CN" altLang="en-US" sz="1600" spc="160">
                <a:ln w="3175">
                  <a:noFill/>
                  <a:prstDash val="dash"/>
                </a:ln>
                <a:solidFill>
                  <a:schemeClr val="tx1"/>
                </a:solidFill>
                <a:latin typeface="宋体" panose="02010600030101010101" pitchFamily="2" charset="-122"/>
                <a:ea typeface="宋体" panose="02010600030101010101" pitchFamily="2" charset="-122"/>
                <a:cs typeface="宋体" panose="02010600030101010101" pitchFamily="2" charset="-122"/>
              </a:rPr>
              <a:t>。</a:t>
            </a:r>
            <a:endParaRPr lang="zh-CN" altLang="en-US" sz="1600" spc="160">
              <a:ln w="3175">
                <a:noFill/>
                <a:prstDash val="dash"/>
              </a:ln>
              <a:solidFill>
                <a:schemeClr val="tx1"/>
              </a:solidFill>
              <a:latin typeface="宋体" panose="02010600030101010101" pitchFamily="2" charset="-122"/>
              <a:ea typeface="宋体" panose="02010600030101010101" pitchFamily="2" charset="-122"/>
              <a:cs typeface="宋体" panose="02010600030101010101" pitchFamily="2" charset="-122"/>
            </a:endParaRPr>
          </a:p>
        </p:txBody>
      </p:sp>
      <p:sp>
        <p:nvSpPr>
          <p:cNvPr id="10" name="箭头: V 形 3"/>
          <p:cNvSpPr/>
          <p:nvPr/>
        </p:nvSpPr>
        <p:spPr>
          <a:xfrm flipV="1">
            <a:off x="554355" y="329565"/>
            <a:ext cx="377190" cy="436880"/>
          </a:xfrm>
          <a:prstGeom prst="chevron">
            <a:avLst/>
          </a:prstGeom>
          <a:solidFill>
            <a:srgbClr val="006A44"/>
          </a:solidFill>
          <a:ln w="12700" cap="flat" cmpd="sng" algn="ctr">
            <a:noFill/>
            <a:prstDash val="solid"/>
            <a:miter lim="800000"/>
          </a:ln>
          <a:effectLst/>
        </p:spPr>
        <p:txBody>
          <a:bodyPr rtlCol="0" anchor="ctr"/>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sp>
        <p:nvSpPr>
          <p:cNvPr id="2" name="箭头: V 形 4"/>
          <p:cNvSpPr/>
          <p:nvPr/>
        </p:nvSpPr>
        <p:spPr>
          <a:xfrm flipV="1">
            <a:off x="867410" y="325120"/>
            <a:ext cx="377190" cy="436880"/>
          </a:xfrm>
          <a:prstGeom prst="chevron">
            <a:avLst/>
          </a:prstGeom>
          <a:solidFill>
            <a:srgbClr val="FFFFFF"/>
          </a:solidFill>
          <a:ln w="12700" cap="flat" cmpd="sng" algn="ctr">
            <a:solidFill>
              <a:srgbClr val="006A44"/>
            </a:solidFill>
            <a:prstDash val="solid"/>
            <a:miter lim="800000"/>
          </a:ln>
          <a:effectLst/>
        </p:spPr>
        <p:txBody>
          <a:bodyPr rtlCol="0" anchor="ctr"/>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cxnSp>
        <p:nvCxnSpPr>
          <p:cNvPr id="12" name="直接连接符 11"/>
          <p:cNvCxnSpPr/>
          <p:nvPr/>
        </p:nvCxnSpPr>
        <p:spPr>
          <a:xfrm>
            <a:off x="1337297" y="751736"/>
            <a:ext cx="10519410" cy="0"/>
          </a:xfrm>
          <a:prstGeom prst="line">
            <a:avLst/>
          </a:prstGeom>
          <a:noFill/>
          <a:ln w="6350" cap="flat" cmpd="sng" algn="ctr">
            <a:solidFill>
              <a:srgbClr val="293247"/>
            </a:solidFill>
            <a:prstDash val="lgDash"/>
            <a:miter lim="800000"/>
            <a:tailEnd type="oval"/>
          </a:ln>
          <a:effectLst/>
        </p:spPr>
      </p:cxnSp>
      <p:sp>
        <p:nvSpPr>
          <p:cNvPr id="17" name="文本框 16"/>
          <p:cNvSpPr txBox="1"/>
          <p:nvPr/>
        </p:nvSpPr>
        <p:spPr>
          <a:xfrm>
            <a:off x="1419212" y="301090"/>
            <a:ext cx="2631440" cy="460375"/>
          </a:xfrm>
          <a:prstGeom prst="rect">
            <a:avLst/>
          </a:prstGeom>
          <a:noFill/>
        </p:spPr>
        <p:txBody>
          <a:bodyPr wrap="none" rtlCol="0">
            <a:spAutoFit/>
          </a:bodyPr>
          <a:p>
            <a:r>
              <a:rPr lang="zh-CN" altLang="en-US" sz="2400" b="1" dirty="0">
                <a:solidFill>
                  <a:srgbClr val="000000">
                    <a:lumMod val="75000"/>
                    <a:lumOff val="25000"/>
                  </a:srgbClr>
                </a:solidFill>
                <a:latin typeface="黑体" panose="02010609060101010101" charset="-122"/>
                <a:ea typeface="黑体" panose="02010609060101010101" charset="-122"/>
                <a:sym typeface="思源宋体 CN Light" panose="02020300000000000000" pitchFamily="18" charset="-122"/>
              </a:rPr>
              <a:t>研究三：重复结果</a:t>
            </a:r>
            <a:endParaRPr lang="en-US" altLang="zh-CN" sz="2400" b="1" dirty="0">
              <a:solidFill>
                <a:srgbClr val="000000">
                  <a:lumMod val="75000"/>
                  <a:lumOff val="25000"/>
                </a:srgbClr>
              </a:solidFill>
              <a:latin typeface="黑体" panose="02010609060101010101" charset="-122"/>
              <a:ea typeface="黑体" panose="02010609060101010101" charset="-122"/>
              <a:sym typeface="思源宋体 CN Light" panose="02020300000000000000" pitchFamily="18" charset="-122"/>
            </a:endParaRPr>
          </a:p>
        </p:txBody>
      </p:sp>
      <p:sp>
        <p:nvSpPr>
          <p:cNvPr id="18" name="箭头: V 形 8"/>
          <p:cNvSpPr/>
          <p:nvPr/>
        </p:nvSpPr>
        <p:spPr>
          <a:xfrm flipV="1">
            <a:off x="235585" y="325120"/>
            <a:ext cx="377190" cy="436880"/>
          </a:xfrm>
          <a:prstGeom prst="chevron">
            <a:avLst/>
          </a:prstGeom>
          <a:solidFill>
            <a:srgbClr val="FFFFFF"/>
          </a:solidFill>
          <a:ln w="12700" cap="flat" cmpd="sng" algn="ctr">
            <a:solidFill>
              <a:srgbClr val="A5A5A5"/>
            </a:solidFill>
            <a:prstDash val="solid"/>
            <a:miter lim="800000"/>
          </a:ln>
          <a:effectLst/>
        </p:spPr>
        <p:txBody>
          <a:bodyPr rtlCol="0" anchor="ctr"/>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pic>
        <p:nvPicPr>
          <p:cNvPr id="3" name="图片 2" descr="南京师范大学（黑）"/>
          <p:cNvPicPr>
            <a:picLocks noChangeAspect="1"/>
          </p:cNvPicPr>
          <p:nvPr/>
        </p:nvPicPr>
        <p:blipFill>
          <a:blip r:embed="rId3"/>
          <a:stretch>
            <a:fillRect/>
          </a:stretch>
        </p:blipFill>
        <p:spPr>
          <a:xfrm>
            <a:off x="9657080" y="-310515"/>
            <a:ext cx="2285365" cy="1615440"/>
          </a:xfrm>
          <a:prstGeom prst="rect">
            <a:avLst/>
          </a:prstGeom>
        </p:spPr>
      </p:pic>
      <p:pic>
        <p:nvPicPr>
          <p:cNvPr id="4" name="图片 3" descr="校徽-绿"/>
          <p:cNvPicPr>
            <a:picLocks noChangeAspect="1"/>
          </p:cNvPicPr>
          <p:nvPr/>
        </p:nvPicPr>
        <p:blipFill>
          <a:blip r:embed="rId4"/>
          <a:stretch>
            <a:fillRect/>
          </a:stretch>
        </p:blipFill>
        <p:spPr>
          <a:xfrm>
            <a:off x="9657080" y="20320"/>
            <a:ext cx="640715" cy="906780"/>
          </a:xfrm>
          <a:prstGeom prst="rect">
            <a:avLst/>
          </a:prstGeom>
        </p:spPr>
      </p:pic>
      <p:sp>
        <p:nvSpPr>
          <p:cNvPr id="25" name="矩形 24"/>
          <p:cNvSpPr/>
          <p:nvPr/>
        </p:nvSpPr>
        <p:spPr>
          <a:xfrm>
            <a:off x="0" y="6702425"/>
            <a:ext cx="12192000" cy="155575"/>
          </a:xfrm>
          <a:prstGeom prst="rect">
            <a:avLst/>
          </a:prstGeom>
          <a:solidFill>
            <a:srgbClr val="006A4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aphicFrame>
        <p:nvGraphicFramePr>
          <p:cNvPr id="5" name="表格 4"/>
          <p:cNvGraphicFramePr/>
          <p:nvPr/>
        </p:nvGraphicFramePr>
        <p:xfrm>
          <a:off x="6439535" y="4815840"/>
          <a:ext cx="5040630" cy="706120"/>
        </p:xfrm>
        <a:graphic>
          <a:graphicData uri="http://schemas.openxmlformats.org/drawingml/2006/table">
            <a:tbl>
              <a:tblPr/>
              <a:tblGrid>
                <a:gridCol w="720090"/>
                <a:gridCol w="863600"/>
                <a:gridCol w="864235"/>
                <a:gridCol w="864235"/>
                <a:gridCol w="864235"/>
                <a:gridCol w="864235"/>
              </a:tblGrid>
              <a:tr h="353060">
                <a:tc>
                  <a:txBody>
                    <a:bodyPr/>
                    <a:p>
                      <a:pPr algn="ctr">
                        <a:lnSpc>
                          <a:spcPct val="150000"/>
                        </a:lnSpc>
                        <a:spcBef>
                          <a:spcPct val="0"/>
                        </a:spcBef>
                        <a:spcAft>
                          <a:spcPct val="0"/>
                        </a:spcAft>
                      </a:pPr>
                      <a:endParaRPr sz="900">
                        <a:solidFill>
                          <a:srgbClr val="000000"/>
                        </a:solidFill>
                        <a:latin typeface="Times New Roman" panose="02020603050405020304"/>
                        <a:ea typeface="宋体" panose="02010600030101010101" pitchFamily="2" charset="-122"/>
                      </a:endParaRPr>
                    </a:p>
                  </a:txBody>
                  <a:tcPr marL="68580" marR="68580" marT="0" marB="0" anchor="ctr" anchorCtr="0">
                    <a:lnL>
                      <a:noFill/>
                    </a:lnL>
                    <a:lnR>
                      <a:noFill/>
                    </a:lnR>
                    <a:lnT w="190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FFFFFF"/>
                    </a:solidFill>
                  </a:tcPr>
                </a:tc>
                <a:tc>
                  <a:txBody>
                    <a:bodyPr/>
                    <a:p>
                      <a:pPr marL="0" indent="0" algn="ctr">
                        <a:lnSpc>
                          <a:spcPct val="150000"/>
                        </a:lnSpc>
                        <a:spcBef>
                          <a:spcPct val="0"/>
                        </a:spcBef>
                        <a:spcAft>
                          <a:spcPct val="0"/>
                        </a:spcAft>
                      </a:pPr>
                      <a:r>
                        <a:rPr lang="zh-CN" sz="900">
                          <a:solidFill>
                            <a:srgbClr val="000000"/>
                          </a:solidFill>
                          <a:latin typeface="Times New Roman" panose="02020603050405020304"/>
                          <a:ea typeface="宋体" panose="02010600030101010101" pitchFamily="2" charset="-122"/>
                        </a:rPr>
                        <a:t>样本量</a:t>
                      </a:r>
                      <a:r>
                        <a:rPr lang="en-US" altLang="zh-CN" sz="900" i="1">
                          <a:solidFill>
                            <a:srgbClr val="000000"/>
                          </a:solidFill>
                          <a:latin typeface="Times New Roman" panose="02020603050405020304"/>
                          <a:ea typeface="宋体" panose="02010600030101010101" pitchFamily="2" charset="-122"/>
                        </a:rPr>
                        <a:t>N</a:t>
                      </a:r>
                      <a:r>
                        <a:rPr lang="en-US" altLang="zh-CN" sz="900" i="1">
                          <a:solidFill>
                            <a:srgbClr val="000000"/>
                          </a:solidFill>
                          <a:latin typeface="Times New Roman" panose="02020603050405020304"/>
                          <a:ea typeface="Times New Roman" panose="02020603050405020304"/>
                        </a:rPr>
                        <a:t>*</a:t>
                      </a:r>
                      <a:endParaRPr lang="en-US" altLang="zh-CN" sz="900" i="1">
                        <a:solidFill>
                          <a:srgbClr val="000000"/>
                        </a:solidFill>
                        <a:latin typeface="Times New Roman" panose="02020603050405020304"/>
                        <a:ea typeface="Times New Roman" panose="02020603050405020304"/>
                      </a:endParaRPr>
                    </a:p>
                  </a:txBody>
                  <a:tcPr marL="68580" marR="68580" marT="0" marB="0" anchor="ctr" anchorCtr="0">
                    <a:lnL>
                      <a:noFill/>
                    </a:lnL>
                    <a:lnR>
                      <a:noFill/>
                    </a:lnR>
                    <a:lnT w="190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FFFFFF"/>
                    </a:solidFill>
                  </a:tcPr>
                </a:tc>
                <a:tc>
                  <a:txBody>
                    <a:bodyPr/>
                    <a:p>
                      <a:pPr marL="0" indent="0" algn="ctr">
                        <a:lnSpc>
                          <a:spcPct val="150000"/>
                        </a:lnSpc>
                        <a:spcBef>
                          <a:spcPct val="0"/>
                        </a:spcBef>
                        <a:spcAft>
                          <a:spcPct val="0"/>
                        </a:spcAft>
                      </a:pPr>
                      <a:r>
                        <a:rPr lang="zh-CN" sz="900">
                          <a:solidFill>
                            <a:srgbClr val="000000"/>
                          </a:solidFill>
                          <a:latin typeface="Times New Roman" panose="02020603050405020304"/>
                          <a:ea typeface="宋体" panose="02010600030101010101" pitchFamily="2" charset="-122"/>
                        </a:rPr>
                        <a:t>统计量</a:t>
                      </a:r>
                      <a:endParaRPr lang="zh-CN" sz="900">
                        <a:solidFill>
                          <a:srgbClr val="000000"/>
                        </a:solidFill>
                        <a:latin typeface="Times New Roman" panose="02020603050405020304"/>
                        <a:ea typeface="宋体" panose="02010600030101010101" pitchFamily="2" charset="-122"/>
                      </a:endParaRPr>
                    </a:p>
                    <a:p>
                      <a:pPr marL="0" indent="0" algn="ctr">
                        <a:lnSpc>
                          <a:spcPct val="150000"/>
                        </a:lnSpc>
                        <a:spcBef>
                          <a:spcPct val="0"/>
                        </a:spcBef>
                        <a:spcAft>
                          <a:spcPct val="0"/>
                        </a:spcAft>
                      </a:pPr>
                      <a:r>
                        <a:rPr lang="en-US" altLang="zh-CN" sz="900">
                          <a:solidFill>
                            <a:srgbClr val="000000"/>
                          </a:solidFill>
                          <a:latin typeface="Times New Roman" panose="02020603050405020304"/>
                          <a:ea typeface="Times New Roman" panose="02020603050405020304"/>
                        </a:rPr>
                        <a:t>(</a:t>
                      </a:r>
                      <a:r>
                        <a:rPr lang="en-US" altLang="zh-CN" sz="900" i="1">
                          <a:solidFill>
                            <a:srgbClr val="000000"/>
                          </a:solidFill>
                          <a:latin typeface="Times New Roman" panose="02020603050405020304"/>
                          <a:ea typeface="Times New Roman" panose="02020603050405020304"/>
                        </a:rPr>
                        <a:t> </a:t>
                      </a:r>
                      <a:r>
                        <a:rPr lang="en-US" altLang="zh-CN" sz="900" i="1">
                          <a:solidFill>
                            <a:srgbClr val="000000"/>
                          </a:solidFill>
                          <a:latin typeface="Times New Roman" panose="02020603050405020304"/>
                          <a:ea typeface="Times New Roman" panose="02020603050405020304"/>
                        </a:rPr>
                        <a:t>t </a:t>
                      </a:r>
                      <a:r>
                        <a:rPr lang="en-US" altLang="zh-CN" sz="900">
                          <a:solidFill>
                            <a:srgbClr val="000000"/>
                          </a:solidFill>
                          <a:latin typeface="Times New Roman" panose="02020603050405020304"/>
                          <a:ea typeface="Times New Roman" panose="02020603050405020304"/>
                        </a:rPr>
                        <a:t>)</a:t>
                      </a:r>
                      <a:endParaRPr lang="zh-CN" sz="900" i="1">
                        <a:solidFill>
                          <a:srgbClr val="000000"/>
                        </a:solidFill>
                        <a:latin typeface="Times New Roman" panose="02020603050405020304"/>
                        <a:ea typeface="Times New Roman" panose="02020603050405020304"/>
                      </a:endParaRPr>
                    </a:p>
                  </a:txBody>
                  <a:tcPr marL="68580" marR="68580" marT="0" marB="0" anchor="ctr" anchorCtr="0">
                    <a:lnL>
                      <a:noFill/>
                    </a:lnL>
                    <a:lnR>
                      <a:noFill/>
                    </a:lnR>
                    <a:lnT w="190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FFFFFF"/>
                    </a:solidFill>
                  </a:tcPr>
                </a:tc>
                <a:tc>
                  <a:txBody>
                    <a:bodyPr/>
                    <a:p>
                      <a:pPr marL="0" indent="0" algn="ctr">
                        <a:lnSpc>
                          <a:spcPct val="150000"/>
                        </a:lnSpc>
                        <a:spcBef>
                          <a:spcPct val="0"/>
                        </a:spcBef>
                        <a:spcAft>
                          <a:spcPct val="0"/>
                        </a:spcAft>
                      </a:pPr>
                      <a:r>
                        <a:rPr lang="zh-CN" sz="900">
                          <a:solidFill>
                            <a:srgbClr val="000000"/>
                          </a:solidFill>
                          <a:latin typeface="Times New Roman" panose="02020603050405020304"/>
                          <a:ea typeface="宋体" panose="02010600030101010101" pitchFamily="2" charset="-122"/>
                        </a:rPr>
                        <a:t>效应量</a:t>
                      </a:r>
                      <a:endParaRPr lang="zh-CN" sz="900">
                        <a:solidFill>
                          <a:srgbClr val="000000"/>
                        </a:solidFill>
                        <a:latin typeface="Times New Roman" panose="02020603050405020304"/>
                        <a:ea typeface="宋体" panose="02010600030101010101" pitchFamily="2" charset="-122"/>
                      </a:endParaRPr>
                    </a:p>
                    <a:p>
                      <a:pPr marL="0" indent="0" algn="ctr">
                        <a:lnSpc>
                          <a:spcPct val="150000"/>
                        </a:lnSpc>
                        <a:spcBef>
                          <a:spcPct val="0"/>
                        </a:spcBef>
                        <a:spcAft>
                          <a:spcPct val="0"/>
                        </a:spcAft>
                      </a:pPr>
                      <a:r>
                        <a:rPr lang="en-US" altLang="zh-CN" sz="900">
                          <a:solidFill>
                            <a:srgbClr val="000000"/>
                          </a:solidFill>
                          <a:latin typeface="Times New Roman" panose="02020603050405020304"/>
                          <a:ea typeface="Times New Roman" panose="02020603050405020304"/>
                        </a:rPr>
                        <a:t>(</a:t>
                      </a:r>
                      <a:r>
                        <a:rPr lang="en-US" altLang="zh-CN" sz="900">
                          <a:solidFill>
                            <a:srgbClr val="000000"/>
                          </a:solidFill>
                          <a:latin typeface="Times New Roman" panose="02020603050405020304"/>
                          <a:ea typeface="Times New Roman" panose="02020603050405020304"/>
                        </a:rPr>
                        <a:t>R</a:t>
                      </a:r>
                      <a:r>
                        <a:rPr lang="en-US" altLang="zh-CN" sz="900" baseline="30000">
                          <a:solidFill>
                            <a:srgbClr val="000000"/>
                          </a:solidFill>
                          <a:latin typeface="Times New Roman" panose="02020603050405020304"/>
                          <a:ea typeface="Times New Roman" panose="02020603050405020304"/>
                        </a:rPr>
                        <a:t>2</a:t>
                      </a:r>
                      <a:r>
                        <a:rPr lang="en-US" altLang="zh-CN" sz="900">
                          <a:solidFill>
                            <a:srgbClr val="000000"/>
                          </a:solidFill>
                          <a:latin typeface="Times New Roman" panose="02020603050405020304"/>
                          <a:ea typeface="Times New Roman" panose="02020603050405020304"/>
                        </a:rPr>
                        <a:t>)</a:t>
                      </a:r>
                      <a:endParaRPr lang="zh-CN" sz="900">
                        <a:solidFill>
                          <a:srgbClr val="000000"/>
                        </a:solidFill>
                        <a:latin typeface="Times New Roman" panose="02020603050405020304"/>
                        <a:ea typeface="Times New Roman" panose="02020603050405020304"/>
                      </a:endParaRPr>
                    </a:p>
                  </a:txBody>
                  <a:tcPr marL="68580" marR="68580" marT="0" marB="0" anchor="ctr" anchorCtr="0">
                    <a:lnL>
                      <a:noFill/>
                    </a:lnL>
                    <a:lnR>
                      <a:noFill/>
                    </a:lnR>
                    <a:lnT w="190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FFFFFF"/>
                    </a:solidFill>
                  </a:tcPr>
                </a:tc>
                <a:tc>
                  <a:txBody>
                    <a:bodyPr/>
                    <a:p>
                      <a:pPr marL="0" indent="0" algn="ctr">
                        <a:lnSpc>
                          <a:spcPct val="150000"/>
                        </a:lnSpc>
                        <a:spcBef>
                          <a:spcPct val="0"/>
                        </a:spcBef>
                        <a:spcAft>
                          <a:spcPct val="0"/>
                        </a:spcAft>
                      </a:pPr>
                      <a:r>
                        <a:rPr lang="zh-CN" sz="900">
                          <a:solidFill>
                            <a:srgbClr val="000000"/>
                          </a:solidFill>
                          <a:latin typeface="Times New Roman" panose="02020603050405020304"/>
                          <a:ea typeface="宋体" panose="02010600030101010101" pitchFamily="2" charset="-122"/>
                        </a:rPr>
                        <a:t>显著性指标</a:t>
                      </a:r>
                      <a:r>
                        <a:rPr lang="en-US" altLang="zh-CN" sz="900">
                          <a:solidFill>
                            <a:srgbClr val="000000"/>
                          </a:solidFill>
                          <a:latin typeface="Times New Roman" panose="02020603050405020304"/>
                          <a:ea typeface="Times New Roman" panose="02020603050405020304"/>
                        </a:rPr>
                        <a:t>(</a:t>
                      </a:r>
                      <a:r>
                        <a:rPr lang="en-US" altLang="zh-CN" sz="900" i="1">
                          <a:solidFill>
                            <a:srgbClr val="000000"/>
                          </a:solidFill>
                          <a:latin typeface="Times New Roman" panose="02020603050405020304"/>
                          <a:ea typeface="Times New Roman" panose="02020603050405020304"/>
                        </a:rPr>
                        <a:t>p</a:t>
                      </a:r>
                      <a:r>
                        <a:rPr lang="en-US" altLang="zh-CN" sz="900">
                          <a:solidFill>
                            <a:srgbClr val="000000"/>
                          </a:solidFill>
                          <a:latin typeface="Times New Roman" panose="02020603050405020304"/>
                          <a:ea typeface="Times New Roman" panose="02020603050405020304"/>
                        </a:rPr>
                        <a:t>)</a:t>
                      </a:r>
                      <a:endParaRPr lang="en-US" altLang="zh-CN" sz="900">
                        <a:solidFill>
                          <a:srgbClr val="000000"/>
                        </a:solidFill>
                        <a:latin typeface="Times New Roman" panose="02020603050405020304"/>
                        <a:ea typeface="Times New Roman" panose="02020603050405020304"/>
                      </a:endParaRPr>
                    </a:p>
                  </a:txBody>
                  <a:tcPr marL="68580" marR="68580" marT="0" marB="0" anchor="ctr" anchorCtr="0">
                    <a:lnL>
                      <a:noFill/>
                    </a:lnL>
                    <a:lnR>
                      <a:noFill/>
                    </a:lnR>
                    <a:lnT w="190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FFFFFF"/>
                    </a:solidFill>
                  </a:tcPr>
                </a:tc>
                <a:tc>
                  <a:txBody>
                    <a:bodyPr/>
                    <a:p>
                      <a:pPr marL="0" indent="0" algn="ctr">
                        <a:lnSpc>
                          <a:spcPct val="150000"/>
                        </a:lnSpc>
                        <a:spcBef>
                          <a:spcPct val="0"/>
                        </a:spcBef>
                        <a:spcAft>
                          <a:spcPct val="0"/>
                        </a:spcAft>
                      </a:pPr>
                      <a:r>
                        <a:rPr lang="en-US" altLang="zh-CN" sz="900" i="1">
                          <a:solidFill>
                            <a:srgbClr val="000000"/>
                          </a:solidFill>
                          <a:latin typeface="Times New Roman" panose="02020603050405020304"/>
                          <a:ea typeface="Times New Roman" panose="02020603050405020304"/>
                        </a:rPr>
                        <a:t>SE</a:t>
                      </a:r>
                      <a:endParaRPr lang="en-US" altLang="zh-CN" sz="900" i="1">
                        <a:solidFill>
                          <a:srgbClr val="000000"/>
                        </a:solidFill>
                        <a:latin typeface="Times New Roman" panose="02020603050405020304"/>
                        <a:ea typeface="Times New Roman" panose="02020603050405020304"/>
                      </a:endParaRPr>
                    </a:p>
                  </a:txBody>
                  <a:tcPr marL="68580" marR="68580" marT="0" marB="0" anchor="ctr" anchorCtr="0">
                    <a:lnL>
                      <a:noFill/>
                    </a:lnL>
                    <a:lnR>
                      <a:noFill/>
                    </a:lnR>
                    <a:lnT w="190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FFFFFF"/>
                    </a:solidFill>
                  </a:tcPr>
                </a:tc>
              </a:tr>
              <a:tr h="294640">
                <a:tc>
                  <a:txBody>
                    <a:bodyPr/>
                    <a:p>
                      <a:pPr marL="0" indent="0" algn="ctr">
                        <a:lnSpc>
                          <a:spcPct val="150000"/>
                        </a:lnSpc>
                        <a:spcBef>
                          <a:spcPct val="0"/>
                        </a:spcBef>
                        <a:spcAft>
                          <a:spcPct val="0"/>
                        </a:spcAft>
                      </a:pPr>
                      <a:r>
                        <a:rPr lang="zh-CN" sz="900">
                          <a:solidFill>
                            <a:srgbClr val="000000"/>
                          </a:solidFill>
                          <a:latin typeface="Times New Roman" panose="02020603050405020304"/>
                          <a:ea typeface="宋体" panose="02010600030101010101" pitchFamily="2" charset="-122"/>
                        </a:rPr>
                        <a:t>假设一</a:t>
                      </a:r>
                      <a:endParaRPr lang="zh-CN" sz="900">
                        <a:solidFill>
                          <a:srgbClr val="000000"/>
                        </a:solidFill>
                        <a:latin typeface="Times New Roman" panose="02020603050405020304"/>
                        <a:ea typeface="宋体" panose="02010600030101010101" pitchFamily="2" charset="-122"/>
                      </a:endParaRPr>
                    </a:p>
                  </a:txBody>
                  <a:tcPr marL="68580" marR="68580" marT="0" marB="0" anchor="ctr" anchorCtr="0">
                    <a:lnL>
                      <a:noFill/>
                    </a:lnL>
                    <a:lnR>
                      <a:noFill/>
                    </a:lnR>
                    <a:lnT w="6350"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solidFill>
                      <a:srgbClr val="FFFFFF"/>
                    </a:solidFill>
                  </a:tcPr>
                </a:tc>
                <a:tc>
                  <a:txBody>
                    <a:bodyPr/>
                    <a:p>
                      <a:pPr marL="0" indent="0" algn="ctr">
                        <a:lnSpc>
                          <a:spcPct val="150000"/>
                        </a:lnSpc>
                        <a:spcBef>
                          <a:spcPct val="0"/>
                        </a:spcBef>
                        <a:spcAft>
                          <a:spcPct val="0"/>
                        </a:spcAft>
                      </a:pPr>
                      <a:r>
                        <a:rPr lang="en-US" altLang="zh-CN" sz="900">
                          <a:solidFill>
                            <a:srgbClr val="000000"/>
                          </a:solidFill>
                          <a:latin typeface="Times New Roman" panose="02020603050405020304"/>
                          <a:ea typeface="Times New Roman" panose="02020603050405020304"/>
                        </a:rPr>
                        <a:t>139</a:t>
                      </a:r>
                      <a:endParaRPr lang="en-US" altLang="zh-CN" sz="900">
                        <a:solidFill>
                          <a:srgbClr val="000000"/>
                        </a:solidFill>
                        <a:latin typeface="Times New Roman" panose="02020603050405020304"/>
                        <a:ea typeface="Times New Roman" panose="02020603050405020304"/>
                      </a:endParaRPr>
                    </a:p>
                  </a:txBody>
                  <a:tcPr marL="68580" marR="68580" marT="0" marB="0" anchor="ctr" anchorCtr="0">
                    <a:lnL>
                      <a:noFill/>
                    </a:lnL>
                    <a:lnR>
                      <a:noFill/>
                    </a:lnR>
                    <a:lnT w="6350"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solidFill>
                      <a:srgbClr val="FFFFFF"/>
                    </a:solidFill>
                  </a:tcPr>
                </a:tc>
                <a:tc>
                  <a:txBody>
                    <a:bodyPr/>
                    <a:p>
                      <a:pPr marL="0" indent="0" algn="ctr">
                        <a:lnSpc>
                          <a:spcPct val="150000"/>
                        </a:lnSpc>
                        <a:spcBef>
                          <a:spcPct val="0"/>
                        </a:spcBef>
                        <a:spcAft>
                          <a:spcPct val="0"/>
                        </a:spcAft>
                      </a:pPr>
                      <a:r>
                        <a:rPr lang="en-US" altLang="zh-CN" sz="900">
                          <a:solidFill>
                            <a:srgbClr val="000000"/>
                          </a:solidFill>
                          <a:latin typeface="Times New Roman" panose="02020603050405020304"/>
                          <a:ea typeface="Times New Roman" panose="02020603050405020304"/>
                        </a:rPr>
                        <a:t>-7.42</a:t>
                      </a:r>
                      <a:endParaRPr lang="en-US" altLang="zh-CN" sz="900">
                        <a:solidFill>
                          <a:srgbClr val="000000"/>
                        </a:solidFill>
                        <a:latin typeface="Times New Roman" panose="02020603050405020304"/>
                        <a:ea typeface="Times New Roman" panose="02020603050405020304"/>
                      </a:endParaRPr>
                    </a:p>
                  </a:txBody>
                  <a:tcPr marL="68580" marR="68580" marT="0" marB="0" anchor="ctr" anchorCtr="0">
                    <a:lnL>
                      <a:noFill/>
                    </a:lnL>
                    <a:lnR>
                      <a:noFill/>
                    </a:lnR>
                    <a:lnT w="6350"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solidFill>
                      <a:srgbClr val="FFFFFF"/>
                    </a:solidFill>
                  </a:tcPr>
                </a:tc>
                <a:tc>
                  <a:txBody>
                    <a:bodyPr/>
                    <a:p>
                      <a:pPr marL="0" indent="0" algn="ctr">
                        <a:lnSpc>
                          <a:spcPct val="150000"/>
                        </a:lnSpc>
                        <a:spcBef>
                          <a:spcPct val="0"/>
                        </a:spcBef>
                        <a:spcAft>
                          <a:spcPct val="0"/>
                        </a:spcAft>
                      </a:pPr>
                      <a:r>
                        <a:rPr lang="en-US" altLang="zh-CN" sz="900">
                          <a:solidFill>
                            <a:srgbClr val="000000"/>
                          </a:solidFill>
                          <a:latin typeface="Times New Roman" panose="02020603050405020304"/>
                          <a:ea typeface="Times New Roman" panose="02020603050405020304"/>
                        </a:rPr>
                        <a:t>0.38</a:t>
                      </a:r>
                      <a:endParaRPr lang="en-US" altLang="zh-CN" sz="900">
                        <a:solidFill>
                          <a:srgbClr val="000000"/>
                        </a:solidFill>
                        <a:latin typeface="Times New Roman" panose="02020603050405020304"/>
                        <a:ea typeface="Times New Roman" panose="02020603050405020304"/>
                      </a:endParaRPr>
                    </a:p>
                  </a:txBody>
                  <a:tcPr marL="68580" marR="68580" marT="0" marB="0" anchor="ctr" anchorCtr="0">
                    <a:lnL>
                      <a:noFill/>
                    </a:lnL>
                    <a:lnR>
                      <a:noFill/>
                    </a:lnR>
                    <a:lnT w="6350"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solidFill>
                      <a:srgbClr val="FFFFFF"/>
                    </a:solidFill>
                  </a:tcPr>
                </a:tc>
                <a:tc>
                  <a:txBody>
                    <a:bodyPr/>
                    <a:p>
                      <a:pPr marL="0" indent="0" algn="ctr">
                        <a:lnSpc>
                          <a:spcPct val="150000"/>
                        </a:lnSpc>
                        <a:spcBef>
                          <a:spcPct val="0"/>
                        </a:spcBef>
                        <a:spcAft>
                          <a:spcPct val="0"/>
                        </a:spcAft>
                      </a:pPr>
                      <a:r>
                        <a:rPr lang="zh-CN" sz="900">
                          <a:solidFill>
                            <a:srgbClr val="000000"/>
                          </a:solidFill>
                          <a:latin typeface="Times New Roman" panose="02020603050405020304"/>
                          <a:ea typeface="宋体" panose="02010600030101010101" pitchFamily="2" charset="-122"/>
                        </a:rPr>
                        <a:t>＜</a:t>
                      </a:r>
                      <a:r>
                        <a:rPr lang="en-US" altLang="zh-CN" sz="900">
                          <a:solidFill>
                            <a:srgbClr val="000000"/>
                          </a:solidFill>
                          <a:latin typeface="Times New Roman" panose="02020603050405020304"/>
                          <a:ea typeface="Times New Roman" panose="02020603050405020304"/>
                        </a:rPr>
                        <a:t>0.001</a:t>
                      </a:r>
                      <a:endParaRPr lang="en-US" altLang="zh-CN" sz="900">
                        <a:solidFill>
                          <a:srgbClr val="000000"/>
                        </a:solidFill>
                        <a:latin typeface="Times New Roman" panose="02020603050405020304"/>
                        <a:ea typeface="Times New Roman" panose="02020603050405020304"/>
                      </a:endParaRPr>
                    </a:p>
                  </a:txBody>
                  <a:tcPr marL="68580" marR="68580" marT="0" marB="0" anchor="ctr" anchorCtr="0">
                    <a:lnL>
                      <a:noFill/>
                    </a:lnL>
                    <a:lnR>
                      <a:noFill/>
                    </a:lnR>
                    <a:lnT w="6350"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solidFill>
                      <a:srgbClr val="FFFFFF"/>
                    </a:solidFill>
                  </a:tcPr>
                </a:tc>
                <a:tc>
                  <a:txBody>
                    <a:bodyPr/>
                    <a:p>
                      <a:pPr marL="0" indent="0" algn="ctr">
                        <a:lnSpc>
                          <a:spcPct val="150000"/>
                        </a:lnSpc>
                        <a:spcBef>
                          <a:spcPct val="0"/>
                        </a:spcBef>
                        <a:spcAft>
                          <a:spcPct val="0"/>
                        </a:spcAft>
                      </a:pPr>
                      <a:r>
                        <a:rPr lang="en-US" altLang="zh-CN" sz="900">
                          <a:solidFill>
                            <a:srgbClr val="000000"/>
                          </a:solidFill>
                          <a:latin typeface="Times New Roman" panose="02020603050405020304"/>
                          <a:ea typeface="Times New Roman" panose="02020603050405020304"/>
                        </a:rPr>
                        <a:t>0.15</a:t>
                      </a:r>
                      <a:endParaRPr lang="en-US" altLang="zh-CN" sz="900">
                        <a:solidFill>
                          <a:srgbClr val="000000"/>
                        </a:solidFill>
                        <a:latin typeface="Times New Roman" panose="02020603050405020304"/>
                        <a:ea typeface="Times New Roman" panose="02020603050405020304"/>
                      </a:endParaRPr>
                    </a:p>
                  </a:txBody>
                  <a:tcPr marL="68580" marR="68580" marT="0" marB="0" anchor="ctr" anchorCtr="0">
                    <a:lnL>
                      <a:noFill/>
                    </a:lnL>
                    <a:lnR>
                      <a:noFill/>
                    </a:lnR>
                    <a:lnT w="6350"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solidFill>
                      <a:srgbClr val="FFFFFF"/>
                    </a:solidFill>
                  </a:tcPr>
                </a:tc>
              </a:tr>
            </a:tbl>
          </a:graphicData>
        </a:graphic>
      </p:graphicFrame>
      <p:sp>
        <p:nvSpPr>
          <p:cNvPr id="6" name="文本框 5"/>
          <p:cNvSpPr txBox="1"/>
          <p:nvPr/>
        </p:nvSpPr>
        <p:spPr>
          <a:xfrm>
            <a:off x="7759700" y="4438015"/>
            <a:ext cx="2711450" cy="275590"/>
          </a:xfrm>
          <a:prstGeom prst="rect">
            <a:avLst/>
          </a:prstGeom>
        </p:spPr>
        <p:txBody>
          <a:bodyPr wrap="square">
            <a:spAutoFit/>
          </a:bodyPr>
          <a:p>
            <a:pPr marL="0" indent="0" algn="just" defTabSz="266700">
              <a:spcBef>
                <a:spcPct val="0"/>
              </a:spcBef>
              <a:spcAft>
                <a:spcPct val="0"/>
              </a:spcAft>
            </a:pPr>
            <a:r>
              <a:rPr lang="zh-CN" altLang="en-US" sz="1200" b="1">
                <a:latin typeface="Times New Roman" panose="02020603050405020304"/>
                <a:ea typeface="黑体" panose="02010609060101010101" charset="-122"/>
              </a:rPr>
              <a:t>推断性</a:t>
            </a:r>
            <a:r>
              <a:rPr lang="zh-CN" altLang="en-US" sz="1200" b="1">
                <a:latin typeface="黑体" panose="02010609060101010101" charset="-122"/>
                <a:ea typeface="黑体" panose="02010609060101010101" charset="-122"/>
              </a:rPr>
              <a:t>统计</a:t>
            </a:r>
            <a:r>
              <a:rPr lang="zh-CN" altLang="en-US" sz="1200" b="1">
                <a:latin typeface="Times New Roman" panose="02020603050405020304"/>
                <a:ea typeface="黑体" panose="02010609060101010101" charset="-122"/>
              </a:rPr>
              <a:t>结果</a:t>
            </a:r>
            <a:r>
              <a:rPr lang="en-US" altLang="zh-CN" sz="1200" b="1">
                <a:latin typeface="Times New Roman" panose="02020603050405020304"/>
                <a:ea typeface="Times New Roman" panose="02020603050405020304"/>
              </a:rPr>
              <a:t>(</a:t>
            </a:r>
            <a:r>
              <a:rPr lang="zh-CN" altLang="en-US" sz="1200" b="1">
                <a:latin typeface="Times New Roman" panose="02020603050405020304"/>
                <a:ea typeface="黑体" panose="02010609060101010101" charset="-122"/>
              </a:rPr>
              <a:t>创新方法</a:t>
            </a:r>
            <a:r>
              <a:rPr lang="en-US" altLang="zh-CN" sz="1200" b="1">
                <a:latin typeface="Times New Roman" panose="02020603050405020304"/>
                <a:ea typeface="Times New Roman" panose="02020603050405020304"/>
              </a:rPr>
              <a:t>)</a:t>
            </a:r>
            <a:endParaRPr lang="en-US" altLang="zh-CN" sz="1200" b="1">
              <a:latin typeface="Times New Roman" panose="02020603050405020304"/>
              <a:ea typeface="Times New Roman" panose="02020603050405020304"/>
            </a:endParaRPr>
          </a:p>
        </p:txBody>
      </p:sp>
      <p:sp>
        <p:nvSpPr>
          <p:cNvPr id="9" name="文本框 8"/>
          <p:cNvSpPr txBox="1"/>
          <p:nvPr/>
        </p:nvSpPr>
        <p:spPr>
          <a:xfrm>
            <a:off x="6315710" y="2052955"/>
            <a:ext cx="5288280" cy="953135"/>
          </a:xfrm>
          <a:prstGeom prst="rect">
            <a:avLst/>
          </a:prstGeom>
        </p:spPr>
        <p:txBody>
          <a:bodyPr wrap="square">
            <a:spAutoFit/>
          </a:bodyPr>
          <a:p>
            <a:pPr marL="0" indent="0"/>
            <a:r>
              <a:rPr lang="zh-CN" altLang="en-US" sz="1400" b="0" i="0">
                <a:latin typeface="Times New Roman" panose="02020603050405020304" charset="0"/>
                <a:ea typeface="宋体" panose="02010600030101010101" pitchFamily="2" charset="-122"/>
                <a:cs typeface="Times New Roman" panose="02020603050405020304" charset="0"/>
              </a:rPr>
              <a:t>代码示意：</a:t>
            </a:r>
            <a:endParaRPr lang="zh-CN" altLang="en-US" sz="1400" b="0" i="0">
              <a:latin typeface="Times New Roman" panose="02020603050405020304" charset="0"/>
              <a:ea typeface="宋体" panose="02010600030101010101" pitchFamily="2" charset="-122"/>
              <a:cs typeface="Times New Roman" panose="02020603050405020304" charset="0"/>
            </a:endParaRPr>
          </a:p>
          <a:p>
            <a:pPr marL="0" indent="0"/>
            <a:endParaRPr lang="en-US" altLang="zh-CN" sz="1400" b="0" i="0">
              <a:latin typeface="Times New Roman" panose="02020603050405020304" charset="0"/>
              <a:ea typeface="-apple-system"/>
              <a:cs typeface="Times New Roman" panose="02020603050405020304" charset="0"/>
            </a:endParaRPr>
          </a:p>
          <a:p>
            <a:pPr marL="0" indent="0"/>
            <a:r>
              <a:rPr lang="en-US" altLang="zh-CN" sz="1400" b="0" i="0">
                <a:latin typeface="Times New Roman" panose="02020603050405020304" charset="0"/>
                <a:ea typeface="-apple-system"/>
                <a:cs typeface="Times New Roman" panose="02020603050405020304" charset="0"/>
              </a:rPr>
              <a:t>model.beliefs &lt;- lm(lonely_change ~ C_time_alone * C_beliefs_total + C_lonely_Tminus1, data = esm_full) summary(model.beliefs)</a:t>
            </a:r>
            <a:endParaRPr lang="en-US" altLang="zh-CN" sz="1400" b="0" i="0">
              <a:latin typeface="Times New Roman" panose="02020603050405020304" charset="0"/>
              <a:ea typeface="-apple-system"/>
              <a:cs typeface="Times New Roman" panose="02020603050405020304" charset="0"/>
            </a:endParaRPr>
          </a:p>
        </p:txBody>
      </p:sp>
    </p:spTree>
    <p:custDataLst>
      <p:tags r:id="rId5"/>
    </p:custDataLst>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randombar(horizontal)">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 name="Title 6"/>
          <p:cNvSpPr txBox="1"/>
          <p:nvPr>
            <p:custDataLst>
              <p:tags r:id="rId1"/>
            </p:custDataLst>
          </p:nvPr>
        </p:nvSpPr>
        <p:spPr>
          <a:xfrm>
            <a:off x="554355" y="1388110"/>
            <a:ext cx="4930775" cy="511810"/>
          </a:xfrm>
          <a:prstGeom prst="rect">
            <a:avLst/>
          </a:prstGeom>
          <a:noFill/>
          <a:ln w="3175">
            <a:noFill/>
            <a:prstDash val="dash"/>
          </a:ln>
        </p:spPr>
        <p:txBody>
          <a:bodyPr wrap="square" lIns="63500" tIns="25400" rIns="63500" bIns="25400" anchor="b"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279400" lvl="0" indent="-279400" algn="just" fontAlgn="ctr">
              <a:lnSpc>
                <a:spcPct val="120000"/>
              </a:lnSpc>
              <a:spcBef>
                <a:spcPts val="0"/>
              </a:spcBef>
              <a:spcAft>
                <a:spcPts val="800"/>
              </a:spcAft>
              <a:buSzPct val="100000"/>
              <a:buFont typeface="Wingdings" panose="05000000000000000000" charset="0"/>
              <a:buChar char="l"/>
            </a:pPr>
            <a:r>
              <a:rPr lang="zh-CN" altLang="en-US" sz="1600" spc="160">
                <a:ln w="3175">
                  <a:noFill/>
                  <a:prstDash val="dash"/>
                </a:ln>
                <a:solidFill>
                  <a:schemeClr val="tx1"/>
                </a:solidFill>
                <a:latin typeface="宋体" panose="02010600030101010101" pitchFamily="2" charset="-122"/>
                <a:ea typeface="宋体" panose="02010600030101010101" pitchFamily="2" charset="-122"/>
                <a:cs typeface="宋体" panose="02010600030101010101" pitchFamily="2" charset="-122"/>
              </a:rPr>
              <a:t>文章研究三的所有结果都能成功复现。</a:t>
            </a:r>
            <a:endParaRPr lang="zh-CN" altLang="en-US" sz="1600" spc="160">
              <a:ln w="3175">
                <a:noFill/>
                <a:prstDash val="dash"/>
              </a:ln>
              <a:solidFill>
                <a:schemeClr val="tx1"/>
              </a:solidFill>
              <a:latin typeface="宋体" panose="02010600030101010101" pitchFamily="2" charset="-122"/>
              <a:ea typeface="宋体" panose="02010600030101010101" pitchFamily="2" charset="-122"/>
              <a:cs typeface="宋体" panose="02010600030101010101" pitchFamily="2" charset="-122"/>
            </a:endParaRPr>
          </a:p>
        </p:txBody>
      </p:sp>
      <p:sp>
        <p:nvSpPr>
          <p:cNvPr id="10" name="箭头: V 形 3"/>
          <p:cNvSpPr/>
          <p:nvPr/>
        </p:nvSpPr>
        <p:spPr>
          <a:xfrm flipV="1">
            <a:off x="554355" y="329565"/>
            <a:ext cx="377190" cy="436880"/>
          </a:xfrm>
          <a:prstGeom prst="chevron">
            <a:avLst/>
          </a:prstGeom>
          <a:solidFill>
            <a:srgbClr val="006A44"/>
          </a:solidFill>
          <a:ln w="12700" cap="flat" cmpd="sng" algn="ctr">
            <a:noFill/>
            <a:prstDash val="solid"/>
            <a:miter lim="800000"/>
          </a:ln>
          <a:effectLst/>
        </p:spPr>
        <p:txBody>
          <a:bodyPr rtlCol="0" anchor="ctr"/>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sp>
        <p:nvSpPr>
          <p:cNvPr id="2" name="箭头: V 形 4"/>
          <p:cNvSpPr/>
          <p:nvPr/>
        </p:nvSpPr>
        <p:spPr>
          <a:xfrm flipV="1">
            <a:off x="867410" y="325120"/>
            <a:ext cx="377190" cy="436880"/>
          </a:xfrm>
          <a:prstGeom prst="chevron">
            <a:avLst/>
          </a:prstGeom>
          <a:solidFill>
            <a:srgbClr val="FFFFFF"/>
          </a:solidFill>
          <a:ln w="12700" cap="flat" cmpd="sng" algn="ctr">
            <a:solidFill>
              <a:srgbClr val="006A44"/>
            </a:solidFill>
            <a:prstDash val="solid"/>
            <a:miter lim="800000"/>
          </a:ln>
          <a:effectLst/>
        </p:spPr>
        <p:txBody>
          <a:bodyPr rtlCol="0" anchor="ctr"/>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cxnSp>
        <p:nvCxnSpPr>
          <p:cNvPr id="12" name="直接连接符 11"/>
          <p:cNvCxnSpPr/>
          <p:nvPr/>
        </p:nvCxnSpPr>
        <p:spPr>
          <a:xfrm>
            <a:off x="1337297" y="751736"/>
            <a:ext cx="10519410" cy="0"/>
          </a:xfrm>
          <a:prstGeom prst="line">
            <a:avLst/>
          </a:prstGeom>
          <a:noFill/>
          <a:ln w="6350" cap="flat" cmpd="sng" algn="ctr">
            <a:solidFill>
              <a:srgbClr val="293247"/>
            </a:solidFill>
            <a:prstDash val="lgDash"/>
            <a:miter lim="800000"/>
            <a:tailEnd type="oval"/>
          </a:ln>
          <a:effectLst/>
        </p:spPr>
      </p:cxnSp>
      <p:sp>
        <p:nvSpPr>
          <p:cNvPr id="17" name="文本框 16"/>
          <p:cNvSpPr txBox="1"/>
          <p:nvPr/>
        </p:nvSpPr>
        <p:spPr>
          <a:xfrm>
            <a:off x="1419212" y="301090"/>
            <a:ext cx="3243580" cy="460375"/>
          </a:xfrm>
          <a:prstGeom prst="rect">
            <a:avLst/>
          </a:prstGeom>
          <a:noFill/>
        </p:spPr>
        <p:txBody>
          <a:bodyPr wrap="none" rtlCol="0">
            <a:spAutoFit/>
          </a:bodyPr>
          <a:p>
            <a:r>
              <a:rPr lang="zh-CN" altLang="en-US" sz="2400" b="1" dirty="0">
                <a:solidFill>
                  <a:srgbClr val="000000">
                    <a:lumMod val="75000"/>
                    <a:lumOff val="25000"/>
                  </a:srgbClr>
                </a:solidFill>
                <a:latin typeface="黑体" panose="02010609060101010101" charset="-122"/>
                <a:ea typeface="黑体" panose="02010609060101010101" charset="-122"/>
                <a:sym typeface="思源宋体 CN Light" panose="02020300000000000000" pitchFamily="18" charset="-122"/>
              </a:rPr>
              <a:t>研究三：重复结果评估</a:t>
            </a:r>
            <a:endParaRPr lang="en-US" altLang="zh-CN" sz="2400" b="1" dirty="0">
              <a:solidFill>
                <a:srgbClr val="000000">
                  <a:lumMod val="75000"/>
                  <a:lumOff val="25000"/>
                </a:srgbClr>
              </a:solidFill>
              <a:latin typeface="黑体" panose="02010609060101010101" charset="-122"/>
              <a:ea typeface="黑体" panose="02010609060101010101" charset="-122"/>
              <a:sym typeface="思源宋体 CN Light" panose="02020300000000000000" pitchFamily="18" charset="-122"/>
            </a:endParaRPr>
          </a:p>
        </p:txBody>
      </p:sp>
      <p:sp>
        <p:nvSpPr>
          <p:cNvPr id="18" name="箭头: V 形 8"/>
          <p:cNvSpPr/>
          <p:nvPr/>
        </p:nvSpPr>
        <p:spPr>
          <a:xfrm flipV="1">
            <a:off x="235585" y="325120"/>
            <a:ext cx="377190" cy="436880"/>
          </a:xfrm>
          <a:prstGeom prst="chevron">
            <a:avLst/>
          </a:prstGeom>
          <a:solidFill>
            <a:srgbClr val="FFFFFF"/>
          </a:solidFill>
          <a:ln w="12700" cap="flat" cmpd="sng" algn="ctr">
            <a:solidFill>
              <a:srgbClr val="A5A5A5"/>
            </a:solidFill>
            <a:prstDash val="solid"/>
            <a:miter lim="800000"/>
          </a:ln>
          <a:effectLst/>
        </p:spPr>
        <p:txBody>
          <a:bodyPr rtlCol="0" anchor="ctr"/>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pic>
        <p:nvPicPr>
          <p:cNvPr id="3" name="图片 2" descr="南京师范大学（黑）"/>
          <p:cNvPicPr>
            <a:picLocks noChangeAspect="1"/>
          </p:cNvPicPr>
          <p:nvPr/>
        </p:nvPicPr>
        <p:blipFill>
          <a:blip r:embed="rId2"/>
          <a:stretch>
            <a:fillRect/>
          </a:stretch>
        </p:blipFill>
        <p:spPr>
          <a:xfrm>
            <a:off x="9657080" y="-310515"/>
            <a:ext cx="2285365" cy="1615440"/>
          </a:xfrm>
          <a:prstGeom prst="rect">
            <a:avLst/>
          </a:prstGeom>
        </p:spPr>
      </p:pic>
      <p:pic>
        <p:nvPicPr>
          <p:cNvPr id="4" name="图片 3" descr="校徽-绿"/>
          <p:cNvPicPr>
            <a:picLocks noChangeAspect="1"/>
          </p:cNvPicPr>
          <p:nvPr/>
        </p:nvPicPr>
        <p:blipFill>
          <a:blip r:embed="rId3"/>
          <a:stretch>
            <a:fillRect/>
          </a:stretch>
        </p:blipFill>
        <p:spPr>
          <a:xfrm>
            <a:off x="9657080" y="20320"/>
            <a:ext cx="640715" cy="906780"/>
          </a:xfrm>
          <a:prstGeom prst="rect">
            <a:avLst/>
          </a:prstGeom>
        </p:spPr>
      </p:pic>
      <p:sp>
        <p:nvSpPr>
          <p:cNvPr id="25" name="矩形 24"/>
          <p:cNvSpPr/>
          <p:nvPr/>
        </p:nvSpPr>
        <p:spPr>
          <a:xfrm>
            <a:off x="0" y="6702425"/>
            <a:ext cx="12192000" cy="155575"/>
          </a:xfrm>
          <a:prstGeom prst="rect">
            <a:avLst/>
          </a:prstGeom>
          <a:solidFill>
            <a:srgbClr val="006A4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aphicFrame>
        <p:nvGraphicFramePr>
          <p:cNvPr id="7" name="表格 6"/>
          <p:cNvGraphicFramePr/>
          <p:nvPr/>
        </p:nvGraphicFramePr>
        <p:xfrm>
          <a:off x="6979285" y="1592898"/>
          <a:ext cx="3834130" cy="1127125"/>
        </p:xfrm>
        <a:graphic>
          <a:graphicData uri="http://schemas.openxmlformats.org/drawingml/2006/table">
            <a:tbl>
              <a:tblPr/>
              <a:tblGrid>
                <a:gridCol w="2329180"/>
                <a:gridCol w="752475"/>
                <a:gridCol w="752475"/>
              </a:tblGrid>
              <a:tr h="0">
                <a:tc rowSpan="2">
                  <a:txBody>
                    <a:bodyPr/>
                    <a:p>
                      <a:pPr marL="0" indent="0" algn="ctr">
                        <a:lnSpc>
                          <a:spcPct val="150000"/>
                        </a:lnSpc>
                        <a:spcBef>
                          <a:spcPct val="0"/>
                        </a:spcBef>
                        <a:spcAft>
                          <a:spcPct val="0"/>
                        </a:spcAft>
                      </a:pPr>
                      <a:r>
                        <a:rPr lang="zh-CN" sz="900">
                          <a:latin typeface="Times New Roman" panose="02020603050405020304"/>
                          <a:ea typeface="宋体" panose="02010600030101010101" pitchFamily="2" charset="-122"/>
                        </a:rPr>
                        <a:t>可复现性情况</a:t>
                      </a:r>
                      <a:endParaRPr lang="zh-CN" sz="900">
                        <a:latin typeface="Times New Roman" panose="02020603050405020304"/>
                        <a:ea typeface="宋体" panose="02010600030101010101" pitchFamily="2" charset="-122"/>
                      </a:endParaRPr>
                    </a:p>
                  </a:txBody>
                  <a:tcPr marL="68580" marR="68580" marT="0" marB="0" anchor="ctr" anchorCtr="0">
                    <a:lnL>
                      <a:noFill/>
                    </a:lnL>
                    <a:lnR>
                      <a:noFill/>
                    </a:lnR>
                    <a:lnT w="190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gridSpan="2">
                  <a:txBody>
                    <a:bodyPr/>
                    <a:p>
                      <a:pPr marL="0" indent="0" algn="ctr">
                        <a:lnSpc>
                          <a:spcPct val="150000"/>
                        </a:lnSpc>
                        <a:spcBef>
                          <a:spcPct val="0"/>
                        </a:spcBef>
                        <a:spcAft>
                          <a:spcPct val="0"/>
                        </a:spcAft>
                      </a:pPr>
                      <a:r>
                        <a:rPr lang="zh-CN" sz="900">
                          <a:latin typeface="Times New Roman" panose="02020603050405020304"/>
                          <a:ea typeface="宋体" panose="02010600030101010101" pitchFamily="2" charset="-122"/>
                        </a:rPr>
                        <a:t>数量及占比</a:t>
                      </a:r>
                      <a:endParaRPr lang="zh-CN" sz="900">
                        <a:latin typeface="Times New Roman" panose="02020603050405020304"/>
                        <a:ea typeface="宋体" panose="02010600030101010101" pitchFamily="2" charset="-122"/>
                      </a:endParaRPr>
                    </a:p>
                  </a:txBody>
                  <a:tcPr marL="68580" marR="68580" marT="0" marB="0" anchor="t" anchorCtr="0">
                    <a:lnL>
                      <a:noFill/>
                    </a:lnL>
                    <a:lnR>
                      <a:noFill/>
                    </a:lnR>
                    <a:lnT w="19050" cap="flat" cmpd="sng">
                      <a:solidFill>
                        <a:srgbClr val="000008"/>
                      </a:solidFill>
                      <a:prstDash val="solid"/>
                      <a:headEnd type="none" w="med" len="med"/>
                      <a:tailEnd type="none" w="med" len="med"/>
                    </a:lnT>
                    <a:lnB>
                      <a:noFill/>
                    </a:lnB>
                    <a:noFill/>
                  </a:tcPr>
                </a:tc>
                <a:tc hMerge="1">
                  <a:tcPr>
                    <a:lnR>
                      <a:noFill/>
                    </a:lnR>
                    <a:lnT w="19050" cap="flat" cmpd="sng">
                      <a:solidFill>
                        <a:srgbClr val="000008"/>
                      </a:solidFill>
                      <a:prstDash val="solid"/>
                      <a:headEnd type="none" w="med" len="med"/>
                      <a:tailEnd type="none" w="med" len="med"/>
                    </a:lnT>
                    <a:lnB>
                      <a:noFill/>
                    </a:lnB>
                  </a:tcPr>
                </a:tc>
              </a:tr>
              <a:tr h="0">
                <a:tc vMerge="1">
                  <a:tcPr>
                    <a:lnL>
                      <a:noFill/>
                    </a:lnL>
                    <a:lnR>
                      <a:noFill/>
                    </a:lnR>
                    <a:lnB w="6350" cap="flat" cmpd="sng">
                      <a:solidFill>
                        <a:srgbClr val="000008"/>
                      </a:solidFill>
                      <a:prstDash val="solid"/>
                      <a:headEnd type="none" w="med" len="med"/>
                      <a:tailEnd type="none" w="med" len="med"/>
                    </a:lnB>
                  </a:tcPr>
                </a:tc>
                <a:tc>
                  <a:txBody>
                    <a:bodyPr/>
                    <a:p>
                      <a:pPr marL="0" indent="0" algn="ctr">
                        <a:lnSpc>
                          <a:spcPct val="150000"/>
                        </a:lnSpc>
                        <a:spcBef>
                          <a:spcPct val="0"/>
                        </a:spcBef>
                        <a:spcAft>
                          <a:spcPct val="0"/>
                        </a:spcAft>
                      </a:pPr>
                      <a:r>
                        <a:rPr lang="en-US" altLang="zh-CN" sz="900" i="1">
                          <a:latin typeface="Times New Roman" panose="02020603050405020304"/>
                          <a:ea typeface="Times New Roman" panose="02020603050405020304"/>
                        </a:rPr>
                        <a:t>N</a:t>
                      </a:r>
                      <a:endParaRPr lang="en-US" altLang="zh-CN" sz="900" i="1">
                        <a:latin typeface="Times New Roman" panose="02020603050405020304"/>
                        <a:ea typeface="Times New Roman" panose="02020603050405020304"/>
                      </a:endParaRPr>
                    </a:p>
                  </a:txBody>
                  <a:tcPr marL="68580" marR="68580" marT="0" marB="0" anchor="t" anchorCtr="0">
                    <a:lnL>
                      <a:noFill/>
                    </a:lnL>
                    <a:lnR>
                      <a:noFill/>
                    </a:lnR>
                    <a:lnT>
                      <a:noFill/>
                    </a:lnT>
                    <a:lnB w="6350" cap="flat" cmpd="sng">
                      <a:solidFill>
                        <a:srgbClr val="000008"/>
                      </a:solidFill>
                      <a:prstDash val="solid"/>
                      <a:headEnd type="none" w="med" len="med"/>
                      <a:tailEnd type="none" w="med" len="med"/>
                    </a:lnB>
                    <a:noFill/>
                  </a:tcPr>
                </a:tc>
                <a:tc>
                  <a:txBody>
                    <a:bodyPr/>
                    <a:p>
                      <a:pPr marL="0" indent="0" algn="ctr">
                        <a:lnSpc>
                          <a:spcPct val="150000"/>
                        </a:lnSpc>
                        <a:spcBef>
                          <a:spcPct val="0"/>
                        </a:spcBef>
                        <a:spcAft>
                          <a:spcPct val="0"/>
                        </a:spcAft>
                      </a:pPr>
                      <a:r>
                        <a:rPr lang="en-US" altLang="zh-CN" sz="900" i="1">
                          <a:latin typeface="Times New Roman" panose="02020603050405020304"/>
                          <a:ea typeface="Times New Roman" panose="02020603050405020304"/>
                        </a:rPr>
                        <a:t>%</a:t>
                      </a:r>
                      <a:endParaRPr lang="en-US" altLang="zh-CN" sz="900" i="1">
                        <a:latin typeface="Times New Roman" panose="02020603050405020304"/>
                        <a:ea typeface="Times New Roman" panose="02020603050405020304"/>
                      </a:endParaRPr>
                    </a:p>
                  </a:txBody>
                  <a:tcPr marL="68580" marR="68580" marT="0" marB="0" anchor="t" anchorCtr="0">
                    <a:lnL>
                      <a:noFill/>
                    </a:lnL>
                    <a:lnR>
                      <a:noFill/>
                    </a:lnR>
                    <a:lnT>
                      <a:noFill/>
                    </a:lnT>
                    <a:lnB w="6350" cap="flat" cmpd="sng">
                      <a:solidFill>
                        <a:srgbClr val="000008"/>
                      </a:solidFill>
                      <a:prstDash val="solid"/>
                      <a:headEnd type="none" w="med" len="med"/>
                      <a:tailEnd type="none" w="med" len="med"/>
                    </a:lnB>
                    <a:noFill/>
                  </a:tcPr>
                </a:tc>
              </a:tr>
              <a:tr h="294640">
                <a:tc>
                  <a:txBody>
                    <a:bodyPr/>
                    <a:p>
                      <a:pPr marL="0" indent="0" algn="ctr">
                        <a:lnSpc>
                          <a:spcPct val="150000"/>
                        </a:lnSpc>
                        <a:spcBef>
                          <a:spcPct val="0"/>
                        </a:spcBef>
                        <a:spcAft>
                          <a:spcPct val="0"/>
                        </a:spcAft>
                      </a:pPr>
                      <a:r>
                        <a:rPr lang="zh-CN" sz="900">
                          <a:latin typeface="Times New Roman" panose="02020603050405020304"/>
                          <a:ea typeface="宋体" panose="02010600030101010101" pitchFamily="2" charset="-122"/>
                        </a:rPr>
                        <a:t>完全一致</a:t>
                      </a:r>
                      <a:r>
                        <a:rPr lang="en-US" altLang="zh-CN" sz="900">
                          <a:latin typeface="Times New Roman" panose="02020603050405020304"/>
                          <a:ea typeface="宋体" panose="02010600030101010101" pitchFamily="2" charset="-122"/>
                        </a:rPr>
                        <a:t>(</a:t>
                      </a:r>
                      <a:r>
                        <a:rPr lang="en-US" altLang="zh-CN" sz="900" i="1">
                          <a:latin typeface="Times New Roman" panose="02020603050405020304"/>
                          <a:ea typeface="宋体" panose="02010600030101010101" pitchFamily="2" charset="-122"/>
                        </a:rPr>
                        <a:t>δ</a:t>
                      </a:r>
                      <a:r>
                        <a:rPr lang="en-US" altLang="zh-CN" sz="900">
                          <a:latin typeface="Times New Roman" panose="02020603050405020304"/>
                          <a:ea typeface="宋体" panose="02010600030101010101" pitchFamily="2" charset="-122"/>
                        </a:rPr>
                        <a:t> </a:t>
                      </a:r>
                      <a:r>
                        <a:rPr lang="en-US" altLang="zh-CN" sz="900">
                          <a:latin typeface="Times New Roman" panose="02020603050405020304"/>
                          <a:ea typeface="宋体" panose="02010600030101010101" pitchFamily="2" charset="-122"/>
                        </a:rPr>
                        <a:t>= 0%)</a:t>
                      </a:r>
                      <a:endParaRPr lang="en-US" altLang="zh-CN" sz="900">
                        <a:latin typeface="Times New Roman" panose="02020603050405020304"/>
                        <a:ea typeface="宋体" panose="02010600030101010101" pitchFamily="2" charset="-122"/>
                      </a:endParaRPr>
                    </a:p>
                  </a:txBody>
                  <a:tcPr marL="68580" marR="68580" marT="0" marB="0" anchor="ctr" anchorCtr="0">
                    <a:lnL>
                      <a:noFill/>
                    </a:lnL>
                    <a:lnR>
                      <a:noFill/>
                    </a:lnR>
                    <a:lnT w="6350" cap="flat" cmpd="sng">
                      <a:solidFill>
                        <a:srgbClr val="000008"/>
                      </a:solidFill>
                      <a:prstDash val="solid"/>
                      <a:headEnd type="none" w="med" len="med"/>
                      <a:tailEnd type="none" w="med" len="med"/>
                    </a:lnT>
                    <a:lnB>
                      <a:noFill/>
                    </a:lnB>
                    <a:noFill/>
                  </a:tcPr>
                </a:tc>
                <a:tc>
                  <a:txBody>
                    <a:bodyPr/>
                    <a:p>
                      <a:pPr marL="0" indent="0" algn="ctr">
                        <a:lnSpc>
                          <a:spcPct val="150000"/>
                        </a:lnSpc>
                        <a:spcBef>
                          <a:spcPct val="0"/>
                        </a:spcBef>
                        <a:spcAft>
                          <a:spcPct val="0"/>
                        </a:spcAft>
                      </a:pPr>
                      <a:r>
                        <a:rPr lang="en-US" altLang="zh-CN" sz="900">
                          <a:latin typeface="Times New Roman" panose="02020603050405020304"/>
                          <a:ea typeface="Times New Roman" panose="02020603050405020304"/>
                        </a:rPr>
                        <a:t>10</a:t>
                      </a:r>
                      <a:endParaRPr lang="en-US" altLang="zh-CN" sz="900">
                        <a:latin typeface="Times New Roman" panose="02020603050405020304"/>
                        <a:ea typeface="Times New Roman" panose="02020603050405020304"/>
                      </a:endParaRPr>
                    </a:p>
                  </a:txBody>
                  <a:tcPr marL="68580" marR="68580" marT="0" marB="0" anchor="ctr" anchorCtr="0">
                    <a:lnL>
                      <a:noFill/>
                    </a:lnL>
                    <a:lnR>
                      <a:noFill/>
                    </a:lnR>
                    <a:lnT w="6350" cap="flat" cmpd="sng">
                      <a:solidFill>
                        <a:srgbClr val="000008"/>
                      </a:solidFill>
                      <a:prstDash val="solid"/>
                      <a:headEnd type="none" w="med" len="med"/>
                      <a:tailEnd type="none" w="med" len="med"/>
                    </a:lnT>
                    <a:lnB>
                      <a:noFill/>
                    </a:lnB>
                    <a:noFill/>
                  </a:tcPr>
                </a:tc>
                <a:tc>
                  <a:txBody>
                    <a:bodyPr/>
                    <a:p>
                      <a:pPr marL="0" indent="0" algn="ctr">
                        <a:lnSpc>
                          <a:spcPct val="150000"/>
                        </a:lnSpc>
                        <a:spcBef>
                          <a:spcPct val="0"/>
                        </a:spcBef>
                        <a:spcAft>
                          <a:spcPct val="0"/>
                        </a:spcAft>
                      </a:pPr>
                      <a:r>
                        <a:rPr lang="en-US" altLang="zh-CN" sz="900">
                          <a:latin typeface="Times New Roman" panose="02020603050405020304"/>
                          <a:ea typeface="Times New Roman" panose="02020603050405020304"/>
                        </a:rPr>
                        <a:t>100</a:t>
                      </a:r>
                      <a:endParaRPr lang="en-US" altLang="zh-CN" sz="900">
                        <a:latin typeface="Times New Roman" panose="02020603050405020304"/>
                        <a:ea typeface="Times New Roman" panose="02020603050405020304"/>
                      </a:endParaRPr>
                    </a:p>
                  </a:txBody>
                  <a:tcPr marL="68580" marR="68580" marT="0" marB="0" anchor="ctr" anchorCtr="0">
                    <a:lnL>
                      <a:noFill/>
                    </a:lnL>
                    <a:lnR>
                      <a:noFill/>
                    </a:lnR>
                    <a:lnT w="6350" cap="flat" cmpd="sng">
                      <a:solidFill>
                        <a:srgbClr val="000008"/>
                      </a:solidFill>
                      <a:prstDash val="solid"/>
                      <a:headEnd type="none" w="med" len="med"/>
                      <a:tailEnd type="none" w="med" len="med"/>
                    </a:lnT>
                    <a:lnB>
                      <a:noFill/>
                    </a:lnB>
                    <a:noFill/>
                  </a:tcPr>
                </a:tc>
              </a:tr>
              <a:tr h="277495">
                <a:tc>
                  <a:txBody>
                    <a:bodyPr/>
                    <a:p>
                      <a:pPr marL="0" indent="0" algn="ctr">
                        <a:lnSpc>
                          <a:spcPct val="150000"/>
                        </a:lnSpc>
                        <a:spcBef>
                          <a:spcPct val="0"/>
                        </a:spcBef>
                        <a:spcAft>
                          <a:spcPct val="0"/>
                        </a:spcAft>
                      </a:pPr>
                      <a:r>
                        <a:rPr lang="zh-CN" sz="900">
                          <a:latin typeface="Times New Roman" panose="02020603050405020304"/>
                          <a:ea typeface="宋体" panose="02010600030101010101" pitchFamily="2" charset="-122"/>
                        </a:rPr>
                        <a:t>偏差较小</a:t>
                      </a:r>
                      <a:r>
                        <a:rPr lang="en-US" altLang="zh-CN" sz="900">
                          <a:latin typeface="Times New Roman" panose="02020603050405020304"/>
                          <a:ea typeface="宋体" panose="02010600030101010101" pitchFamily="2" charset="-122"/>
                        </a:rPr>
                        <a:t>(0% &lt; </a:t>
                      </a:r>
                      <a:r>
                        <a:rPr lang="en-US" altLang="zh-CN" sz="900" i="1">
                          <a:latin typeface="Times New Roman" panose="02020603050405020304"/>
                          <a:ea typeface="宋体" panose="02010600030101010101" pitchFamily="2" charset="-122"/>
                        </a:rPr>
                        <a:t>δ</a:t>
                      </a:r>
                      <a:r>
                        <a:rPr lang="en-US" altLang="zh-CN" sz="900">
                          <a:latin typeface="Times New Roman" panose="02020603050405020304"/>
                          <a:ea typeface="宋体" panose="02010600030101010101" pitchFamily="2" charset="-122"/>
                        </a:rPr>
                        <a:t> </a:t>
                      </a:r>
                      <a:r>
                        <a:rPr lang="en-US" altLang="zh-CN" sz="900">
                          <a:latin typeface="Times New Roman" panose="02020603050405020304"/>
                          <a:ea typeface="宋体" panose="02010600030101010101" pitchFamily="2" charset="-122"/>
                        </a:rPr>
                        <a:t>&lt; 10%)</a:t>
                      </a:r>
                      <a:endParaRPr lang="en-US" altLang="zh-CN" sz="900">
                        <a:latin typeface="Times New Roman" panose="02020603050405020304"/>
                        <a:ea typeface="宋体" panose="02010600030101010101" pitchFamily="2" charset="-122"/>
                      </a:endParaRPr>
                    </a:p>
                  </a:txBody>
                  <a:tcPr marL="68580" marR="68580" marT="0" marB="0" anchor="ctr" anchorCtr="0">
                    <a:lnL>
                      <a:noFill/>
                    </a:lnL>
                    <a:lnR>
                      <a:noFill/>
                    </a:lnR>
                    <a:lnT>
                      <a:noFill/>
                    </a:lnT>
                    <a:lnB>
                      <a:noFill/>
                    </a:lnB>
                    <a:noFill/>
                  </a:tcPr>
                </a:tc>
                <a:tc>
                  <a:txBody>
                    <a:bodyPr/>
                    <a:p>
                      <a:pPr marL="0" indent="0" algn="ctr">
                        <a:lnSpc>
                          <a:spcPct val="150000"/>
                        </a:lnSpc>
                        <a:spcBef>
                          <a:spcPct val="0"/>
                        </a:spcBef>
                        <a:spcAft>
                          <a:spcPct val="0"/>
                        </a:spcAft>
                      </a:pPr>
                      <a:r>
                        <a:rPr lang="en-US" altLang="zh-CN" sz="900">
                          <a:latin typeface="Times New Roman" panose="02020603050405020304"/>
                          <a:ea typeface="Times New Roman" panose="02020603050405020304"/>
                        </a:rPr>
                        <a:t>0</a:t>
                      </a:r>
                      <a:endParaRPr lang="en-US" altLang="zh-CN" sz="900">
                        <a:latin typeface="Times New Roman" panose="02020603050405020304"/>
                        <a:ea typeface="Times New Roman" panose="02020603050405020304"/>
                      </a:endParaRPr>
                    </a:p>
                  </a:txBody>
                  <a:tcPr marL="68580" marR="68580" marT="0" marB="0" anchor="ctr" anchorCtr="0">
                    <a:lnL>
                      <a:noFill/>
                    </a:lnL>
                    <a:lnR>
                      <a:noFill/>
                    </a:lnR>
                    <a:lnT>
                      <a:noFill/>
                    </a:lnT>
                    <a:lnB>
                      <a:noFill/>
                    </a:lnB>
                    <a:noFill/>
                  </a:tcPr>
                </a:tc>
                <a:tc>
                  <a:txBody>
                    <a:bodyPr/>
                    <a:p>
                      <a:pPr marL="0" indent="0" algn="ctr">
                        <a:lnSpc>
                          <a:spcPct val="150000"/>
                        </a:lnSpc>
                        <a:spcBef>
                          <a:spcPct val="0"/>
                        </a:spcBef>
                        <a:spcAft>
                          <a:spcPct val="0"/>
                        </a:spcAft>
                      </a:pPr>
                      <a:r>
                        <a:rPr lang="en-US" altLang="zh-CN" sz="900">
                          <a:latin typeface="Times New Roman" panose="02020603050405020304"/>
                          <a:ea typeface="Times New Roman" panose="02020603050405020304"/>
                        </a:rPr>
                        <a:t>0</a:t>
                      </a:r>
                      <a:endParaRPr lang="en-US" altLang="zh-CN" sz="900">
                        <a:latin typeface="Times New Roman" panose="02020603050405020304"/>
                        <a:ea typeface="Times New Roman" panose="02020603050405020304"/>
                      </a:endParaRPr>
                    </a:p>
                  </a:txBody>
                  <a:tcPr marL="68580" marR="68580" marT="0" marB="0" anchor="ctr" anchorCtr="0">
                    <a:lnL>
                      <a:noFill/>
                    </a:lnL>
                    <a:lnR>
                      <a:noFill/>
                    </a:lnR>
                    <a:lnT>
                      <a:noFill/>
                    </a:lnT>
                    <a:lnB>
                      <a:noFill/>
                    </a:lnB>
                    <a:noFill/>
                  </a:tcPr>
                </a:tc>
              </a:tr>
              <a:tr h="277495">
                <a:tc>
                  <a:txBody>
                    <a:bodyPr/>
                    <a:p>
                      <a:pPr marL="0" indent="0" algn="ctr">
                        <a:lnSpc>
                          <a:spcPct val="150000"/>
                        </a:lnSpc>
                        <a:spcBef>
                          <a:spcPct val="0"/>
                        </a:spcBef>
                        <a:spcAft>
                          <a:spcPct val="0"/>
                        </a:spcAft>
                      </a:pPr>
                      <a:r>
                        <a:rPr lang="zh-CN" sz="900">
                          <a:latin typeface="Times New Roman" panose="02020603050405020304"/>
                          <a:ea typeface="宋体" panose="02010600030101010101" pitchFamily="2" charset="-122"/>
                        </a:rPr>
                        <a:t>偏差较小</a:t>
                      </a:r>
                      <a:r>
                        <a:rPr lang="en-US" altLang="zh-CN" sz="900">
                          <a:latin typeface="Times New Roman" panose="02020603050405020304"/>
                          <a:ea typeface="宋体" panose="02010600030101010101" pitchFamily="2" charset="-122"/>
                        </a:rPr>
                        <a:t>(</a:t>
                      </a:r>
                      <a:r>
                        <a:rPr lang="en-US" altLang="zh-CN" sz="900" i="1">
                          <a:latin typeface="Times New Roman" panose="02020603050405020304"/>
                          <a:ea typeface="宋体" panose="02010600030101010101" pitchFamily="2" charset="-122"/>
                        </a:rPr>
                        <a:t>δ</a:t>
                      </a:r>
                      <a:r>
                        <a:rPr lang="en-US" altLang="zh-CN" sz="900">
                          <a:latin typeface="Times New Roman" panose="02020603050405020304"/>
                          <a:ea typeface="宋体" panose="02010600030101010101" pitchFamily="2" charset="-122"/>
                        </a:rPr>
                        <a:t> </a:t>
                      </a:r>
                      <a:r>
                        <a:rPr lang="zh-CN" sz="900">
                          <a:latin typeface="Malgun Gothic" panose="020B0503020000020004" charset="-127"/>
                          <a:ea typeface="宋体" panose="02010600030101010101" pitchFamily="2" charset="-122"/>
                        </a:rPr>
                        <a:t>＞</a:t>
                      </a:r>
                      <a:r>
                        <a:rPr lang="zh-CN" altLang="en-US" sz="900">
                          <a:latin typeface="Times New Roman" panose="02020603050405020304"/>
                          <a:ea typeface="宋体" panose="02010600030101010101" pitchFamily="2" charset="-122"/>
                        </a:rPr>
                        <a:t> </a:t>
                      </a:r>
                      <a:r>
                        <a:rPr lang="en-US" altLang="zh-CN" sz="900">
                          <a:latin typeface="Times New Roman" panose="02020603050405020304"/>
                          <a:ea typeface="宋体" panose="02010600030101010101" pitchFamily="2" charset="-122"/>
                        </a:rPr>
                        <a:t>10%</a:t>
                      </a:r>
                      <a:r>
                        <a:rPr lang="en-US" altLang="zh-CN" sz="900">
                          <a:latin typeface="Times New Roman" panose="02020603050405020304"/>
                          <a:ea typeface="Times New Roman" panose="02020603050405020304"/>
                        </a:rPr>
                        <a:t>)</a:t>
                      </a:r>
                      <a:endParaRPr lang="en-US" altLang="zh-CN" sz="900" i="1">
                        <a:latin typeface="Times New Roman" panose="02020603050405020304"/>
                        <a:ea typeface="Times New Roman" panose="02020603050405020304"/>
                      </a:endParaRPr>
                    </a:p>
                  </a:txBody>
                  <a:tcPr marL="68580" marR="68580" marT="0" marB="0" anchor="ctr" anchorCtr="0">
                    <a:lnL>
                      <a:noFill/>
                    </a:lnL>
                    <a:lnR>
                      <a:noFill/>
                    </a:lnR>
                    <a:lnT>
                      <a:noFill/>
                    </a:lnT>
                    <a:lnB>
                      <a:noFill/>
                    </a:lnB>
                    <a:noFill/>
                  </a:tcPr>
                </a:tc>
                <a:tc>
                  <a:txBody>
                    <a:bodyPr/>
                    <a:p>
                      <a:pPr marL="0" indent="0" algn="ctr">
                        <a:lnSpc>
                          <a:spcPct val="150000"/>
                        </a:lnSpc>
                        <a:spcBef>
                          <a:spcPct val="0"/>
                        </a:spcBef>
                        <a:spcAft>
                          <a:spcPct val="0"/>
                        </a:spcAft>
                      </a:pPr>
                      <a:r>
                        <a:rPr lang="en-US" altLang="zh-CN" sz="900">
                          <a:latin typeface="Times New Roman" panose="02020603050405020304"/>
                          <a:ea typeface="Times New Roman" panose="02020603050405020304"/>
                        </a:rPr>
                        <a:t>0</a:t>
                      </a:r>
                      <a:endParaRPr lang="en-US" altLang="zh-CN" sz="900">
                        <a:latin typeface="Times New Roman" panose="02020603050405020304"/>
                        <a:ea typeface="Times New Roman" panose="02020603050405020304"/>
                      </a:endParaRPr>
                    </a:p>
                  </a:txBody>
                  <a:tcPr marL="68580" marR="68580" marT="0" marB="0" anchor="ctr" anchorCtr="0">
                    <a:lnL>
                      <a:noFill/>
                    </a:lnL>
                    <a:lnR>
                      <a:noFill/>
                    </a:lnR>
                    <a:lnT>
                      <a:noFill/>
                    </a:lnT>
                    <a:lnB>
                      <a:noFill/>
                    </a:lnB>
                    <a:noFill/>
                  </a:tcPr>
                </a:tc>
                <a:tc>
                  <a:txBody>
                    <a:bodyPr/>
                    <a:p>
                      <a:pPr marL="0" indent="0" algn="ctr">
                        <a:lnSpc>
                          <a:spcPct val="150000"/>
                        </a:lnSpc>
                        <a:spcBef>
                          <a:spcPct val="0"/>
                        </a:spcBef>
                        <a:spcAft>
                          <a:spcPct val="0"/>
                        </a:spcAft>
                      </a:pPr>
                      <a:r>
                        <a:rPr lang="en-US" altLang="zh-CN" sz="900">
                          <a:latin typeface="Times New Roman" panose="02020603050405020304"/>
                          <a:ea typeface="Times New Roman" panose="02020603050405020304"/>
                        </a:rPr>
                        <a:t>0</a:t>
                      </a:r>
                      <a:endParaRPr lang="en-US" altLang="zh-CN" sz="900">
                        <a:latin typeface="Times New Roman" panose="02020603050405020304"/>
                        <a:ea typeface="Times New Roman" panose="02020603050405020304"/>
                      </a:endParaRPr>
                    </a:p>
                  </a:txBody>
                  <a:tcPr marL="68580" marR="68580" marT="0" marB="0" anchor="ctr" anchorCtr="0">
                    <a:lnL>
                      <a:noFill/>
                    </a:lnL>
                    <a:lnR>
                      <a:noFill/>
                    </a:lnR>
                    <a:lnT>
                      <a:noFill/>
                    </a:lnT>
                    <a:lnB>
                      <a:noFill/>
                    </a:lnB>
                    <a:noFill/>
                  </a:tcPr>
                </a:tc>
              </a:tr>
              <a:tr h="277495">
                <a:tc>
                  <a:txBody>
                    <a:bodyPr/>
                    <a:p>
                      <a:pPr marL="0" indent="0" algn="ctr">
                        <a:lnSpc>
                          <a:spcPct val="150000"/>
                        </a:lnSpc>
                        <a:spcBef>
                          <a:spcPct val="0"/>
                        </a:spcBef>
                        <a:spcAft>
                          <a:spcPct val="0"/>
                        </a:spcAft>
                      </a:pPr>
                      <a:r>
                        <a:rPr lang="zh-CN" sz="900">
                          <a:latin typeface="Times New Roman" panose="02020603050405020304"/>
                          <a:ea typeface="宋体" panose="02010600030101010101" pitchFamily="2" charset="-122"/>
                        </a:rPr>
                        <a:t>因舍入导致的偏差</a:t>
                      </a:r>
                      <a:endParaRPr lang="zh-CN" sz="900">
                        <a:latin typeface="Times New Roman" panose="02020603050405020304"/>
                        <a:ea typeface="宋体" panose="02010600030101010101" pitchFamily="2" charset="-122"/>
                      </a:endParaRPr>
                    </a:p>
                  </a:txBody>
                  <a:tcPr marL="68580" marR="68580" marT="0" marB="0" anchor="ctr" anchorCtr="0">
                    <a:lnL>
                      <a:noFill/>
                    </a:lnL>
                    <a:lnR>
                      <a:noFill/>
                    </a:lnR>
                    <a:lnT>
                      <a:noFill/>
                    </a:lnT>
                    <a:lnB w="19050" cap="flat" cmpd="sng">
                      <a:solidFill>
                        <a:srgbClr val="000008"/>
                      </a:solidFill>
                      <a:prstDash val="solid"/>
                      <a:headEnd type="none" w="med" len="med"/>
                      <a:tailEnd type="none" w="med" len="med"/>
                    </a:lnB>
                    <a:noFill/>
                  </a:tcPr>
                </a:tc>
                <a:tc>
                  <a:txBody>
                    <a:bodyPr/>
                    <a:p>
                      <a:pPr marL="0" indent="0" algn="ctr">
                        <a:lnSpc>
                          <a:spcPct val="150000"/>
                        </a:lnSpc>
                        <a:spcBef>
                          <a:spcPct val="0"/>
                        </a:spcBef>
                        <a:spcAft>
                          <a:spcPct val="0"/>
                        </a:spcAft>
                      </a:pPr>
                      <a:r>
                        <a:rPr lang="en-US" altLang="zh-CN" sz="900">
                          <a:latin typeface="Times New Roman" panose="02020603050405020304"/>
                          <a:ea typeface="Times New Roman" panose="02020603050405020304"/>
                        </a:rPr>
                        <a:t>0</a:t>
                      </a:r>
                      <a:endParaRPr lang="en-US" altLang="zh-CN" sz="900">
                        <a:latin typeface="Times New Roman" panose="02020603050405020304"/>
                        <a:ea typeface="Times New Roman" panose="02020603050405020304"/>
                      </a:endParaRPr>
                    </a:p>
                  </a:txBody>
                  <a:tcPr marL="68580" marR="68580" marT="0" marB="0" anchor="ctr" anchorCtr="0">
                    <a:lnL>
                      <a:noFill/>
                    </a:lnL>
                    <a:lnR>
                      <a:noFill/>
                    </a:lnR>
                    <a:lnT>
                      <a:noFill/>
                    </a:lnT>
                    <a:lnB w="19050" cap="flat" cmpd="sng">
                      <a:solidFill>
                        <a:srgbClr val="000008"/>
                      </a:solidFill>
                      <a:prstDash val="solid"/>
                      <a:headEnd type="none" w="med" len="med"/>
                      <a:tailEnd type="none" w="med" len="med"/>
                    </a:lnB>
                    <a:noFill/>
                  </a:tcPr>
                </a:tc>
                <a:tc>
                  <a:txBody>
                    <a:bodyPr/>
                    <a:p>
                      <a:pPr marL="0" indent="0" algn="ctr">
                        <a:lnSpc>
                          <a:spcPct val="150000"/>
                        </a:lnSpc>
                        <a:spcBef>
                          <a:spcPct val="0"/>
                        </a:spcBef>
                        <a:spcAft>
                          <a:spcPct val="0"/>
                        </a:spcAft>
                      </a:pPr>
                      <a:r>
                        <a:rPr lang="en-US" altLang="zh-CN" sz="900">
                          <a:latin typeface="Times New Roman" panose="02020603050405020304"/>
                          <a:ea typeface="Times New Roman" panose="02020603050405020304"/>
                        </a:rPr>
                        <a:t>0</a:t>
                      </a:r>
                      <a:endParaRPr lang="en-US" altLang="zh-CN" sz="900">
                        <a:latin typeface="Times New Roman" panose="02020603050405020304"/>
                        <a:ea typeface="Times New Roman" panose="02020603050405020304"/>
                      </a:endParaRPr>
                    </a:p>
                  </a:txBody>
                  <a:tcPr marL="68580" marR="68580" marT="0" marB="0" anchor="ctr" anchorCtr="0">
                    <a:lnL>
                      <a:noFill/>
                    </a:lnL>
                    <a:lnR>
                      <a:noFill/>
                    </a:lnR>
                    <a:lnT>
                      <a:noFill/>
                    </a:lnT>
                    <a:lnB w="19050" cap="flat" cmpd="sng">
                      <a:solidFill>
                        <a:srgbClr val="000008"/>
                      </a:solidFill>
                      <a:prstDash val="solid"/>
                      <a:headEnd type="none" w="med" len="med"/>
                      <a:tailEnd type="none" w="med" len="med"/>
                    </a:lnB>
                    <a:noFill/>
                  </a:tcPr>
                </a:tc>
              </a:tr>
            </a:tbl>
          </a:graphicData>
        </a:graphic>
      </p:graphicFrame>
      <p:sp>
        <p:nvSpPr>
          <p:cNvPr id="14" name="文本框 13"/>
          <p:cNvSpPr txBox="1"/>
          <p:nvPr/>
        </p:nvSpPr>
        <p:spPr>
          <a:xfrm>
            <a:off x="7165340" y="1173480"/>
            <a:ext cx="3588385" cy="321945"/>
          </a:xfrm>
          <a:prstGeom prst="rect">
            <a:avLst/>
          </a:prstGeom>
        </p:spPr>
        <p:txBody>
          <a:bodyPr wrap="square">
            <a:spAutoFit/>
          </a:bodyPr>
          <a:p>
            <a:pPr marL="0" indent="0" algn="ctr" defTabSz="266700">
              <a:lnSpc>
                <a:spcPct val="125000"/>
              </a:lnSpc>
              <a:spcBef>
                <a:spcPct val="0"/>
              </a:spcBef>
              <a:spcAft>
                <a:spcPct val="0"/>
              </a:spcAft>
            </a:pPr>
            <a:r>
              <a:rPr lang="zh-CN" sz="1200" b="1">
                <a:latin typeface="黑体" panose="02010609060101010101" charset="-122"/>
                <a:ea typeface="黑体" panose="02010609060101010101" charset="-122"/>
              </a:rPr>
              <a:t>研究三</a:t>
            </a:r>
            <a:r>
              <a:rPr lang="zh-CN" altLang="en-US" sz="1200" b="1">
                <a:latin typeface="Times New Roman" panose="02020603050405020304"/>
                <a:ea typeface="黑体" panose="02010609060101010101" charset="-122"/>
              </a:rPr>
              <a:t>结果可复现性的评估表</a:t>
            </a:r>
            <a:endParaRPr lang="zh-CN" altLang="en-US" sz="1200" b="1">
              <a:latin typeface="Times New Roman" panose="02020603050405020304"/>
              <a:ea typeface="黑体" panose="02010609060101010101" charset="-122"/>
            </a:endParaRPr>
          </a:p>
        </p:txBody>
      </p:sp>
      <p:graphicFrame>
        <p:nvGraphicFramePr>
          <p:cNvPr id="15" name="表格 14"/>
          <p:cNvGraphicFramePr/>
          <p:nvPr/>
        </p:nvGraphicFramePr>
        <p:xfrm>
          <a:off x="1035685" y="3997007"/>
          <a:ext cx="3834130" cy="983615"/>
        </p:xfrm>
        <a:graphic>
          <a:graphicData uri="http://schemas.openxmlformats.org/drawingml/2006/table">
            <a:tbl>
              <a:tblPr/>
              <a:tblGrid>
                <a:gridCol w="2329180"/>
                <a:gridCol w="752475"/>
                <a:gridCol w="752475"/>
              </a:tblGrid>
              <a:tr h="0">
                <a:tc rowSpan="2">
                  <a:txBody>
                    <a:bodyPr/>
                    <a:p>
                      <a:pPr marL="0" indent="0" algn="ctr">
                        <a:lnSpc>
                          <a:spcPct val="150000"/>
                        </a:lnSpc>
                        <a:spcBef>
                          <a:spcPct val="0"/>
                        </a:spcBef>
                        <a:spcAft>
                          <a:spcPct val="0"/>
                        </a:spcAft>
                      </a:pPr>
                      <a:r>
                        <a:rPr lang="zh-CN" sz="900">
                          <a:latin typeface="Times New Roman" panose="02020603050405020304"/>
                          <a:ea typeface="宋体" panose="02010600030101010101" pitchFamily="2" charset="-122"/>
                        </a:rPr>
                        <a:t>推论的一致性</a:t>
                      </a:r>
                      <a:endParaRPr lang="zh-CN" sz="900">
                        <a:latin typeface="Times New Roman" panose="02020603050405020304"/>
                        <a:ea typeface="宋体" panose="02010600030101010101" pitchFamily="2" charset="-122"/>
                      </a:endParaRPr>
                    </a:p>
                  </a:txBody>
                  <a:tcPr marL="68580" marR="68580" marT="0" marB="0" anchor="ctr" anchorCtr="0">
                    <a:lnL>
                      <a:noFill/>
                    </a:lnL>
                    <a:lnR>
                      <a:noFill/>
                    </a:lnR>
                    <a:lnT w="190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gridSpan="2">
                  <a:txBody>
                    <a:bodyPr/>
                    <a:p>
                      <a:pPr marL="0" indent="0" algn="ctr">
                        <a:lnSpc>
                          <a:spcPct val="150000"/>
                        </a:lnSpc>
                        <a:spcBef>
                          <a:spcPct val="0"/>
                        </a:spcBef>
                        <a:spcAft>
                          <a:spcPct val="0"/>
                        </a:spcAft>
                      </a:pPr>
                      <a:r>
                        <a:rPr lang="zh-CN" sz="900">
                          <a:latin typeface="Times New Roman" panose="02020603050405020304"/>
                          <a:ea typeface="宋体" panose="02010600030101010101" pitchFamily="2" charset="-122"/>
                        </a:rPr>
                        <a:t>数量及占比</a:t>
                      </a:r>
                      <a:endParaRPr lang="zh-CN" sz="900">
                        <a:latin typeface="Times New Roman" panose="02020603050405020304"/>
                        <a:ea typeface="宋体" panose="02010600030101010101" pitchFamily="2" charset="-122"/>
                      </a:endParaRPr>
                    </a:p>
                  </a:txBody>
                  <a:tcPr marL="68580" marR="68580" marT="0" marB="0" anchor="t" anchorCtr="0">
                    <a:lnL>
                      <a:noFill/>
                    </a:lnL>
                    <a:lnR>
                      <a:noFill/>
                    </a:lnR>
                    <a:lnT w="19050" cap="flat" cmpd="sng">
                      <a:solidFill>
                        <a:srgbClr val="000008"/>
                      </a:solidFill>
                      <a:prstDash val="solid"/>
                      <a:headEnd type="none" w="med" len="med"/>
                      <a:tailEnd type="none" w="med" len="med"/>
                    </a:lnT>
                    <a:lnB>
                      <a:noFill/>
                    </a:lnB>
                    <a:noFill/>
                  </a:tcPr>
                </a:tc>
                <a:tc hMerge="1">
                  <a:tcPr>
                    <a:lnR>
                      <a:noFill/>
                    </a:lnR>
                    <a:lnT w="19050" cap="flat" cmpd="sng">
                      <a:solidFill>
                        <a:srgbClr val="000008"/>
                      </a:solidFill>
                      <a:prstDash val="solid"/>
                      <a:headEnd type="none" w="med" len="med"/>
                      <a:tailEnd type="none" w="med" len="med"/>
                    </a:lnT>
                    <a:lnB>
                      <a:noFill/>
                    </a:lnB>
                  </a:tcPr>
                </a:tc>
              </a:tr>
              <a:tr h="0">
                <a:tc vMerge="1">
                  <a:tcPr>
                    <a:lnL>
                      <a:noFill/>
                    </a:lnL>
                    <a:lnR>
                      <a:noFill/>
                    </a:lnR>
                    <a:lnB w="6350" cap="flat" cmpd="sng">
                      <a:solidFill>
                        <a:srgbClr val="000008"/>
                      </a:solidFill>
                      <a:prstDash val="solid"/>
                      <a:headEnd type="none" w="med" len="med"/>
                      <a:tailEnd type="none" w="med" len="med"/>
                    </a:lnB>
                  </a:tcPr>
                </a:tc>
                <a:tc>
                  <a:txBody>
                    <a:bodyPr/>
                    <a:p>
                      <a:pPr marL="0" indent="0" algn="ctr">
                        <a:lnSpc>
                          <a:spcPct val="150000"/>
                        </a:lnSpc>
                        <a:spcBef>
                          <a:spcPct val="0"/>
                        </a:spcBef>
                        <a:spcAft>
                          <a:spcPct val="0"/>
                        </a:spcAft>
                      </a:pPr>
                      <a:r>
                        <a:rPr lang="en-US" altLang="zh-CN" sz="900" i="1">
                          <a:latin typeface="Times New Roman" panose="02020603050405020304"/>
                          <a:ea typeface="Times New Roman" panose="02020603050405020304"/>
                        </a:rPr>
                        <a:t>N</a:t>
                      </a:r>
                      <a:r>
                        <a:rPr lang="en-US" altLang="zh-CN" sz="900" i="1">
                          <a:latin typeface="Times New Roman" panose="02020603050405020304"/>
                          <a:ea typeface="宋体" panose="02010600030101010101" pitchFamily="2" charset="-122"/>
                        </a:rPr>
                        <a:t> </a:t>
                      </a:r>
                      <a:r>
                        <a:rPr lang="en-US" altLang="zh-CN" sz="900" i="1">
                          <a:latin typeface="Times New Roman" panose="02020603050405020304"/>
                          <a:ea typeface="宋体" panose="02010600030101010101" pitchFamily="2" charset="-122"/>
                        </a:rPr>
                        <a:t>*</a:t>
                      </a:r>
                      <a:endParaRPr lang="en-US" altLang="zh-CN" sz="900" i="1">
                        <a:latin typeface="Times New Roman" panose="02020603050405020304"/>
                        <a:ea typeface="宋体" panose="02010600030101010101" pitchFamily="2" charset="-122"/>
                      </a:endParaRPr>
                    </a:p>
                  </a:txBody>
                  <a:tcPr marL="68580" marR="68580" marT="0" marB="0" anchor="t" anchorCtr="0">
                    <a:lnL>
                      <a:noFill/>
                    </a:lnL>
                    <a:lnR>
                      <a:noFill/>
                    </a:lnR>
                    <a:lnT>
                      <a:noFill/>
                    </a:lnT>
                    <a:lnB w="6350" cap="flat" cmpd="sng">
                      <a:solidFill>
                        <a:srgbClr val="000008"/>
                      </a:solidFill>
                      <a:prstDash val="solid"/>
                      <a:headEnd type="none" w="med" len="med"/>
                      <a:tailEnd type="none" w="med" len="med"/>
                    </a:lnB>
                    <a:noFill/>
                  </a:tcPr>
                </a:tc>
                <a:tc>
                  <a:txBody>
                    <a:bodyPr/>
                    <a:p>
                      <a:pPr marL="0" indent="0" algn="ctr">
                        <a:lnSpc>
                          <a:spcPct val="150000"/>
                        </a:lnSpc>
                        <a:spcBef>
                          <a:spcPct val="0"/>
                        </a:spcBef>
                        <a:spcAft>
                          <a:spcPct val="0"/>
                        </a:spcAft>
                      </a:pPr>
                      <a:r>
                        <a:rPr lang="en-US" altLang="zh-CN" sz="900" i="1">
                          <a:latin typeface="Times New Roman" panose="02020603050405020304"/>
                          <a:ea typeface="Times New Roman" panose="02020603050405020304"/>
                        </a:rPr>
                        <a:t>%</a:t>
                      </a:r>
                      <a:endParaRPr lang="en-US" altLang="zh-CN" sz="900" i="1">
                        <a:latin typeface="Times New Roman" panose="02020603050405020304"/>
                        <a:ea typeface="Times New Roman" panose="02020603050405020304"/>
                      </a:endParaRPr>
                    </a:p>
                  </a:txBody>
                  <a:tcPr marL="68580" marR="68580" marT="0" marB="0" anchor="t" anchorCtr="0">
                    <a:lnL>
                      <a:noFill/>
                    </a:lnL>
                    <a:lnR>
                      <a:noFill/>
                    </a:lnR>
                    <a:lnT>
                      <a:noFill/>
                    </a:lnT>
                    <a:lnB w="6350" cap="flat" cmpd="sng">
                      <a:solidFill>
                        <a:srgbClr val="000008"/>
                      </a:solidFill>
                      <a:prstDash val="solid"/>
                      <a:headEnd type="none" w="med" len="med"/>
                      <a:tailEnd type="none" w="med" len="med"/>
                    </a:lnB>
                    <a:noFill/>
                  </a:tcPr>
                </a:tc>
              </a:tr>
              <a:tr h="294640">
                <a:tc>
                  <a:txBody>
                    <a:bodyPr/>
                    <a:p>
                      <a:pPr marL="0" indent="0" algn="ctr">
                        <a:lnSpc>
                          <a:spcPct val="150000"/>
                        </a:lnSpc>
                        <a:spcBef>
                          <a:spcPct val="0"/>
                        </a:spcBef>
                        <a:spcAft>
                          <a:spcPct val="0"/>
                        </a:spcAft>
                      </a:pPr>
                      <a:r>
                        <a:rPr lang="zh-CN" sz="900">
                          <a:latin typeface="Times New Roman" panose="02020603050405020304"/>
                          <a:ea typeface="宋体" panose="02010600030101010101" pitchFamily="2" charset="-122"/>
                        </a:rPr>
                        <a:t>一致</a:t>
                      </a:r>
                      <a:endParaRPr lang="zh-CN" sz="900">
                        <a:latin typeface="Times New Roman" panose="02020603050405020304"/>
                        <a:ea typeface="宋体" panose="02010600030101010101" pitchFamily="2" charset="-122"/>
                      </a:endParaRPr>
                    </a:p>
                  </a:txBody>
                  <a:tcPr marL="68580" marR="68580" marT="0" marB="0" anchor="ctr" anchorCtr="0">
                    <a:lnL>
                      <a:noFill/>
                    </a:lnL>
                    <a:lnR>
                      <a:noFill/>
                    </a:lnR>
                    <a:lnT w="6350" cap="flat" cmpd="sng">
                      <a:solidFill>
                        <a:srgbClr val="000008"/>
                      </a:solidFill>
                      <a:prstDash val="solid"/>
                      <a:headEnd type="none" w="med" len="med"/>
                      <a:tailEnd type="none" w="med" len="med"/>
                    </a:lnT>
                    <a:lnB>
                      <a:noFill/>
                    </a:lnB>
                    <a:noFill/>
                  </a:tcPr>
                </a:tc>
                <a:tc>
                  <a:txBody>
                    <a:bodyPr/>
                    <a:p>
                      <a:pPr marL="0" indent="0" algn="ctr">
                        <a:lnSpc>
                          <a:spcPct val="150000"/>
                        </a:lnSpc>
                        <a:spcBef>
                          <a:spcPct val="0"/>
                        </a:spcBef>
                        <a:spcAft>
                          <a:spcPct val="0"/>
                        </a:spcAft>
                      </a:pPr>
                      <a:r>
                        <a:rPr lang="en-US" altLang="zh-CN" sz="900">
                          <a:latin typeface="Times New Roman" panose="02020603050405020304"/>
                          <a:ea typeface="Times New Roman" panose="02020603050405020304"/>
                        </a:rPr>
                        <a:t>3</a:t>
                      </a:r>
                      <a:endParaRPr lang="en-US" altLang="zh-CN" sz="900">
                        <a:latin typeface="Times New Roman" panose="02020603050405020304"/>
                        <a:ea typeface="Times New Roman" panose="02020603050405020304"/>
                      </a:endParaRPr>
                    </a:p>
                  </a:txBody>
                  <a:tcPr marL="68580" marR="68580" marT="0" marB="0" anchor="ctr" anchorCtr="0">
                    <a:lnL>
                      <a:noFill/>
                    </a:lnL>
                    <a:lnR>
                      <a:noFill/>
                    </a:lnR>
                    <a:lnT w="6350" cap="flat" cmpd="sng">
                      <a:solidFill>
                        <a:srgbClr val="000008"/>
                      </a:solidFill>
                      <a:prstDash val="solid"/>
                      <a:headEnd type="none" w="med" len="med"/>
                      <a:tailEnd type="none" w="med" len="med"/>
                    </a:lnT>
                    <a:lnB>
                      <a:noFill/>
                    </a:lnB>
                    <a:noFill/>
                  </a:tcPr>
                </a:tc>
                <a:tc>
                  <a:txBody>
                    <a:bodyPr/>
                    <a:p>
                      <a:pPr marL="0" indent="0" algn="ctr">
                        <a:lnSpc>
                          <a:spcPct val="150000"/>
                        </a:lnSpc>
                        <a:spcBef>
                          <a:spcPct val="0"/>
                        </a:spcBef>
                        <a:spcAft>
                          <a:spcPct val="0"/>
                        </a:spcAft>
                      </a:pPr>
                      <a:r>
                        <a:rPr lang="en-US" altLang="zh-CN" sz="900">
                          <a:latin typeface="Times New Roman" panose="02020603050405020304"/>
                          <a:ea typeface="Times New Roman" panose="02020603050405020304"/>
                        </a:rPr>
                        <a:t>100</a:t>
                      </a:r>
                      <a:endParaRPr lang="en-US" altLang="zh-CN" sz="900">
                        <a:latin typeface="Times New Roman" panose="02020603050405020304"/>
                        <a:ea typeface="Times New Roman" panose="02020603050405020304"/>
                      </a:endParaRPr>
                    </a:p>
                  </a:txBody>
                  <a:tcPr marL="68580" marR="68580" marT="0" marB="0" anchor="ctr" anchorCtr="0">
                    <a:lnL>
                      <a:noFill/>
                    </a:lnL>
                    <a:lnR>
                      <a:noFill/>
                    </a:lnR>
                    <a:lnT w="6350" cap="flat" cmpd="sng">
                      <a:solidFill>
                        <a:srgbClr val="000008"/>
                      </a:solidFill>
                      <a:prstDash val="solid"/>
                      <a:headEnd type="none" w="med" len="med"/>
                      <a:tailEnd type="none" w="med" len="med"/>
                    </a:lnT>
                    <a:lnB>
                      <a:noFill/>
                    </a:lnB>
                    <a:noFill/>
                  </a:tcPr>
                </a:tc>
              </a:tr>
              <a:tr h="277495">
                <a:tc>
                  <a:txBody>
                    <a:bodyPr/>
                    <a:p>
                      <a:pPr marL="0" indent="0" algn="ctr">
                        <a:lnSpc>
                          <a:spcPct val="150000"/>
                        </a:lnSpc>
                        <a:spcBef>
                          <a:spcPct val="0"/>
                        </a:spcBef>
                        <a:spcAft>
                          <a:spcPct val="0"/>
                        </a:spcAft>
                      </a:pPr>
                      <a:r>
                        <a:rPr lang="zh-CN" sz="900">
                          <a:latin typeface="Times New Roman" panose="02020603050405020304"/>
                          <a:ea typeface="宋体" panose="02010600030101010101" pitchFamily="2" charset="-122"/>
                        </a:rPr>
                        <a:t>不一致</a:t>
                      </a:r>
                      <a:endParaRPr lang="zh-CN" sz="900">
                        <a:latin typeface="Times New Roman" panose="02020603050405020304"/>
                        <a:ea typeface="宋体" panose="02010600030101010101" pitchFamily="2" charset="-122"/>
                      </a:endParaRPr>
                    </a:p>
                  </a:txBody>
                  <a:tcPr marL="68580" marR="68580" marT="0" marB="0" anchor="ctr" anchorCtr="0">
                    <a:lnL>
                      <a:noFill/>
                    </a:lnL>
                    <a:lnR>
                      <a:noFill/>
                    </a:lnR>
                    <a:lnT>
                      <a:noFill/>
                    </a:lnT>
                    <a:lnB w="19050" cap="flat" cmpd="sng">
                      <a:solidFill>
                        <a:srgbClr val="000008"/>
                      </a:solidFill>
                      <a:prstDash val="solid"/>
                      <a:headEnd type="none" w="med" len="med"/>
                      <a:tailEnd type="none" w="med" len="med"/>
                    </a:lnB>
                    <a:noFill/>
                  </a:tcPr>
                </a:tc>
                <a:tc>
                  <a:txBody>
                    <a:bodyPr/>
                    <a:p>
                      <a:pPr marL="0" indent="0" algn="ctr">
                        <a:lnSpc>
                          <a:spcPct val="150000"/>
                        </a:lnSpc>
                        <a:spcBef>
                          <a:spcPct val="0"/>
                        </a:spcBef>
                        <a:spcAft>
                          <a:spcPct val="0"/>
                        </a:spcAft>
                      </a:pPr>
                      <a:r>
                        <a:rPr lang="en-US" altLang="zh-CN" sz="900">
                          <a:latin typeface="Times New Roman" panose="02020603050405020304"/>
                          <a:ea typeface="Times New Roman" panose="02020603050405020304"/>
                        </a:rPr>
                        <a:t>0</a:t>
                      </a:r>
                      <a:endParaRPr lang="en-US" altLang="zh-CN" sz="900">
                        <a:latin typeface="Times New Roman" panose="02020603050405020304"/>
                        <a:ea typeface="Times New Roman" panose="02020603050405020304"/>
                      </a:endParaRPr>
                    </a:p>
                  </a:txBody>
                  <a:tcPr marL="68580" marR="68580" marT="0" marB="0" anchor="ctr" anchorCtr="0">
                    <a:lnL>
                      <a:noFill/>
                    </a:lnL>
                    <a:lnR>
                      <a:noFill/>
                    </a:lnR>
                    <a:lnT>
                      <a:noFill/>
                    </a:lnT>
                    <a:lnB w="19050" cap="flat" cmpd="sng">
                      <a:solidFill>
                        <a:srgbClr val="000008"/>
                      </a:solidFill>
                      <a:prstDash val="solid"/>
                      <a:headEnd type="none" w="med" len="med"/>
                      <a:tailEnd type="none" w="med" len="med"/>
                    </a:lnB>
                    <a:noFill/>
                  </a:tcPr>
                </a:tc>
                <a:tc>
                  <a:txBody>
                    <a:bodyPr/>
                    <a:p>
                      <a:pPr marL="0" indent="0" algn="ctr">
                        <a:lnSpc>
                          <a:spcPct val="150000"/>
                        </a:lnSpc>
                        <a:spcBef>
                          <a:spcPct val="0"/>
                        </a:spcBef>
                        <a:spcAft>
                          <a:spcPct val="0"/>
                        </a:spcAft>
                      </a:pPr>
                      <a:r>
                        <a:rPr lang="en-US" altLang="zh-CN" sz="900">
                          <a:latin typeface="Times New Roman" panose="02020603050405020304"/>
                          <a:ea typeface="Times New Roman" panose="02020603050405020304"/>
                        </a:rPr>
                        <a:t>0</a:t>
                      </a:r>
                      <a:endParaRPr lang="en-US" altLang="zh-CN" sz="900">
                        <a:latin typeface="Times New Roman" panose="02020603050405020304"/>
                        <a:ea typeface="Times New Roman" panose="02020603050405020304"/>
                      </a:endParaRPr>
                    </a:p>
                  </a:txBody>
                  <a:tcPr marL="68580" marR="68580" marT="0" marB="0" anchor="ctr" anchorCtr="0">
                    <a:lnL>
                      <a:noFill/>
                    </a:lnL>
                    <a:lnR>
                      <a:noFill/>
                    </a:lnR>
                    <a:lnT>
                      <a:noFill/>
                    </a:lnT>
                    <a:lnB w="19050" cap="flat" cmpd="sng">
                      <a:solidFill>
                        <a:srgbClr val="000008"/>
                      </a:solidFill>
                      <a:prstDash val="solid"/>
                      <a:headEnd type="none" w="med" len="med"/>
                      <a:tailEnd type="none" w="med" len="med"/>
                    </a:lnB>
                    <a:noFill/>
                  </a:tcPr>
                </a:tc>
              </a:tr>
            </a:tbl>
          </a:graphicData>
        </a:graphic>
      </p:graphicFrame>
      <p:sp>
        <p:nvSpPr>
          <p:cNvPr id="16" name="文本框 15"/>
          <p:cNvSpPr txBox="1"/>
          <p:nvPr/>
        </p:nvSpPr>
        <p:spPr>
          <a:xfrm>
            <a:off x="1022985" y="3499485"/>
            <a:ext cx="3892550" cy="321945"/>
          </a:xfrm>
          <a:prstGeom prst="rect">
            <a:avLst/>
          </a:prstGeom>
        </p:spPr>
        <p:txBody>
          <a:bodyPr wrap="square">
            <a:spAutoFit/>
          </a:bodyPr>
          <a:p>
            <a:pPr marL="0" indent="229235" algn="ctr" defTabSz="266700">
              <a:lnSpc>
                <a:spcPct val="125000"/>
              </a:lnSpc>
              <a:spcBef>
                <a:spcPct val="0"/>
              </a:spcBef>
              <a:spcAft>
                <a:spcPct val="0"/>
              </a:spcAft>
            </a:pPr>
            <a:r>
              <a:rPr lang="zh-CN" sz="1200" b="1">
                <a:latin typeface="Times New Roman" panose="02020603050405020304"/>
                <a:ea typeface="黑体" panose="02010609060101010101" charset="-122"/>
              </a:rPr>
              <a:t>研究三</a:t>
            </a:r>
            <a:r>
              <a:rPr lang="zh-CN" altLang="en-US" sz="1200" b="1">
                <a:latin typeface="Times New Roman" panose="02020603050405020304"/>
                <a:ea typeface="黑体" panose="02010609060101010101" charset="-122"/>
              </a:rPr>
              <a:t>推论的一致性的评估表</a:t>
            </a:r>
            <a:r>
              <a:rPr lang="en-US" altLang="zh-CN" sz="1200" b="1">
                <a:latin typeface="Times New Roman" panose="02020603050405020304"/>
                <a:ea typeface="Times New Roman" panose="02020603050405020304"/>
              </a:rPr>
              <a:t>(</a:t>
            </a:r>
            <a:r>
              <a:rPr lang="zh-CN" altLang="en-US" sz="1200" b="1">
                <a:latin typeface="Times New Roman" panose="02020603050405020304"/>
                <a:ea typeface="黑体" panose="02010609060101010101" charset="-122"/>
              </a:rPr>
              <a:t>原分析方法</a:t>
            </a:r>
            <a:r>
              <a:rPr lang="en-US" altLang="zh-CN" sz="1200" b="1">
                <a:latin typeface="Times New Roman" panose="02020603050405020304"/>
                <a:ea typeface="Times New Roman" panose="02020603050405020304"/>
              </a:rPr>
              <a:t>)</a:t>
            </a:r>
            <a:endParaRPr lang="en-US" altLang="zh-CN" sz="1200" b="1">
              <a:latin typeface="Times New Roman" panose="02020603050405020304"/>
              <a:ea typeface="Times New Roman" panose="02020603050405020304"/>
            </a:endParaRPr>
          </a:p>
        </p:txBody>
      </p:sp>
      <p:graphicFrame>
        <p:nvGraphicFramePr>
          <p:cNvPr id="19" name="表格 18"/>
          <p:cNvGraphicFramePr/>
          <p:nvPr/>
        </p:nvGraphicFramePr>
        <p:xfrm>
          <a:off x="6953885" y="3997007"/>
          <a:ext cx="3834130" cy="983615"/>
        </p:xfrm>
        <a:graphic>
          <a:graphicData uri="http://schemas.openxmlformats.org/drawingml/2006/table">
            <a:tbl>
              <a:tblPr/>
              <a:tblGrid>
                <a:gridCol w="2329180"/>
                <a:gridCol w="752475"/>
                <a:gridCol w="752475"/>
              </a:tblGrid>
              <a:tr h="0">
                <a:tc rowSpan="2">
                  <a:txBody>
                    <a:bodyPr/>
                    <a:p>
                      <a:pPr marL="0" indent="0" algn="ctr">
                        <a:lnSpc>
                          <a:spcPct val="150000"/>
                        </a:lnSpc>
                        <a:spcBef>
                          <a:spcPct val="0"/>
                        </a:spcBef>
                        <a:spcAft>
                          <a:spcPct val="0"/>
                        </a:spcAft>
                      </a:pPr>
                      <a:r>
                        <a:rPr lang="zh-CN" sz="900">
                          <a:latin typeface="Times New Roman" panose="02020603050405020304"/>
                          <a:ea typeface="宋体" panose="02010600030101010101" pitchFamily="2" charset="-122"/>
                        </a:rPr>
                        <a:t>推论的一致性</a:t>
                      </a:r>
                      <a:endParaRPr lang="zh-CN" sz="900">
                        <a:latin typeface="Times New Roman" panose="02020603050405020304"/>
                        <a:ea typeface="宋体" panose="02010600030101010101" pitchFamily="2" charset="-122"/>
                      </a:endParaRPr>
                    </a:p>
                  </a:txBody>
                  <a:tcPr marL="68580" marR="68580" marT="0" marB="0" anchor="ctr" anchorCtr="0">
                    <a:lnL>
                      <a:noFill/>
                    </a:lnL>
                    <a:lnR>
                      <a:noFill/>
                    </a:lnR>
                    <a:lnT w="190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gridSpan="2">
                  <a:txBody>
                    <a:bodyPr/>
                    <a:p>
                      <a:pPr marL="0" indent="0" algn="ctr">
                        <a:lnSpc>
                          <a:spcPct val="150000"/>
                        </a:lnSpc>
                        <a:spcBef>
                          <a:spcPct val="0"/>
                        </a:spcBef>
                        <a:spcAft>
                          <a:spcPct val="0"/>
                        </a:spcAft>
                      </a:pPr>
                      <a:r>
                        <a:rPr lang="zh-CN" sz="900">
                          <a:latin typeface="Times New Roman" panose="02020603050405020304"/>
                          <a:ea typeface="宋体" panose="02010600030101010101" pitchFamily="2" charset="-122"/>
                        </a:rPr>
                        <a:t>数量及占比</a:t>
                      </a:r>
                      <a:endParaRPr lang="zh-CN" sz="900">
                        <a:latin typeface="Times New Roman" panose="02020603050405020304"/>
                        <a:ea typeface="宋体" panose="02010600030101010101" pitchFamily="2" charset="-122"/>
                      </a:endParaRPr>
                    </a:p>
                  </a:txBody>
                  <a:tcPr marL="68580" marR="68580" marT="0" marB="0" anchor="ctr" anchorCtr="0">
                    <a:lnL>
                      <a:noFill/>
                    </a:lnL>
                    <a:lnR>
                      <a:noFill/>
                    </a:lnR>
                    <a:lnT w="19050" cap="flat" cmpd="sng">
                      <a:solidFill>
                        <a:srgbClr val="000008"/>
                      </a:solidFill>
                      <a:prstDash val="solid"/>
                      <a:headEnd type="none" w="med" len="med"/>
                      <a:tailEnd type="none" w="med" len="med"/>
                    </a:lnT>
                    <a:lnB>
                      <a:noFill/>
                    </a:lnB>
                    <a:noFill/>
                  </a:tcPr>
                </a:tc>
                <a:tc hMerge="1">
                  <a:tcPr>
                    <a:lnR>
                      <a:noFill/>
                    </a:lnR>
                    <a:lnT w="19050" cap="flat" cmpd="sng">
                      <a:solidFill>
                        <a:srgbClr val="000008"/>
                      </a:solidFill>
                      <a:prstDash val="solid"/>
                      <a:headEnd type="none" w="med" len="med"/>
                      <a:tailEnd type="none" w="med" len="med"/>
                    </a:lnT>
                    <a:lnB>
                      <a:noFill/>
                    </a:lnB>
                  </a:tcPr>
                </a:tc>
              </a:tr>
              <a:tr h="0">
                <a:tc vMerge="1">
                  <a:tcPr>
                    <a:lnL>
                      <a:noFill/>
                    </a:lnL>
                    <a:lnR>
                      <a:noFill/>
                    </a:lnR>
                    <a:lnB w="6350" cap="flat" cmpd="sng">
                      <a:solidFill>
                        <a:srgbClr val="000008"/>
                      </a:solidFill>
                      <a:prstDash val="solid"/>
                      <a:headEnd type="none" w="med" len="med"/>
                      <a:tailEnd type="none" w="med" len="med"/>
                    </a:lnB>
                  </a:tcPr>
                </a:tc>
                <a:tc>
                  <a:txBody>
                    <a:bodyPr/>
                    <a:p>
                      <a:pPr marL="0" indent="0" algn="ctr">
                        <a:lnSpc>
                          <a:spcPct val="150000"/>
                        </a:lnSpc>
                        <a:spcBef>
                          <a:spcPct val="0"/>
                        </a:spcBef>
                        <a:spcAft>
                          <a:spcPct val="0"/>
                        </a:spcAft>
                      </a:pPr>
                      <a:r>
                        <a:rPr lang="en-US" altLang="zh-CN" sz="900" i="1">
                          <a:latin typeface="Times New Roman" panose="02020603050405020304"/>
                          <a:ea typeface="Times New Roman" panose="02020603050405020304"/>
                        </a:rPr>
                        <a:t>N</a:t>
                      </a:r>
                      <a:r>
                        <a:rPr lang="en-US" altLang="zh-CN" sz="900" i="1">
                          <a:latin typeface="Times New Roman" panose="02020603050405020304"/>
                          <a:ea typeface="宋体" panose="02010600030101010101" pitchFamily="2" charset="-122"/>
                        </a:rPr>
                        <a:t> </a:t>
                      </a:r>
                      <a:r>
                        <a:rPr lang="en-US" altLang="zh-CN" sz="900" i="1">
                          <a:latin typeface="Times New Roman" panose="02020603050405020304"/>
                          <a:ea typeface="宋体" panose="02010600030101010101" pitchFamily="2" charset="-122"/>
                        </a:rPr>
                        <a:t>*</a:t>
                      </a:r>
                      <a:endParaRPr lang="en-US" altLang="zh-CN" sz="900" i="1">
                        <a:latin typeface="Times New Roman" panose="02020603050405020304"/>
                        <a:ea typeface="宋体" panose="02010600030101010101" pitchFamily="2" charset="-122"/>
                      </a:endParaRPr>
                    </a:p>
                  </a:txBody>
                  <a:tcPr marL="68580" marR="68580" marT="0" marB="0" anchor="ctr" anchorCtr="0">
                    <a:lnL>
                      <a:noFill/>
                    </a:lnL>
                    <a:lnR>
                      <a:noFill/>
                    </a:lnR>
                    <a:lnT>
                      <a:noFill/>
                    </a:lnT>
                    <a:lnB w="6350" cap="flat" cmpd="sng">
                      <a:solidFill>
                        <a:srgbClr val="000008"/>
                      </a:solidFill>
                      <a:prstDash val="solid"/>
                      <a:headEnd type="none" w="med" len="med"/>
                      <a:tailEnd type="none" w="med" len="med"/>
                    </a:lnB>
                    <a:noFill/>
                  </a:tcPr>
                </a:tc>
                <a:tc>
                  <a:txBody>
                    <a:bodyPr/>
                    <a:p>
                      <a:pPr marL="0" indent="0" algn="ctr">
                        <a:lnSpc>
                          <a:spcPct val="150000"/>
                        </a:lnSpc>
                        <a:spcBef>
                          <a:spcPct val="0"/>
                        </a:spcBef>
                        <a:spcAft>
                          <a:spcPct val="0"/>
                        </a:spcAft>
                      </a:pPr>
                      <a:r>
                        <a:rPr lang="en-US" altLang="zh-CN" sz="900" i="1">
                          <a:latin typeface="Times New Roman" panose="02020603050405020304"/>
                          <a:ea typeface="Times New Roman" panose="02020603050405020304"/>
                        </a:rPr>
                        <a:t>%</a:t>
                      </a:r>
                      <a:endParaRPr lang="en-US" altLang="zh-CN" sz="900" i="1">
                        <a:latin typeface="Times New Roman" panose="02020603050405020304"/>
                        <a:ea typeface="Times New Roman" panose="02020603050405020304"/>
                      </a:endParaRPr>
                    </a:p>
                  </a:txBody>
                  <a:tcPr marL="68580" marR="68580" marT="0" marB="0" anchor="ctr" anchorCtr="0">
                    <a:lnL>
                      <a:noFill/>
                    </a:lnL>
                    <a:lnR>
                      <a:noFill/>
                    </a:lnR>
                    <a:lnT>
                      <a:noFill/>
                    </a:lnT>
                    <a:lnB w="6350" cap="flat" cmpd="sng">
                      <a:solidFill>
                        <a:srgbClr val="000008"/>
                      </a:solidFill>
                      <a:prstDash val="solid"/>
                      <a:headEnd type="none" w="med" len="med"/>
                      <a:tailEnd type="none" w="med" len="med"/>
                    </a:lnB>
                    <a:noFill/>
                  </a:tcPr>
                </a:tc>
              </a:tr>
              <a:tr h="294640">
                <a:tc>
                  <a:txBody>
                    <a:bodyPr/>
                    <a:p>
                      <a:pPr marL="0" indent="0" algn="ctr">
                        <a:lnSpc>
                          <a:spcPct val="150000"/>
                        </a:lnSpc>
                        <a:spcBef>
                          <a:spcPct val="0"/>
                        </a:spcBef>
                        <a:spcAft>
                          <a:spcPct val="0"/>
                        </a:spcAft>
                      </a:pPr>
                      <a:r>
                        <a:rPr lang="zh-CN" sz="900">
                          <a:latin typeface="Times New Roman" panose="02020603050405020304"/>
                          <a:ea typeface="宋体" panose="02010600030101010101" pitchFamily="2" charset="-122"/>
                        </a:rPr>
                        <a:t>一致</a:t>
                      </a:r>
                      <a:endParaRPr lang="zh-CN" sz="900">
                        <a:latin typeface="Times New Roman" panose="02020603050405020304"/>
                        <a:ea typeface="宋体" panose="02010600030101010101" pitchFamily="2" charset="-122"/>
                      </a:endParaRPr>
                    </a:p>
                  </a:txBody>
                  <a:tcPr marL="68580" marR="68580" marT="0" marB="0" anchor="ctr" anchorCtr="0">
                    <a:lnL>
                      <a:noFill/>
                    </a:lnL>
                    <a:lnR>
                      <a:noFill/>
                    </a:lnR>
                    <a:lnT w="6350" cap="flat" cmpd="sng">
                      <a:solidFill>
                        <a:srgbClr val="000008"/>
                      </a:solidFill>
                      <a:prstDash val="solid"/>
                      <a:headEnd type="none" w="med" len="med"/>
                      <a:tailEnd type="none" w="med" len="med"/>
                    </a:lnT>
                    <a:lnB>
                      <a:noFill/>
                    </a:lnB>
                    <a:noFill/>
                  </a:tcPr>
                </a:tc>
                <a:tc>
                  <a:txBody>
                    <a:bodyPr/>
                    <a:p>
                      <a:pPr marL="0" indent="0" algn="ctr">
                        <a:lnSpc>
                          <a:spcPct val="150000"/>
                        </a:lnSpc>
                        <a:spcBef>
                          <a:spcPct val="0"/>
                        </a:spcBef>
                        <a:spcAft>
                          <a:spcPct val="0"/>
                        </a:spcAft>
                      </a:pPr>
                      <a:r>
                        <a:rPr lang="en-US" altLang="zh-CN" sz="900">
                          <a:latin typeface="Times New Roman" panose="02020603050405020304"/>
                          <a:ea typeface="Times New Roman" panose="02020603050405020304"/>
                        </a:rPr>
                        <a:t>1</a:t>
                      </a:r>
                      <a:endParaRPr lang="en-US" altLang="zh-CN" sz="900">
                        <a:latin typeface="Times New Roman" panose="02020603050405020304"/>
                        <a:ea typeface="Times New Roman" panose="02020603050405020304"/>
                      </a:endParaRPr>
                    </a:p>
                  </a:txBody>
                  <a:tcPr marL="68580" marR="68580" marT="0" marB="0" anchor="ctr" anchorCtr="0">
                    <a:lnL>
                      <a:noFill/>
                    </a:lnL>
                    <a:lnR>
                      <a:noFill/>
                    </a:lnR>
                    <a:lnT w="6350" cap="flat" cmpd="sng">
                      <a:solidFill>
                        <a:srgbClr val="000008"/>
                      </a:solidFill>
                      <a:prstDash val="solid"/>
                      <a:headEnd type="none" w="med" len="med"/>
                      <a:tailEnd type="none" w="med" len="med"/>
                    </a:lnT>
                    <a:lnB>
                      <a:noFill/>
                    </a:lnB>
                    <a:noFill/>
                  </a:tcPr>
                </a:tc>
                <a:tc>
                  <a:txBody>
                    <a:bodyPr/>
                    <a:p>
                      <a:pPr marL="0" indent="0" algn="ctr">
                        <a:lnSpc>
                          <a:spcPct val="150000"/>
                        </a:lnSpc>
                        <a:spcBef>
                          <a:spcPct val="0"/>
                        </a:spcBef>
                        <a:spcAft>
                          <a:spcPct val="0"/>
                        </a:spcAft>
                      </a:pPr>
                      <a:r>
                        <a:rPr lang="en-US" altLang="zh-CN" sz="900">
                          <a:latin typeface="Times New Roman" panose="02020603050405020304"/>
                          <a:ea typeface="Times New Roman" panose="02020603050405020304"/>
                        </a:rPr>
                        <a:t>100</a:t>
                      </a:r>
                      <a:endParaRPr lang="en-US" altLang="zh-CN" sz="900">
                        <a:latin typeface="Times New Roman" panose="02020603050405020304"/>
                        <a:ea typeface="Times New Roman" panose="02020603050405020304"/>
                      </a:endParaRPr>
                    </a:p>
                  </a:txBody>
                  <a:tcPr marL="68580" marR="68580" marT="0" marB="0" anchor="ctr" anchorCtr="0">
                    <a:lnL>
                      <a:noFill/>
                    </a:lnL>
                    <a:lnR>
                      <a:noFill/>
                    </a:lnR>
                    <a:lnT w="6350" cap="flat" cmpd="sng">
                      <a:solidFill>
                        <a:srgbClr val="000008"/>
                      </a:solidFill>
                      <a:prstDash val="solid"/>
                      <a:headEnd type="none" w="med" len="med"/>
                      <a:tailEnd type="none" w="med" len="med"/>
                    </a:lnT>
                    <a:lnB>
                      <a:noFill/>
                    </a:lnB>
                    <a:noFill/>
                  </a:tcPr>
                </a:tc>
              </a:tr>
              <a:tr h="277495">
                <a:tc>
                  <a:txBody>
                    <a:bodyPr/>
                    <a:p>
                      <a:pPr marL="0" indent="0" algn="ctr">
                        <a:lnSpc>
                          <a:spcPct val="150000"/>
                        </a:lnSpc>
                        <a:spcBef>
                          <a:spcPct val="0"/>
                        </a:spcBef>
                        <a:spcAft>
                          <a:spcPct val="0"/>
                        </a:spcAft>
                      </a:pPr>
                      <a:r>
                        <a:rPr lang="zh-CN" sz="900">
                          <a:latin typeface="Times New Roman" panose="02020603050405020304"/>
                          <a:ea typeface="宋体" panose="02010600030101010101" pitchFamily="2" charset="-122"/>
                        </a:rPr>
                        <a:t>不一致</a:t>
                      </a:r>
                      <a:endParaRPr lang="zh-CN" sz="900">
                        <a:latin typeface="Times New Roman" panose="02020603050405020304"/>
                        <a:ea typeface="宋体" panose="02010600030101010101" pitchFamily="2" charset="-122"/>
                      </a:endParaRPr>
                    </a:p>
                  </a:txBody>
                  <a:tcPr marL="68580" marR="68580" marT="0" marB="0" anchor="ctr" anchorCtr="0">
                    <a:lnL>
                      <a:noFill/>
                    </a:lnL>
                    <a:lnR>
                      <a:noFill/>
                    </a:lnR>
                    <a:lnT>
                      <a:noFill/>
                    </a:lnT>
                    <a:lnB w="19050" cap="flat" cmpd="sng">
                      <a:solidFill>
                        <a:srgbClr val="000008"/>
                      </a:solidFill>
                      <a:prstDash val="solid"/>
                      <a:headEnd type="none" w="med" len="med"/>
                      <a:tailEnd type="none" w="med" len="med"/>
                    </a:lnB>
                    <a:noFill/>
                  </a:tcPr>
                </a:tc>
                <a:tc>
                  <a:txBody>
                    <a:bodyPr/>
                    <a:p>
                      <a:pPr marL="0" indent="0" algn="ctr">
                        <a:lnSpc>
                          <a:spcPct val="150000"/>
                        </a:lnSpc>
                        <a:spcBef>
                          <a:spcPct val="0"/>
                        </a:spcBef>
                        <a:spcAft>
                          <a:spcPct val="0"/>
                        </a:spcAft>
                      </a:pPr>
                      <a:r>
                        <a:rPr lang="en-US" altLang="zh-CN" sz="900">
                          <a:latin typeface="Times New Roman" panose="02020603050405020304"/>
                          <a:ea typeface="Times New Roman" panose="02020603050405020304"/>
                        </a:rPr>
                        <a:t>0</a:t>
                      </a:r>
                      <a:endParaRPr lang="en-US" altLang="zh-CN" sz="900">
                        <a:latin typeface="Times New Roman" panose="02020603050405020304"/>
                        <a:ea typeface="Times New Roman" panose="02020603050405020304"/>
                      </a:endParaRPr>
                    </a:p>
                  </a:txBody>
                  <a:tcPr marL="68580" marR="68580" marT="0" marB="0" anchor="ctr" anchorCtr="0">
                    <a:lnL>
                      <a:noFill/>
                    </a:lnL>
                    <a:lnR>
                      <a:noFill/>
                    </a:lnR>
                    <a:lnT>
                      <a:noFill/>
                    </a:lnT>
                    <a:lnB w="19050" cap="flat" cmpd="sng">
                      <a:solidFill>
                        <a:srgbClr val="000008"/>
                      </a:solidFill>
                      <a:prstDash val="solid"/>
                      <a:headEnd type="none" w="med" len="med"/>
                      <a:tailEnd type="none" w="med" len="med"/>
                    </a:lnB>
                    <a:noFill/>
                  </a:tcPr>
                </a:tc>
                <a:tc>
                  <a:txBody>
                    <a:bodyPr/>
                    <a:p>
                      <a:pPr marL="0" indent="0" algn="ctr">
                        <a:lnSpc>
                          <a:spcPct val="150000"/>
                        </a:lnSpc>
                        <a:spcBef>
                          <a:spcPct val="0"/>
                        </a:spcBef>
                        <a:spcAft>
                          <a:spcPct val="0"/>
                        </a:spcAft>
                      </a:pPr>
                      <a:r>
                        <a:rPr lang="en-US" altLang="zh-CN" sz="900">
                          <a:latin typeface="Times New Roman" panose="02020603050405020304"/>
                          <a:ea typeface="Times New Roman" panose="02020603050405020304"/>
                        </a:rPr>
                        <a:t>0</a:t>
                      </a:r>
                      <a:endParaRPr lang="en-US" altLang="zh-CN" sz="900">
                        <a:latin typeface="Times New Roman" panose="02020603050405020304"/>
                        <a:ea typeface="Times New Roman" panose="02020603050405020304"/>
                      </a:endParaRPr>
                    </a:p>
                  </a:txBody>
                  <a:tcPr marL="68580" marR="68580" marT="0" marB="0" anchor="ctr" anchorCtr="0">
                    <a:lnL>
                      <a:noFill/>
                    </a:lnL>
                    <a:lnR>
                      <a:noFill/>
                    </a:lnR>
                    <a:lnT>
                      <a:noFill/>
                    </a:lnT>
                    <a:lnB w="19050" cap="flat" cmpd="sng">
                      <a:solidFill>
                        <a:srgbClr val="000008"/>
                      </a:solidFill>
                      <a:prstDash val="solid"/>
                      <a:headEnd type="none" w="med" len="med"/>
                      <a:tailEnd type="none" w="med" len="med"/>
                    </a:lnB>
                    <a:noFill/>
                  </a:tcPr>
                </a:tc>
              </a:tr>
            </a:tbl>
          </a:graphicData>
        </a:graphic>
      </p:graphicFrame>
      <p:sp>
        <p:nvSpPr>
          <p:cNvPr id="20" name="文本框 19"/>
          <p:cNvSpPr txBox="1"/>
          <p:nvPr/>
        </p:nvSpPr>
        <p:spPr>
          <a:xfrm>
            <a:off x="6979920" y="3629025"/>
            <a:ext cx="3833495" cy="321945"/>
          </a:xfrm>
          <a:prstGeom prst="rect">
            <a:avLst/>
          </a:prstGeom>
        </p:spPr>
        <p:txBody>
          <a:bodyPr wrap="square">
            <a:spAutoFit/>
          </a:bodyPr>
          <a:p>
            <a:pPr marL="0" indent="0" algn="ctr" defTabSz="266700">
              <a:lnSpc>
                <a:spcPct val="125000"/>
              </a:lnSpc>
              <a:spcBef>
                <a:spcPct val="0"/>
              </a:spcBef>
              <a:spcAft>
                <a:spcPct val="0"/>
              </a:spcAft>
            </a:pPr>
            <a:r>
              <a:rPr lang="zh-CN" altLang="en-US" sz="1200" b="1">
                <a:latin typeface="Times New Roman" panose="02020603050405020304"/>
                <a:ea typeface="黑体" panose="02010609060101010101" charset="-122"/>
              </a:rPr>
              <a:t>研究三推论的一致性的评估表</a:t>
            </a:r>
            <a:r>
              <a:rPr lang="en-US" altLang="zh-CN" sz="1200" b="1">
                <a:latin typeface="Times New Roman" panose="02020603050405020304"/>
                <a:ea typeface="Times New Roman" panose="02020603050405020304"/>
              </a:rPr>
              <a:t>(</a:t>
            </a:r>
            <a:r>
              <a:rPr lang="zh-CN" altLang="en-US" sz="1200" b="1">
                <a:latin typeface="Times New Roman" panose="02020603050405020304"/>
                <a:ea typeface="黑体" panose="02010609060101010101" charset="-122"/>
              </a:rPr>
              <a:t>创新方法</a:t>
            </a:r>
            <a:r>
              <a:rPr lang="en-US" altLang="zh-CN" sz="1200" b="1">
                <a:latin typeface="Times New Roman" panose="02020603050405020304"/>
                <a:ea typeface="Times New Roman" panose="02020603050405020304"/>
              </a:rPr>
              <a:t>)</a:t>
            </a:r>
            <a:endParaRPr lang="en-US" altLang="zh-CN" sz="1200" b="1">
              <a:latin typeface="Times New Roman" panose="02020603050405020304"/>
              <a:ea typeface="Times New Roman" panose="02020603050405020304"/>
            </a:endParaRPr>
          </a:p>
        </p:txBody>
      </p:sp>
    </p:spTree>
    <p:custDataLst>
      <p:tags r:id="rId4"/>
    </p:custDataLst>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randombar(horizontal)">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custDataLst>
              <p:tags r:id="rId1"/>
            </p:custDataLst>
          </p:nvPr>
        </p:nvSpPr>
        <p:spPr>
          <a:xfrm>
            <a:off x="692785" y="1304925"/>
            <a:ext cx="10932795" cy="1934845"/>
          </a:xfrm>
          <a:prstGeom prst="rect">
            <a:avLst/>
          </a:prstGeom>
          <a:solidFill>
            <a:srgbClr val="EFF7E8"/>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3" name="TextBox 15"/>
          <p:cNvSpPr txBox="1"/>
          <p:nvPr>
            <p:custDataLst>
              <p:tags r:id="rId2"/>
            </p:custDataLst>
          </p:nvPr>
        </p:nvSpPr>
        <p:spPr>
          <a:xfrm>
            <a:off x="867410" y="1299845"/>
            <a:ext cx="10674985" cy="1936750"/>
          </a:xfrm>
          <a:prstGeom prst="rect">
            <a:avLst/>
          </a:prstGeom>
          <a:noFill/>
        </p:spPr>
        <p:txBody>
          <a:bodyPr wrap="square" lIns="91426" tIns="45714" rIns="91426" bIns="45714" rtlCol="0">
            <a:spAutoFit/>
          </a:bodyPr>
          <a:p>
            <a:pPr algn="just">
              <a:lnSpc>
                <a:spcPct val="150000"/>
              </a:lnSpc>
            </a:pPr>
            <a:r>
              <a:rPr lang="zh-CN" altLang="en-US" sz="2000" b="1" dirty="0">
                <a:solidFill>
                  <a:schemeClr val="tx1"/>
                </a:solidFill>
                <a:latin typeface="宋体" panose="02010600030101010101" pitchFamily="2" charset="-122"/>
                <a:ea typeface="宋体" panose="02010600030101010101" pitchFamily="2" charset="-122"/>
                <a:cs typeface="宋体" panose="02010600030101010101" pitchFamily="2" charset="-122"/>
              </a:rPr>
              <a:t>这是一篇</a:t>
            </a:r>
            <a:r>
              <a:rPr lang="en-US" altLang="zh-CN" sz="2000" b="1" dirty="0">
                <a:solidFill>
                  <a:schemeClr val="tx1"/>
                </a:solidFill>
                <a:latin typeface="宋体" panose="02010600030101010101" pitchFamily="2" charset="-122"/>
                <a:ea typeface="宋体" panose="02010600030101010101" pitchFamily="2" charset="-122"/>
                <a:cs typeface="宋体" panose="02010600030101010101" pitchFamily="2" charset="-122"/>
              </a:rPr>
              <a:t>2025</a:t>
            </a:r>
            <a:r>
              <a:rPr lang="zh-CN" altLang="en-US" sz="2000" b="1" dirty="0">
                <a:solidFill>
                  <a:schemeClr val="tx1"/>
                </a:solidFill>
                <a:latin typeface="宋体" panose="02010600030101010101" pitchFamily="2" charset="-122"/>
                <a:ea typeface="宋体" panose="02010600030101010101" pitchFamily="2" charset="-122"/>
                <a:cs typeface="宋体" panose="02010600030101010101" pitchFamily="2" charset="-122"/>
              </a:rPr>
              <a:t>年的文章，使用的</a:t>
            </a:r>
            <a:r>
              <a:rPr lang="en-US" altLang="zh-CN" sz="2000" b="1" dirty="0">
                <a:solidFill>
                  <a:schemeClr val="tx1"/>
                </a:solidFill>
                <a:latin typeface="宋体" panose="02010600030101010101" pitchFamily="2" charset="-122"/>
                <a:ea typeface="宋体" panose="02010600030101010101" pitchFamily="2" charset="-122"/>
                <a:cs typeface="宋体" panose="02010600030101010101" pitchFamily="2" charset="-122"/>
              </a:rPr>
              <a:t>R</a:t>
            </a:r>
            <a:r>
              <a:rPr lang="zh-CN" altLang="en-US" sz="2000" b="1" dirty="0">
                <a:solidFill>
                  <a:schemeClr val="tx1"/>
                </a:solidFill>
                <a:latin typeface="宋体" panose="02010600030101010101" pitchFamily="2" charset="-122"/>
                <a:ea typeface="宋体" panose="02010600030101010101" pitchFamily="2" charset="-122"/>
                <a:cs typeface="宋体" panose="02010600030101010101" pitchFamily="2" charset="-122"/>
              </a:rPr>
              <a:t>却是</a:t>
            </a:r>
            <a:r>
              <a:rPr lang="en-US" altLang="zh-CN" sz="2000" b="1" dirty="0">
                <a:solidFill>
                  <a:schemeClr val="tx1"/>
                </a:solidFill>
                <a:latin typeface="宋体" panose="02010600030101010101" pitchFamily="2" charset="-122"/>
                <a:ea typeface="宋体" panose="02010600030101010101" pitchFamily="2" charset="-122"/>
                <a:cs typeface="宋体" panose="02010600030101010101" pitchFamily="2" charset="-122"/>
              </a:rPr>
              <a:t>2002</a:t>
            </a:r>
            <a:r>
              <a:rPr lang="zh-CN" altLang="en-US" sz="2000" b="1" dirty="0">
                <a:solidFill>
                  <a:schemeClr val="tx1"/>
                </a:solidFill>
                <a:latin typeface="宋体" panose="02010600030101010101" pitchFamily="2" charset="-122"/>
                <a:ea typeface="宋体" panose="02010600030101010101" pitchFamily="2" charset="-122"/>
                <a:cs typeface="宋体" panose="02010600030101010101" pitchFamily="2" charset="-122"/>
              </a:rPr>
              <a:t>年的版本，</a:t>
            </a:r>
            <a:r>
              <a:rPr lang="en-US" altLang="zh-CN" sz="2000" b="1" dirty="0">
                <a:solidFill>
                  <a:schemeClr val="tx1"/>
                </a:solidFill>
                <a:latin typeface="宋体" panose="02010600030101010101" pitchFamily="2" charset="-122"/>
                <a:ea typeface="宋体" panose="02010600030101010101" pitchFamily="2" charset="-122"/>
                <a:cs typeface="宋体" panose="02010600030101010101" pitchFamily="2" charset="-122"/>
              </a:rPr>
              <a:t>R</a:t>
            </a:r>
            <a:r>
              <a:rPr lang="zh-CN" altLang="en-US" sz="2000" b="1" dirty="0">
                <a:solidFill>
                  <a:schemeClr val="tx1"/>
                </a:solidFill>
                <a:latin typeface="宋体" panose="02010600030101010101" pitchFamily="2" charset="-122"/>
                <a:ea typeface="宋体" panose="02010600030101010101" pitchFamily="2" charset="-122"/>
                <a:cs typeface="宋体" panose="02010600030101010101" pitchFamily="2" charset="-122"/>
              </a:rPr>
              <a:t>包也有一些当下的</a:t>
            </a:r>
            <a:r>
              <a:rPr lang="en-US" altLang="zh-CN" sz="2000" b="1" dirty="0">
                <a:solidFill>
                  <a:schemeClr val="tx1"/>
                </a:solidFill>
                <a:latin typeface="宋体" panose="02010600030101010101" pitchFamily="2" charset="-122"/>
                <a:ea typeface="宋体" panose="02010600030101010101" pitchFamily="2" charset="-122"/>
                <a:cs typeface="宋体" panose="02010600030101010101" pitchFamily="2" charset="-122"/>
              </a:rPr>
              <a:t>R</a:t>
            </a:r>
            <a:r>
              <a:rPr lang="zh-CN" altLang="en-US" sz="2000" b="1" dirty="0">
                <a:solidFill>
                  <a:schemeClr val="tx1"/>
                </a:solidFill>
                <a:latin typeface="宋体" panose="02010600030101010101" pitchFamily="2" charset="-122"/>
                <a:ea typeface="宋体" panose="02010600030101010101" pitchFamily="2" charset="-122"/>
                <a:cs typeface="宋体" panose="02010600030101010101" pitchFamily="2" charset="-122"/>
              </a:rPr>
              <a:t>不支持自动下载的包，只能通过人工安装。支持的包也可能存在版本差异，导致对数据兼容性不同，复现困难。尽管数据显示研究者</a:t>
            </a:r>
            <a:r>
              <a:rPr lang="en-US" altLang="zh-CN" sz="2000" b="1" dirty="0">
                <a:solidFill>
                  <a:schemeClr val="tx1"/>
                </a:solidFill>
                <a:latin typeface="宋体" panose="02010600030101010101" pitchFamily="2" charset="-122"/>
                <a:ea typeface="宋体" panose="02010600030101010101" pitchFamily="2" charset="-122"/>
                <a:cs typeface="宋体" panose="02010600030101010101" pitchFamily="2" charset="-122"/>
              </a:rPr>
              <a:t>2025</a:t>
            </a:r>
            <a:r>
              <a:rPr lang="zh-CN" altLang="en-US" sz="2000" b="1" dirty="0">
                <a:solidFill>
                  <a:schemeClr val="tx1"/>
                </a:solidFill>
                <a:latin typeface="宋体" panose="02010600030101010101" pitchFamily="2" charset="-122"/>
                <a:ea typeface="宋体" panose="02010600030101010101" pitchFamily="2" charset="-122"/>
                <a:cs typeface="宋体" panose="02010600030101010101" pitchFamily="2" charset="-122"/>
              </a:rPr>
              <a:t>年</a:t>
            </a:r>
            <a:r>
              <a:rPr lang="en-US" altLang="zh-CN" sz="2000" b="1" dirty="0">
                <a:solidFill>
                  <a:schemeClr val="tx1"/>
                </a:solidFill>
                <a:latin typeface="宋体" panose="02010600030101010101" pitchFamily="2" charset="-122"/>
                <a:ea typeface="宋体" panose="02010600030101010101" pitchFamily="2" charset="-122"/>
                <a:cs typeface="宋体" panose="02010600030101010101" pitchFamily="2" charset="-122"/>
              </a:rPr>
              <a:t>1</a:t>
            </a:r>
            <a:r>
              <a:rPr lang="zh-CN" altLang="en-US" sz="2000" b="1" dirty="0">
                <a:solidFill>
                  <a:schemeClr val="tx1"/>
                </a:solidFill>
                <a:latin typeface="宋体" panose="02010600030101010101" pitchFamily="2" charset="-122"/>
                <a:ea typeface="宋体" panose="02010600030101010101" pitchFamily="2" charset="-122"/>
                <a:cs typeface="宋体" panose="02010600030101010101" pitchFamily="2" charset="-122"/>
              </a:rPr>
              <a:t>月进行了代码更新，但并不解决</a:t>
            </a:r>
            <a:r>
              <a:rPr lang="en-US" altLang="zh-CN" sz="2000" b="1" dirty="0">
                <a:solidFill>
                  <a:schemeClr val="tx1"/>
                </a:solidFill>
                <a:latin typeface="宋体" panose="02010600030101010101" pitchFamily="2" charset="-122"/>
                <a:ea typeface="宋体" panose="02010600030101010101" pitchFamily="2" charset="-122"/>
                <a:cs typeface="宋体" panose="02010600030101010101" pitchFamily="2" charset="-122"/>
              </a:rPr>
              <a:t>R</a:t>
            </a:r>
            <a:r>
              <a:rPr lang="zh-CN" altLang="en-US" sz="2000" b="1" dirty="0">
                <a:solidFill>
                  <a:schemeClr val="tx1"/>
                </a:solidFill>
                <a:latin typeface="宋体" panose="02010600030101010101" pitchFamily="2" charset="-122"/>
                <a:ea typeface="宋体" panose="02010600030101010101" pitchFamily="2" charset="-122"/>
                <a:cs typeface="宋体" panose="02010600030101010101" pitchFamily="2" charset="-122"/>
              </a:rPr>
              <a:t>的版本问题，依旧是在研究者的特定版本下，可能可以完美的重复，时效性较差。</a:t>
            </a:r>
            <a:endParaRPr lang="zh-CN" altLang="en-US" sz="2000" b="1" dirty="0">
              <a:solidFill>
                <a:schemeClr val="tx1"/>
              </a:solidFill>
              <a:latin typeface="宋体" panose="02010600030101010101" pitchFamily="2" charset="-122"/>
              <a:ea typeface="宋体" panose="02010600030101010101" pitchFamily="2" charset="-122"/>
              <a:cs typeface="宋体" panose="02010600030101010101" pitchFamily="2" charset="-122"/>
            </a:endParaRPr>
          </a:p>
        </p:txBody>
      </p:sp>
      <p:sp>
        <p:nvSpPr>
          <p:cNvPr id="2" name="箭头: V 形 3"/>
          <p:cNvSpPr/>
          <p:nvPr/>
        </p:nvSpPr>
        <p:spPr>
          <a:xfrm flipV="1">
            <a:off x="554355" y="329565"/>
            <a:ext cx="377190" cy="436880"/>
          </a:xfrm>
          <a:prstGeom prst="chevron">
            <a:avLst/>
          </a:prstGeom>
          <a:solidFill>
            <a:srgbClr val="006A44"/>
          </a:solidFill>
          <a:ln w="12700" cap="flat" cmpd="sng" algn="ctr">
            <a:noFill/>
            <a:prstDash val="solid"/>
            <a:miter lim="800000"/>
          </a:ln>
          <a:effectLst/>
        </p:spPr>
        <p:txBody>
          <a:bodyPr rtlCol="0" anchor="ctr"/>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sp>
        <p:nvSpPr>
          <p:cNvPr id="3" name="箭头: V 形 4"/>
          <p:cNvSpPr/>
          <p:nvPr/>
        </p:nvSpPr>
        <p:spPr>
          <a:xfrm flipV="1">
            <a:off x="867410" y="325120"/>
            <a:ext cx="377190" cy="436880"/>
          </a:xfrm>
          <a:prstGeom prst="chevron">
            <a:avLst/>
          </a:prstGeom>
          <a:solidFill>
            <a:srgbClr val="FFFFFF"/>
          </a:solidFill>
          <a:ln w="12700" cap="flat" cmpd="sng" algn="ctr">
            <a:solidFill>
              <a:srgbClr val="006A44"/>
            </a:solidFill>
            <a:prstDash val="solid"/>
            <a:miter lim="800000"/>
          </a:ln>
          <a:effectLst/>
        </p:spPr>
        <p:txBody>
          <a:bodyPr rtlCol="0" anchor="ctr"/>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cxnSp>
        <p:nvCxnSpPr>
          <p:cNvPr id="4" name="直接连接符 3"/>
          <p:cNvCxnSpPr/>
          <p:nvPr/>
        </p:nvCxnSpPr>
        <p:spPr>
          <a:xfrm>
            <a:off x="1337297" y="751736"/>
            <a:ext cx="10519410" cy="0"/>
          </a:xfrm>
          <a:prstGeom prst="line">
            <a:avLst/>
          </a:prstGeom>
          <a:noFill/>
          <a:ln w="6350" cap="flat" cmpd="sng" algn="ctr">
            <a:solidFill>
              <a:srgbClr val="293247"/>
            </a:solidFill>
            <a:prstDash val="lgDash"/>
            <a:miter lim="800000"/>
            <a:tailEnd type="oval"/>
          </a:ln>
          <a:effectLst/>
        </p:spPr>
      </p:cxnSp>
      <p:sp>
        <p:nvSpPr>
          <p:cNvPr id="5" name="文本框 4"/>
          <p:cNvSpPr txBox="1"/>
          <p:nvPr/>
        </p:nvSpPr>
        <p:spPr>
          <a:xfrm>
            <a:off x="1419212" y="301090"/>
            <a:ext cx="1407160" cy="460375"/>
          </a:xfrm>
          <a:prstGeom prst="rect">
            <a:avLst/>
          </a:prstGeom>
          <a:noFill/>
        </p:spPr>
        <p:txBody>
          <a:bodyPr wrap="none" rtlCol="0">
            <a:spAutoFit/>
          </a:bodyPr>
          <a:p>
            <a:r>
              <a:rPr lang="zh-CN" altLang="en-US" sz="2400" b="1" dirty="0">
                <a:solidFill>
                  <a:srgbClr val="000000">
                    <a:lumMod val="75000"/>
                    <a:lumOff val="25000"/>
                  </a:srgbClr>
                </a:solidFill>
                <a:latin typeface="黑体" panose="02010609060101010101" charset="-122"/>
                <a:ea typeface="黑体" panose="02010609060101010101" charset="-122"/>
                <a:sym typeface="思源宋体 CN Light" panose="02020300000000000000" pitchFamily="18" charset="-122"/>
              </a:rPr>
              <a:t>其他思考</a:t>
            </a:r>
            <a:endParaRPr lang="zh-CN" altLang="en-US" sz="2400" b="1" dirty="0">
              <a:solidFill>
                <a:srgbClr val="000000">
                  <a:lumMod val="75000"/>
                  <a:lumOff val="25000"/>
                </a:srgbClr>
              </a:solidFill>
              <a:latin typeface="黑体" panose="02010609060101010101" charset="-122"/>
              <a:ea typeface="黑体" panose="02010609060101010101" charset="-122"/>
              <a:sym typeface="思源宋体 CN Light" panose="02020300000000000000" pitchFamily="18" charset="-122"/>
            </a:endParaRPr>
          </a:p>
        </p:txBody>
      </p:sp>
      <p:sp>
        <p:nvSpPr>
          <p:cNvPr id="6" name="箭头: V 形 8"/>
          <p:cNvSpPr/>
          <p:nvPr/>
        </p:nvSpPr>
        <p:spPr>
          <a:xfrm flipV="1">
            <a:off x="235585" y="325120"/>
            <a:ext cx="377190" cy="436880"/>
          </a:xfrm>
          <a:prstGeom prst="chevron">
            <a:avLst/>
          </a:prstGeom>
          <a:solidFill>
            <a:srgbClr val="FFFFFF"/>
          </a:solidFill>
          <a:ln w="12700" cap="flat" cmpd="sng" algn="ctr">
            <a:solidFill>
              <a:srgbClr val="A5A5A5"/>
            </a:solidFill>
            <a:prstDash val="solid"/>
            <a:miter lim="800000"/>
          </a:ln>
          <a:effectLst/>
        </p:spPr>
        <p:txBody>
          <a:bodyPr rtlCol="0" anchor="ctr"/>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pic>
        <p:nvPicPr>
          <p:cNvPr id="7" name="图片 6" descr="南京师范大学（黑）"/>
          <p:cNvPicPr>
            <a:picLocks noChangeAspect="1"/>
          </p:cNvPicPr>
          <p:nvPr/>
        </p:nvPicPr>
        <p:blipFill>
          <a:blip r:embed="rId3"/>
          <a:stretch>
            <a:fillRect/>
          </a:stretch>
        </p:blipFill>
        <p:spPr>
          <a:xfrm>
            <a:off x="9657080" y="-310515"/>
            <a:ext cx="2285365" cy="1615440"/>
          </a:xfrm>
          <a:prstGeom prst="rect">
            <a:avLst/>
          </a:prstGeom>
        </p:spPr>
      </p:pic>
      <p:pic>
        <p:nvPicPr>
          <p:cNvPr id="8" name="图片 7" descr="校徽-绿"/>
          <p:cNvPicPr>
            <a:picLocks noChangeAspect="1"/>
          </p:cNvPicPr>
          <p:nvPr/>
        </p:nvPicPr>
        <p:blipFill>
          <a:blip r:embed="rId4"/>
          <a:stretch>
            <a:fillRect/>
          </a:stretch>
        </p:blipFill>
        <p:spPr>
          <a:xfrm>
            <a:off x="9657080" y="20320"/>
            <a:ext cx="640715" cy="906780"/>
          </a:xfrm>
          <a:prstGeom prst="rect">
            <a:avLst/>
          </a:prstGeom>
        </p:spPr>
      </p:pic>
      <p:sp>
        <p:nvSpPr>
          <p:cNvPr id="22" name="矩形 21"/>
          <p:cNvSpPr/>
          <p:nvPr/>
        </p:nvSpPr>
        <p:spPr>
          <a:xfrm>
            <a:off x="0" y="6702425"/>
            <a:ext cx="12192000" cy="155575"/>
          </a:xfrm>
          <a:prstGeom prst="rect">
            <a:avLst/>
          </a:prstGeom>
          <a:solidFill>
            <a:srgbClr val="006A4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3" grpId="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9" name="图片 28" descr="C:/Users/huanglanlan/Desktop/23-秋-新媒体图库/武东林/微信图片_20231204164121.jpg微信图片_20231204164121"/>
          <p:cNvPicPr preferRelativeResize="0">
            <a:picLocks noChangeAspect="1"/>
          </p:cNvPicPr>
          <p:nvPr/>
        </p:nvPicPr>
        <p:blipFill>
          <a:blip r:embed="rId1">
            <a:alphaModFix amt="20000"/>
          </a:blip>
          <a:srcRect l="116" r="116"/>
          <a:stretch>
            <a:fillRect/>
          </a:stretch>
        </p:blipFill>
        <p:spPr>
          <a:xfrm>
            <a:off x="0" y="0"/>
            <a:ext cx="12192000" cy="6858000"/>
          </a:xfrm>
          <a:prstGeom prst="rect">
            <a:avLst/>
          </a:prstGeom>
          <a:noFill/>
        </p:spPr>
      </p:pic>
      <p:sp>
        <p:nvSpPr>
          <p:cNvPr id="2" name="矩形 1"/>
          <p:cNvSpPr/>
          <p:nvPr/>
        </p:nvSpPr>
        <p:spPr>
          <a:xfrm>
            <a:off x="0" y="0"/>
            <a:ext cx="12192000" cy="740410"/>
          </a:xfrm>
          <a:prstGeom prst="rect">
            <a:avLst/>
          </a:prstGeom>
          <a:solidFill>
            <a:srgbClr val="006A44"/>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1" name="等腰三角形 10"/>
          <p:cNvSpPr/>
          <p:nvPr/>
        </p:nvSpPr>
        <p:spPr>
          <a:xfrm>
            <a:off x="2543886" y="4083216"/>
            <a:ext cx="1053605" cy="981782"/>
          </a:xfrm>
          <a:prstGeom prst="triangle">
            <a:avLst/>
          </a:prstGeom>
          <a:solidFill>
            <a:srgbClr val="00B050"/>
          </a:solidFill>
          <a:ln>
            <a:noFill/>
          </a:ln>
          <a:effectLst>
            <a:outerShdw blurRad="254000"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等腰三角形 7"/>
          <p:cNvSpPr/>
          <p:nvPr/>
        </p:nvSpPr>
        <p:spPr>
          <a:xfrm rot="10800000">
            <a:off x="1765688" y="2104426"/>
            <a:ext cx="2609342" cy="2431466"/>
          </a:xfrm>
          <a:prstGeom prst="triangle">
            <a:avLst/>
          </a:prstGeom>
          <a:solidFill>
            <a:srgbClr val="006A44"/>
          </a:solidFill>
          <a:ln>
            <a:noFill/>
          </a:ln>
          <a:effectLst>
            <a:outerShdw blurRad="254000"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b="1">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cxnSp>
        <p:nvCxnSpPr>
          <p:cNvPr id="12" name="直接连接符 11"/>
          <p:cNvCxnSpPr/>
          <p:nvPr/>
        </p:nvCxnSpPr>
        <p:spPr>
          <a:xfrm>
            <a:off x="1666128" y="1316355"/>
            <a:ext cx="598170" cy="1118870"/>
          </a:xfrm>
          <a:prstGeom prst="line">
            <a:avLst/>
          </a:prstGeom>
          <a:ln w="19050">
            <a:solidFill>
              <a:srgbClr val="92D050">
                <a:alpha val="70000"/>
              </a:srgb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1917828" y="3394615"/>
            <a:ext cx="501126" cy="932513"/>
          </a:xfrm>
          <a:prstGeom prst="line">
            <a:avLst/>
          </a:prstGeom>
          <a:ln w="19050">
            <a:solidFill>
              <a:srgbClr val="92D050">
                <a:alpha val="80000"/>
              </a:srgbClr>
            </a:solidFill>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2594892" y="2552824"/>
            <a:ext cx="944880" cy="1014730"/>
          </a:xfrm>
          <a:prstGeom prst="rect">
            <a:avLst/>
          </a:prstGeom>
          <a:noFill/>
        </p:spPr>
        <p:txBody>
          <a:bodyPr wrap="none" rtlCol="0">
            <a:spAutoFit/>
          </a:bodyPr>
          <a:p>
            <a:pPr algn="ctr"/>
            <a:r>
              <a:rPr lang="en-US" altLang="zh-CN" sz="6000" dirty="0">
                <a:solidFill>
                  <a:schemeClr val="bg1"/>
                </a:solidFill>
                <a:effectLst>
                  <a:outerShdw blurRad="25400" dist="25400" dir="2700000" algn="tl">
                    <a:srgbClr val="000000">
                      <a:alpha val="20000"/>
                    </a:srgbClr>
                  </a:outerShdw>
                </a:effectLst>
                <a:latin typeface="黑体" panose="02010609060101010101" charset="-122"/>
                <a:ea typeface="黑体" panose="02010609060101010101" charset="-122"/>
              </a:rPr>
              <a:t>04</a:t>
            </a:r>
            <a:endParaRPr lang="zh-CN" altLang="en-US" sz="6000" dirty="0">
              <a:solidFill>
                <a:schemeClr val="bg1"/>
              </a:solidFill>
              <a:effectLst>
                <a:outerShdw blurRad="25400" dist="25400" dir="2700000" algn="tl">
                  <a:srgbClr val="000000">
                    <a:alpha val="20000"/>
                  </a:srgbClr>
                </a:outerShdw>
              </a:effectLst>
              <a:latin typeface="黑体" panose="02010609060101010101" charset="-122"/>
              <a:ea typeface="黑体" panose="02010609060101010101" charset="-122"/>
            </a:endParaRPr>
          </a:p>
        </p:txBody>
      </p:sp>
      <p:sp>
        <p:nvSpPr>
          <p:cNvPr id="37" name="文本框 36"/>
          <p:cNvSpPr txBox="1"/>
          <p:nvPr/>
        </p:nvSpPr>
        <p:spPr>
          <a:xfrm>
            <a:off x="2608152" y="2273386"/>
            <a:ext cx="914240" cy="368300"/>
          </a:xfrm>
          <a:prstGeom prst="rect">
            <a:avLst/>
          </a:prstGeom>
          <a:noFill/>
        </p:spPr>
        <p:txBody>
          <a:bodyPr wrap="square" rtlCol="0">
            <a:spAutoFit/>
          </a:bodyPr>
          <a:p>
            <a:pPr algn="dist"/>
            <a:r>
              <a:rPr lang="en-US" altLang="zh-CN" dirty="0">
                <a:solidFill>
                  <a:schemeClr val="bg1"/>
                </a:solidFill>
                <a:effectLst>
                  <a:outerShdw blurRad="25400" dist="25400" dir="2700000" algn="tl">
                    <a:srgbClr val="000000">
                      <a:alpha val="20000"/>
                    </a:srgbClr>
                  </a:outerShdw>
                </a:effectLst>
                <a:latin typeface="黑体" panose="02010609060101010101" charset="-122"/>
                <a:ea typeface="黑体" panose="02010609060101010101" charset="-122"/>
              </a:rPr>
              <a:t>PART</a:t>
            </a:r>
            <a:endParaRPr lang="zh-CN" altLang="en-US" dirty="0">
              <a:solidFill>
                <a:schemeClr val="bg1"/>
              </a:solidFill>
              <a:effectLst>
                <a:outerShdw blurRad="25400" dist="25400" dir="2700000" algn="tl">
                  <a:srgbClr val="000000">
                    <a:alpha val="20000"/>
                  </a:srgbClr>
                </a:outerShdw>
              </a:effectLst>
              <a:latin typeface="黑体" panose="02010609060101010101" charset="-122"/>
              <a:ea typeface="黑体" panose="02010609060101010101" charset="-122"/>
            </a:endParaRPr>
          </a:p>
        </p:txBody>
      </p:sp>
      <p:sp>
        <p:nvSpPr>
          <p:cNvPr id="22" name="等腰三角形 21"/>
          <p:cNvSpPr/>
          <p:nvPr/>
        </p:nvSpPr>
        <p:spPr>
          <a:xfrm>
            <a:off x="3683706" y="1857963"/>
            <a:ext cx="552596" cy="514927"/>
          </a:xfrm>
          <a:prstGeom prst="triangle">
            <a:avLst/>
          </a:prstGeom>
          <a:solidFill>
            <a:srgbClr val="00B050"/>
          </a:solidFill>
          <a:ln>
            <a:noFill/>
          </a:ln>
          <a:effectLst>
            <a:outerShdw blurRad="254000"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23" name="直接连接符 22"/>
          <p:cNvCxnSpPr/>
          <p:nvPr/>
        </p:nvCxnSpPr>
        <p:spPr>
          <a:xfrm>
            <a:off x="3834544" y="3909190"/>
            <a:ext cx="250563" cy="466257"/>
          </a:xfrm>
          <a:prstGeom prst="line">
            <a:avLst/>
          </a:prstGeom>
          <a:ln w="19050">
            <a:solidFill>
              <a:srgbClr val="92D050">
                <a:alpha val="80000"/>
              </a:srgbClr>
            </a:solidFill>
          </a:ln>
        </p:spPr>
        <p:style>
          <a:lnRef idx="1">
            <a:schemeClr val="accent1"/>
          </a:lnRef>
          <a:fillRef idx="0">
            <a:schemeClr val="accent1"/>
          </a:fillRef>
          <a:effectRef idx="0">
            <a:schemeClr val="accent1"/>
          </a:effectRef>
          <a:fontRef idx="minor">
            <a:schemeClr val="tx1"/>
          </a:fontRef>
        </p:style>
      </p:cxnSp>
      <p:pic>
        <p:nvPicPr>
          <p:cNvPr id="27" name="图片 26" descr="校徽+南京师范大学(白)"/>
          <p:cNvPicPr>
            <a:picLocks noChangeAspect="1"/>
          </p:cNvPicPr>
          <p:nvPr/>
        </p:nvPicPr>
        <p:blipFill>
          <a:blip r:embed="rId2"/>
          <a:stretch>
            <a:fillRect/>
          </a:stretch>
        </p:blipFill>
        <p:spPr>
          <a:xfrm>
            <a:off x="9270365" y="-627380"/>
            <a:ext cx="2919095" cy="2063750"/>
          </a:xfrm>
          <a:prstGeom prst="rect">
            <a:avLst/>
          </a:prstGeom>
        </p:spPr>
      </p:pic>
      <p:sp>
        <p:nvSpPr>
          <p:cNvPr id="24" name="等腰三角形 23"/>
          <p:cNvSpPr/>
          <p:nvPr/>
        </p:nvSpPr>
        <p:spPr>
          <a:xfrm rot="10800000">
            <a:off x="2177642" y="1588259"/>
            <a:ext cx="308065" cy="287065"/>
          </a:xfrm>
          <a:prstGeom prst="triangle">
            <a:avLst/>
          </a:prstGeom>
          <a:solidFill>
            <a:srgbClr val="006A44"/>
          </a:solidFill>
          <a:ln>
            <a:noFill/>
          </a:ln>
          <a:effectLst>
            <a:outerShdw blurRad="254000"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5" name="矩形 24"/>
          <p:cNvSpPr/>
          <p:nvPr/>
        </p:nvSpPr>
        <p:spPr>
          <a:xfrm>
            <a:off x="0" y="6374765"/>
            <a:ext cx="12192000" cy="483235"/>
          </a:xfrm>
          <a:prstGeom prst="rect">
            <a:avLst/>
          </a:prstGeom>
          <a:solidFill>
            <a:srgbClr val="006A44"/>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8" name="文本框 27"/>
          <p:cNvSpPr txBox="1"/>
          <p:nvPr/>
        </p:nvSpPr>
        <p:spPr>
          <a:xfrm>
            <a:off x="4543425" y="2465705"/>
            <a:ext cx="7204710" cy="2676525"/>
          </a:xfrm>
          <a:prstGeom prst="rect">
            <a:avLst/>
          </a:prstGeom>
        </p:spPr>
        <p:txBody>
          <a:bodyPr wrap="square">
            <a:spAutoFit/>
            <a:extLst>
              <a:ext uri="{4A0BC546-FE56-4ADE-93B0-CB8AF2F6F144}">
                <wpsdc:textFrameExt xmlns:wpsdc="http://www.wps.cn/officeDocument/2022/drawingmlCustomData" type="text"/>
              </a:ext>
            </a:extLst>
          </a:bodyPr>
          <a:p>
            <a:pPr algn="l"/>
            <a:r>
              <a:rPr lang="zh-CN" altLang="en-US" sz="4800" b="1">
                <a:latin typeface="黑体" panose="02010609060101010101" charset="-122"/>
                <a:ea typeface="黑体" panose="02010609060101010101" charset="-122"/>
                <a:cs typeface="黑体" panose="02010609060101010101" charset="-122"/>
              </a:rPr>
              <a:t>研究</a:t>
            </a:r>
            <a:r>
              <a:rPr lang="en-US" altLang="zh-CN" sz="4800" b="1">
                <a:latin typeface="黑体" panose="02010609060101010101" charset="-122"/>
                <a:ea typeface="黑体" panose="02010609060101010101" charset="-122"/>
                <a:cs typeface="黑体" panose="02010609060101010101" charset="-122"/>
              </a:rPr>
              <a:t>4</a:t>
            </a:r>
            <a:r>
              <a:rPr lang="zh-CN" altLang="en-US" sz="4800">
                <a:latin typeface="黑体" panose="02010609060101010101" charset="-122"/>
                <a:ea typeface="黑体" panose="02010609060101010101" charset="-122"/>
                <a:cs typeface="黑体" panose="02010609060101010101" charset="-122"/>
              </a:rPr>
              <a:t>：</a:t>
            </a:r>
            <a:endParaRPr lang="zh-CN" altLang="en-US" sz="4800">
              <a:latin typeface="黑体" panose="02010609060101010101" charset="-122"/>
              <a:ea typeface="黑体" panose="02010609060101010101" charset="-122"/>
              <a:cs typeface="黑体" panose="02010609060101010101" charset="-122"/>
            </a:endParaRPr>
          </a:p>
          <a:p>
            <a:pPr algn="l"/>
            <a:r>
              <a:rPr lang="zh-CN" altLang="en-US" sz="4000">
                <a:sym typeface="+mn-ea"/>
              </a:rPr>
              <a:t>比较不同文化背景下</a:t>
            </a:r>
            <a:r>
              <a:rPr lang="zh-CN" altLang="en-US" sz="4000" b="1">
                <a:sym typeface="+mn-ea"/>
              </a:rPr>
              <a:t>独处信念</a:t>
            </a:r>
            <a:r>
              <a:rPr lang="zh-CN" altLang="en-US" sz="4000">
                <a:sym typeface="+mn-ea"/>
              </a:rPr>
              <a:t>如何调节</a:t>
            </a:r>
            <a:r>
              <a:rPr lang="zh-CN" altLang="en-US" sz="4000" b="1">
                <a:sym typeface="+mn-ea"/>
              </a:rPr>
              <a:t>独处时间</a:t>
            </a:r>
            <a:r>
              <a:rPr lang="zh-CN" altLang="en-US" sz="4000">
                <a:sym typeface="+mn-ea"/>
              </a:rPr>
              <a:t>和</a:t>
            </a:r>
            <a:r>
              <a:rPr lang="zh-CN" altLang="en-US" sz="4000" b="1">
                <a:sym typeface="+mn-ea"/>
              </a:rPr>
              <a:t>孤独感</a:t>
            </a:r>
            <a:r>
              <a:rPr lang="zh-CN" altLang="en-US" sz="4000">
                <a:sym typeface="+mn-ea"/>
              </a:rPr>
              <a:t>的关系</a:t>
            </a:r>
            <a:endParaRPr lang="zh-CN" altLang="en-US" sz="4000">
              <a:latin typeface="黑体" panose="02010609060101010101" charset="-122"/>
              <a:ea typeface="黑体" panose="02010609060101010101" charset="-122"/>
              <a:cs typeface="黑体" panose="0201060906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par>
                                <p:cTn id="10" presetID="2" presetClass="entr" presetSubtype="12" fill="hold" grpId="0" nodeType="with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additive="base">
                                        <p:cTn id="12" dur="500" fill="hold"/>
                                        <p:tgtEl>
                                          <p:spTgt spid="11"/>
                                        </p:tgtEl>
                                        <p:attrNameLst>
                                          <p:attrName>ppt_x</p:attrName>
                                        </p:attrNameLst>
                                      </p:cBhvr>
                                      <p:tavLst>
                                        <p:tav tm="0">
                                          <p:val>
                                            <p:strVal val="0-#ppt_w/2"/>
                                          </p:val>
                                        </p:tav>
                                        <p:tav tm="100000">
                                          <p:val>
                                            <p:strVal val="#ppt_x"/>
                                          </p:val>
                                        </p:tav>
                                      </p:tavLst>
                                    </p:anim>
                                    <p:anim calcmode="lin" valueType="num">
                                      <p:cBhvr additive="base">
                                        <p:cTn id="13" dur="500" fill="hold"/>
                                        <p:tgtEl>
                                          <p:spTgt spid="11"/>
                                        </p:tgtEl>
                                        <p:attrNameLst>
                                          <p:attrName>ppt_y</p:attrName>
                                        </p:attrNameLst>
                                      </p:cBhvr>
                                      <p:tavLst>
                                        <p:tav tm="0">
                                          <p:val>
                                            <p:strVal val="1+#ppt_h/2"/>
                                          </p:val>
                                        </p:tav>
                                        <p:tav tm="100000">
                                          <p:val>
                                            <p:strVal val="#ppt_y"/>
                                          </p:val>
                                        </p:tav>
                                      </p:tavLst>
                                    </p:anim>
                                  </p:childTnLst>
                                </p:cTn>
                              </p:par>
                              <p:par>
                                <p:cTn id="14" presetID="2" presetClass="entr" presetSubtype="9" fill="hold" nodeType="withEffect">
                                  <p:stCondLst>
                                    <p:cond delay="0"/>
                                  </p:stCondLst>
                                  <p:childTnLst>
                                    <p:set>
                                      <p:cBhvr>
                                        <p:cTn id="15" dur="1" fill="hold">
                                          <p:stCondLst>
                                            <p:cond delay="0"/>
                                          </p:stCondLst>
                                        </p:cTn>
                                        <p:tgtEl>
                                          <p:spTgt spid="12"/>
                                        </p:tgtEl>
                                        <p:attrNameLst>
                                          <p:attrName>style.visibility</p:attrName>
                                        </p:attrNameLst>
                                      </p:cBhvr>
                                      <p:to>
                                        <p:strVal val="visible"/>
                                      </p:to>
                                    </p:set>
                                    <p:anim calcmode="lin" valueType="num">
                                      <p:cBhvr additive="base">
                                        <p:cTn id="16" dur="500" fill="hold"/>
                                        <p:tgtEl>
                                          <p:spTgt spid="12"/>
                                        </p:tgtEl>
                                        <p:attrNameLst>
                                          <p:attrName>ppt_x</p:attrName>
                                        </p:attrNameLst>
                                      </p:cBhvr>
                                      <p:tavLst>
                                        <p:tav tm="0">
                                          <p:val>
                                            <p:strVal val="0-#ppt_w/2"/>
                                          </p:val>
                                        </p:tav>
                                        <p:tav tm="100000">
                                          <p:val>
                                            <p:strVal val="#ppt_x"/>
                                          </p:val>
                                        </p:tav>
                                      </p:tavLst>
                                    </p:anim>
                                    <p:anim calcmode="lin" valueType="num">
                                      <p:cBhvr additive="base">
                                        <p:cTn id="17" dur="500" fill="hold"/>
                                        <p:tgtEl>
                                          <p:spTgt spid="12"/>
                                        </p:tgtEl>
                                        <p:attrNameLst>
                                          <p:attrName>ppt_y</p:attrName>
                                        </p:attrNameLst>
                                      </p:cBhvr>
                                      <p:tavLst>
                                        <p:tav tm="0">
                                          <p:val>
                                            <p:strVal val="0-#ppt_h/2"/>
                                          </p:val>
                                        </p:tav>
                                        <p:tav tm="100000">
                                          <p:val>
                                            <p:strVal val="#ppt_y"/>
                                          </p:val>
                                        </p:tav>
                                      </p:tavLst>
                                    </p:anim>
                                  </p:childTnLst>
                                </p:cTn>
                              </p:par>
                              <p:par>
                                <p:cTn id="18" presetID="2" presetClass="entr" presetSubtype="6" fill="hold" nodeType="withEffect">
                                  <p:stCondLst>
                                    <p:cond delay="0"/>
                                  </p:stCondLst>
                                  <p:childTnLst>
                                    <p:set>
                                      <p:cBhvr>
                                        <p:cTn id="19" dur="1" fill="hold">
                                          <p:stCondLst>
                                            <p:cond delay="0"/>
                                          </p:stCondLst>
                                        </p:cTn>
                                        <p:tgtEl>
                                          <p:spTgt spid="15"/>
                                        </p:tgtEl>
                                        <p:attrNameLst>
                                          <p:attrName>style.visibility</p:attrName>
                                        </p:attrNameLst>
                                      </p:cBhvr>
                                      <p:to>
                                        <p:strVal val="visible"/>
                                      </p:to>
                                    </p:set>
                                    <p:anim calcmode="lin" valueType="num">
                                      <p:cBhvr additive="base">
                                        <p:cTn id="20" dur="500" fill="hold"/>
                                        <p:tgtEl>
                                          <p:spTgt spid="15"/>
                                        </p:tgtEl>
                                        <p:attrNameLst>
                                          <p:attrName>ppt_x</p:attrName>
                                        </p:attrNameLst>
                                      </p:cBhvr>
                                      <p:tavLst>
                                        <p:tav tm="0">
                                          <p:val>
                                            <p:strVal val="1+#ppt_w/2"/>
                                          </p:val>
                                        </p:tav>
                                        <p:tav tm="100000">
                                          <p:val>
                                            <p:strVal val="#ppt_x"/>
                                          </p:val>
                                        </p:tav>
                                      </p:tavLst>
                                    </p:anim>
                                    <p:anim calcmode="lin" valueType="num">
                                      <p:cBhvr additive="base">
                                        <p:cTn id="21" dur="500" fill="hold"/>
                                        <p:tgtEl>
                                          <p:spTgt spid="15"/>
                                        </p:tgtEl>
                                        <p:attrNameLst>
                                          <p:attrName>ppt_y</p:attrName>
                                        </p:attrNameLst>
                                      </p:cBhvr>
                                      <p:tavLst>
                                        <p:tav tm="0">
                                          <p:val>
                                            <p:strVal val="1+#ppt_h/2"/>
                                          </p:val>
                                        </p:tav>
                                        <p:tav tm="100000">
                                          <p:val>
                                            <p:strVal val="#ppt_y"/>
                                          </p:val>
                                        </p:tav>
                                      </p:tavLst>
                                    </p:anim>
                                  </p:childTnLst>
                                </p:cTn>
                              </p:par>
                              <p:par>
                                <p:cTn id="22" presetID="2" presetClass="entr" presetSubtype="8" decel="100000" fill="hold" grpId="0" nodeType="withEffect">
                                  <p:stCondLst>
                                    <p:cond delay="0"/>
                                  </p:stCondLst>
                                  <p:childTnLst>
                                    <p:set>
                                      <p:cBhvr>
                                        <p:cTn id="23" dur="1" fill="hold">
                                          <p:stCondLst>
                                            <p:cond delay="0"/>
                                          </p:stCondLst>
                                        </p:cTn>
                                        <p:tgtEl>
                                          <p:spTgt spid="37"/>
                                        </p:tgtEl>
                                        <p:attrNameLst>
                                          <p:attrName>style.visibility</p:attrName>
                                        </p:attrNameLst>
                                      </p:cBhvr>
                                      <p:to>
                                        <p:strVal val="visible"/>
                                      </p:to>
                                    </p:set>
                                    <p:anim calcmode="lin" valueType="num">
                                      <p:cBhvr additive="base">
                                        <p:cTn id="24" dur="1000" fill="hold"/>
                                        <p:tgtEl>
                                          <p:spTgt spid="37"/>
                                        </p:tgtEl>
                                        <p:attrNameLst>
                                          <p:attrName>ppt_x</p:attrName>
                                        </p:attrNameLst>
                                      </p:cBhvr>
                                      <p:tavLst>
                                        <p:tav tm="0">
                                          <p:val>
                                            <p:strVal val="0-#ppt_w/2"/>
                                          </p:val>
                                        </p:tav>
                                        <p:tav tm="100000">
                                          <p:val>
                                            <p:strVal val="#ppt_x"/>
                                          </p:val>
                                        </p:tav>
                                      </p:tavLst>
                                    </p:anim>
                                    <p:anim calcmode="lin" valueType="num">
                                      <p:cBhvr additive="base">
                                        <p:cTn id="25" dur="1000" fill="hold"/>
                                        <p:tgtEl>
                                          <p:spTgt spid="37"/>
                                        </p:tgtEl>
                                        <p:attrNameLst>
                                          <p:attrName>ppt_y</p:attrName>
                                        </p:attrNameLst>
                                      </p:cBhvr>
                                      <p:tavLst>
                                        <p:tav tm="0">
                                          <p:val>
                                            <p:strVal val="#ppt_y"/>
                                          </p:val>
                                        </p:tav>
                                        <p:tav tm="100000">
                                          <p:val>
                                            <p:strVal val="#ppt_y"/>
                                          </p:val>
                                        </p:tav>
                                      </p:tavLst>
                                    </p:anim>
                                  </p:childTnLst>
                                </p:cTn>
                              </p:par>
                              <p:par>
                                <p:cTn id="26" presetID="2" presetClass="entr" presetSubtype="3" fill="hold" grpId="0" nodeType="withEffect">
                                  <p:stCondLst>
                                    <p:cond delay="250"/>
                                  </p:stCondLst>
                                  <p:childTnLst>
                                    <p:set>
                                      <p:cBhvr>
                                        <p:cTn id="27" dur="1" fill="hold">
                                          <p:stCondLst>
                                            <p:cond delay="0"/>
                                          </p:stCondLst>
                                        </p:cTn>
                                        <p:tgtEl>
                                          <p:spTgt spid="22"/>
                                        </p:tgtEl>
                                        <p:attrNameLst>
                                          <p:attrName>style.visibility</p:attrName>
                                        </p:attrNameLst>
                                      </p:cBhvr>
                                      <p:to>
                                        <p:strVal val="visible"/>
                                      </p:to>
                                    </p:set>
                                    <p:anim calcmode="lin" valueType="num">
                                      <p:cBhvr additive="base">
                                        <p:cTn id="28" dur="500" fill="hold"/>
                                        <p:tgtEl>
                                          <p:spTgt spid="22"/>
                                        </p:tgtEl>
                                        <p:attrNameLst>
                                          <p:attrName>ppt_x</p:attrName>
                                        </p:attrNameLst>
                                      </p:cBhvr>
                                      <p:tavLst>
                                        <p:tav tm="0">
                                          <p:val>
                                            <p:strVal val="1+#ppt_w/2"/>
                                          </p:val>
                                        </p:tav>
                                        <p:tav tm="100000">
                                          <p:val>
                                            <p:strVal val="#ppt_x"/>
                                          </p:val>
                                        </p:tav>
                                      </p:tavLst>
                                    </p:anim>
                                    <p:anim calcmode="lin" valueType="num">
                                      <p:cBhvr additive="base">
                                        <p:cTn id="29" dur="500" fill="hold"/>
                                        <p:tgtEl>
                                          <p:spTgt spid="22"/>
                                        </p:tgtEl>
                                        <p:attrNameLst>
                                          <p:attrName>ppt_y</p:attrName>
                                        </p:attrNameLst>
                                      </p:cBhvr>
                                      <p:tavLst>
                                        <p:tav tm="0">
                                          <p:val>
                                            <p:strVal val="0-#ppt_h/2"/>
                                          </p:val>
                                        </p:tav>
                                        <p:tav tm="100000">
                                          <p:val>
                                            <p:strVal val="#ppt_y"/>
                                          </p:val>
                                        </p:tav>
                                      </p:tavLst>
                                    </p:anim>
                                  </p:childTnLst>
                                </p:cTn>
                              </p:par>
                              <p:par>
                                <p:cTn id="30" presetID="2" presetClass="entr" presetSubtype="6" fill="hold" nodeType="withEffect">
                                  <p:stCondLst>
                                    <p:cond delay="250"/>
                                  </p:stCondLst>
                                  <p:childTnLst>
                                    <p:set>
                                      <p:cBhvr>
                                        <p:cTn id="31" dur="1" fill="hold">
                                          <p:stCondLst>
                                            <p:cond delay="0"/>
                                          </p:stCondLst>
                                        </p:cTn>
                                        <p:tgtEl>
                                          <p:spTgt spid="23"/>
                                        </p:tgtEl>
                                        <p:attrNameLst>
                                          <p:attrName>style.visibility</p:attrName>
                                        </p:attrNameLst>
                                      </p:cBhvr>
                                      <p:to>
                                        <p:strVal val="visible"/>
                                      </p:to>
                                    </p:set>
                                    <p:anim calcmode="lin" valueType="num">
                                      <p:cBhvr additive="base">
                                        <p:cTn id="32" dur="500" fill="hold"/>
                                        <p:tgtEl>
                                          <p:spTgt spid="23"/>
                                        </p:tgtEl>
                                        <p:attrNameLst>
                                          <p:attrName>ppt_x</p:attrName>
                                        </p:attrNameLst>
                                      </p:cBhvr>
                                      <p:tavLst>
                                        <p:tav tm="0">
                                          <p:val>
                                            <p:strVal val="1+#ppt_w/2"/>
                                          </p:val>
                                        </p:tav>
                                        <p:tav tm="100000">
                                          <p:val>
                                            <p:strVal val="#ppt_x"/>
                                          </p:val>
                                        </p:tav>
                                      </p:tavLst>
                                    </p:anim>
                                    <p:anim calcmode="lin" valueType="num">
                                      <p:cBhvr additive="base">
                                        <p:cTn id="33" dur="500" fill="hold"/>
                                        <p:tgtEl>
                                          <p:spTgt spid="23"/>
                                        </p:tgtEl>
                                        <p:attrNameLst>
                                          <p:attrName>ppt_y</p:attrName>
                                        </p:attrNameLst>
                                      </p:cBhvr>
                                      <p:tavLst>
                                        <p:tav tm="0">
                                          <p:val>
                                            <p:strVal val="1+#ppt_h/2"/>
                                          </p:val>
                                        </p:tav>
                                        <p:tav tm="100000">
                                          <p:val>
                                            <p:strVal val="#ppt_y"/>
                                          </p:val>
                                        </p:tav>
                                      </p:tavLst>
                                    </p:anim>
                                  </p:childTnLst>
                                </p:cTn>
                              </p:par>
                              <p:par>
                                <p:cTn id="34" presetID="2" presetClass="entr" presetSubtype="6" fill="hold" grpId="0" nodeType="withEffect">
                                  <p:stCondLst>
                                    <p:cond delay="0"/>
                                  </p:stCondLst>
                                  <p:childTnLst>
                                    <p:set>
                                      <p:cBhvr>
                                        <p:cTn id="35" dur="1" fill="hold">
                                          <p:stCondLst>
                                            <p:cond delay="0"/>
                                          </p:stCondLst>
                                        </p:cTn>
                                        <p:tgtEl>
                                          <p:spTgt spid="24"/>
                                        </p:tgtEl>
                                        <p:attrNameLst>
                                          <p:attrName>style.visibility</p:attrName>
                                        </p:attrNameLst>
                                      </p:cBhvr>
                                      <p:to>
                                        <p:strVal val="visible"/>
                                      </p:to>
                                    </p:set>
                                    <p:anim calcmode="lin" valueType="num">
                                      <p:cBhvr additive="base">
                                        <p:cTn id="36" dur="500" fill="hold"/>
                                        <p:tgtEl>
                                          <p:spTgt spid="24"/>
                                        </p:tgtEl>
                                        <p:attrNameLst>
                                          <p:attrName>ppt_x</p:attrName>
                                        </p:attrNameLst>
                                      </p:cBhvr>
                                      <p:tavLst>
                                        <p:tav tm="0">
                                          <p:val>
                                            <p:strVal val="1+#ppt_w/2"/>
                                          </p:val>
                                        </p:tav>
                                        <p:tav tm="100000">
                                          <p:val>
                                            <p:strVal val="#ppt_x"/>
                                          </p:val>
                                        </p:tav>
                                      </p:tavLst>
                                    </p:anim>
                                    <p:anim calcmode="lin" valueType="num">
                                      <p:cBhvr additive="base">
                                        <p:cTn id="37" dur="500" fill="hold"/>
                                        <p:tgtEl>
                                          <p:spTgt spid="24"/>
                                        </p:tgtEl>
                                        <p:attrNameLst>
                                          <p:attrName>ppt_y</p:attrName>
                                        </p:attrNameLst>
                                      </p:cBhvr>
                                      <p:tavLst>
                                        <p:tav tm="0">
                                          <p:val>
                                            <p:strVal val="1+#ppt_h/2"/>
                                          </p:val>
                                        </p:tav>
                                        <p:tav tm="100000">
                                          <p:val>
                                            <p:strVal val="#ppt_y"/>
                                          </p:val>
                                        </p:tav>
                                      </p:tavLst>
                                    </p:anim>
                                  </p:childTnLst>
                                </p:cTn>
                              </p:par>
                              <p:par>
                                <p:cTn id="38" presetID="2" presetClass="entr" presetSubtype="2" decel="100000" fill="hold" grpId="0" nodeType="withEffect">
                                  <p:stCondLst>
                                    <p:cond delay="250"/>
                                  </p:stCondLst>
                                  <p:childTnLst>
                                    <p:set>
                                      <p:cBhvr>
                                        <p:cTn id="39" dur="1" fill="hold">
                                          <p:stCondLst>
                                            <p:cond delay="0"/>
                                          </p:stCondLst>
                                        </p:cTn>
                                        <p:tgtEl>
                                          <p:spTgt spid="21"/>
                                        </p:tgtEl>
                                        <p:attrNameLst>
                                          <p:attrName>style.visibility</p:attrName>
                                        </p:attrNameLst>
                                      </p:cBhvr>
                                      <p:to>
                                        <p:strVal val="visible"/>
                                      </p:to>
                                    </p:set>
                                    <p:anim calcmode="lin" valueType="num">
                                      <p:cBhvr additive="base">
                                        <p:cTn id="40" dur="1000" fill="hold"/>
                                        <p:tgtEl>
                                          <p:spTgt spid="21"/>
                                        </p:tgtEl>
                                        <p:attrNameLst>
                                          <p:attrName>ppt_x</p:attrName>
                                        </p:attrNameLst>
                                      </p:cBhvr>
                                      <p:tavLst>
                                        <p:tav tm="0">
                                          <p:val>
                                            <p:strVal val="1+#ppt_w/2"/>
                                          </p:val>
                                        </p:tav>
                                        <p:tav tm="100000">
                                          <p:val>
                                            <p:strVal val="#ppt_x"/>
                                          </p:val>
                                        </p:tav>
                                      </p:tavLst>
                                    </p:anim>
                                    <p:anim calcmode="lin" valueType="num">
                                      <p:cBhvr additive="base">
                                        <p:cTn id="41" dur="1000" fill="hold"/>
                                        <p:tgtEl>
                                          <p:spTgt spid="21"/>
                                        </p:tgtEl>
                                        <p:attrNameLst>
                                          <p:attrName>ppt_y</p:attrName>
                                        </p:attrNameLst>
                                      </p:cBhvr>
                                      <p:tavLst>
                                        <p:tav tm="0">
                                          <p:val>
                                            <p:strVal val="#ppt_y"/>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28"/>
                                        </p:tgtEl>
                                        <p:attrNameLst>
                                          <p:attrName>style.visibility</p:attrName>
                                        </p:attrNameLst>
                                      </p:cBhvr>
                                      <p:to>
                                        <p:strVal val="visible"/>
                                      </p:to>
                                    </p:set>
                                    <p:animEffect transition="in" filter="fade">
                                      <p:cBhvr>
                                        <p:cTn id="46"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nimBg="1"/>
      <p:bldP spid="11" grpId="0" bldLvl="0" animBg="1"/>
      <p:bldP spid="21" grpId="0"/>
      <p:bldP spid="37" grpId="0"/>
      <p:bldP spid="22" grpId="0" bldLvl="0" animBg="1"/>
      <p:bldP spid="24" grpId="0" bldLvl="0" animBg="1"/>
      <p:bldP spid="28" grpId="0"/>
      <p:bldP spid="28" grpId="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 name="箭头: V 形 3"/>
          <p:cNvSpPr/>
          <p:nvPr/>
        </p:nvSpPr>
        <p:spPr>
          <a:xfrm flipV="1">
            <a:off x="554355" y="329565"/>
            <a:ext cx="377190" cy="436880"/>
          </a:xfrm>
          <a:prstGeom prst="chevron">
            <a:avLst/>
          </a:prstGeom>
          <a:solidFill>
            <a:srgbClr val="006A44"/>
          </a:solidFill>
          <a:ln w="12700" cap="flat" cmpd="sng" algn="ctr">
            <a:noFill/>
            <a:prstDash val="solid"/>
            <a:miter lim="800000"/>
          </a:ln>
          <a:effectLst/>
        </p:spPr>
        <p:txBody>
          <a:bodyPr rtlCol="0" anchor="ctr"/>
          <a:p>
            <a:pPr algn="ctr"/>
            <a:endParaRPr lang="zh-CN" altLang="en-US" sz="1350" dirty="0">
              <a:solidFill>
                <a:srgbClr val="000000"/>
              </a:solidFill>
              <a:latin typeface="Times New Roman" panose="02020603050405020304" charset="0"/>
              <a:ea typeface="思源黑体 CN Light" panose="020B0300000000000000" pitchFamily="34" charset="-122"/>
              <a:cs typeface="Times New Roman" panose="02020603050405020304" charset="0"/>
              <a:sym typeface="思源宋体 CN Light" panose="02020300000000000000" pitchFamily="18" charset="-122"/>
            </a:endParaRPr>
          </a:p>
        </p:txBody>
      </p:sp>
      <p:sp>
        <p:nvSpPr>
          <p:cNvPr id="2" name="箭头: V 形 4"/>
          <p:cNvSpPr/>
          <p:nvPr/>
        </p:nvSpPr>
        <p:spPr>
          <a:xfrm flipV="1">
            <a:off x="867410" y="325120"/>
            <a:ext cx="377190" cy="436880"/>
          </a:xfrm>
          <a:prstGeom prst="chevron">
            <a:avLst/>
          </a:prstGeom>
          <a:solidFill>
            <a:srgbClr val="FFFFFF"/>
          </a:solidFill>
          <a:ln w="12700" cap="flat" cmpd="sng" algn="ctr">
            <a:solidFill>
              <a:srgbClr val="006A44"/>
            </a:solidFill>
            <a:prstDash val="solid"/>
            <a:miter lim="800000"/>
          </a:ln>
          <a:effectLst/>
        </p:spPr>
        <p:txBody>
          <a:bodyPr rtlCol="0" anchor="ctr"/>
          <a:p>
            <a:pPr algn="ctr"/>
            <a:endParaRPr lang="zh-CN" altLang="en-US" sz="1350" dirty="0">
              <a:solidFill>
                <a:srgbClr val="000000"/>
              </a:solidFill>
              <a:latin typeface="Times New Roman" panose="02020603050405020304" charset="0"/>
              <a:ea typeface="思源黑体 CN Light" panose="020B0300000000000000" pitchFamily="34" charset="-122"/>
              <a:cs typeface="Times New Roman" panose="02020603050405020304" charset="0"/>
              <a:sym typeface="思源宋体 CN Light" panose="02020300000000000000" pitchFamily="18" charset="-122"/>
            </a:endParaRPr>
          </a:p>
        </p:txBody>
      </p:sp>
      <p:cxnSp>
        <p:nvCxnSpPr>
          <p:cNvPr id="12" name="直接连接符 11"/>
          <p:cNvCxnSpPr/>
          <p:nvPr/>
        </p:nvCxnSpPr>
        <p:spPr>
          <a:xfrm>
            <a:off x="1337297" y="751736"/>
            <a:ext cx="10519410" cy="0"/>
          </a:xfrm>
          <a:prstGeom prst="line">
            <a:avLst/>
          </a:prstGeom>
          <a:noFill/>
          <a:ln w="6350" cap="flat" cmpd="sng" algn="ctr">
            <a:solidFill>
              <a:srgbClr val="293247"/>
            </a:solidFill>
            <a:prstDash val="lgDash"/>
            <a:miter lim="800000"/>
            <a:tailEnd type="oval"/>
          </a:ln>
          <a:effectLst/>
        </p:spPr>
      </p:cxnSp>
      <p:sp>
        <p:nvSpPr>
          <p:cNvPr id="17" name="文本框 16"/>
          <p:cNvSpPr txBox="1"/>
          <p:nvPr/>
        </p:nvSpPr>
        <p:spPr>
          <a:xfrm>
            <a:off x="1419212" y="301090"/>
            <a:ext cx="1713230" cy="460375"/>
          </a:xfrm>
          <a:prstGeom prst="rect">
            <a:avLst/>
          </a:prstGeom>
          <a:noFill/>
        </p:spPr>
        <p:txBody>
          <a:bodyPr wrap="none" rtlCol="0">
            <a:spAutoFit/>
          </a:bodyPr>
          <a:p>
            <a:r>
              <a:rPr lang="zh-CN" altLang="en-US" sz="2400" b="1" dirty="0">
                <a:solidFill>
                  <a:srgbClr val="000000">
                    <a:lumMod val="75000"/>
                    <a:lumOff val="25000"/>
                  </a:srgbClr>
                </a:solidFill>
                <a:latin typeface="Times New Roman" panose="02020603050405020304" charset="0"/>
                <a:ea typeface="黑体" panose="02010609060101010101" charset="-122"/>
                <a:sym typeface="思源宋体 CN Light" panose="02020300000000000000" pitchFamily="18" charset="-122"/>
              </a:rPr>
              <a:t>研究四介绍</a:t>
            </a:r>
            <a:endParaRPr lang="zh-CN" altLang="en-US" sz="2400" b="1" dirty="0">
              <a:solidFill>
                <a:srgbClr val="000000">
                  <a:lumMod val="75000"/>
                  <a:lumOff val="25000"/>
                </a:srgbClr>
              </a:solidFill>
              <a:latin typeface="Times New Roman" panose="02020603050405020304" charset="0"/>
              <a:ea typeface="黑体" panose="02010609060101010101" charset="-122"/>
              <a:sym typeface="思源宋体 CN Light" panose="02020300000000000000" pitchFamily="18" charset="-122"/>
            </a:endParaRPr>
          </a:p>
        </p:txBody>
      </p:sp>
      <p:sp>
        <p:nvSpPr>
          <p:cNvPr id="18" name="箭头: V 形 8"/>
          <p:cNvSpPr/>
          <p:nvPr/>
        </p:nvSpPr>
        <p:spPr>
          <a:xfrm flipV="1">
            <a:off x="235585" y="325120"/>
            <a:ext cx="377190" cy="436880"/>
          </a:xfrm>
          <a:prstGeom prst="chevron">
            <a:avLst/>
          </a:prstGeom>
          <a:solidFill>
            <a:srgbClr val="FFFFFF"/>
          </a:solidFill>
          <a:ln w="12700" cap="flat" cmpd="sng" algn="ctr">
            <a:solidFill>
              <a:srgbClr val="A5A5A5"/>
            </a:solidFill>
            <a:prstDash val="solid"/>
            <a:miter lim="800000"/>
          </a:ln>
          <a:effectLst/>
        </p:spPr>
        <p:txBody>
          <a:bodyPr rtlCol="0" anchor="ctr"/>
          <a:p>
            <a:pPr algn="ctr"/>
            <a:endParaRPr lang="zh-CN" altLang="en-US" sz="1350" dirty="0">
              <a:solidFill>
                <a:srgbClr val="000000"/>
              </a:solidFill>
              <a:latin typeface="Times New Roman" panose="02020603050405020304" charset="0"/>
              <a:ea typeface="思源黑体 CN Light" panose="020B0300000000000000" pitchFamily="34" charset="-122"/>
              <a:cs typeface="Times New Roman" panose="02020603050405020304" charset="0"/>
              <a:sym typeface="思源宋体 CN Light" panose="02020300000000000000" pitchFamily="18" charset="-122"/>
            </a:endParaRPr>
          </a:p>
        </p:txBody>
      </p:sp>
      <p:pic>
        <p:nvPicPr>
          <p:cNvPr id="3" name="图片 2" descr="南京师范大学（黑）"/>
          <p:cNvPicPr>
            <a:picLocks noChangeAspect="1"/>
          </p:cNvPicPr>
          <p:nvPr/>
        </p:nvPicPr>
        <p:blipFill>
          <a:blip r:embed="rId1"/>
          <a:stretch>
            <a:fillRect/>
          </a:stretch>
        </p:blipFill>
        <p:spPr>
          <a:xfrm>
            <a:off x="9657080" y="-310515"/>
            <a:ext cx="2285365" cy="1615440"/>
          </a:xfrm>
          <a:prstGeom prst="rect">
            <a:avLst/>
          </a:prstGeom>
        </p:spPr>
      </p:pic>
      <p:pic>
        <p:nvPicPr>
          <p:cNvPr id="4" name="图片 3" descr="校徽-绿"/>
          <p:cNvPicPr>
            <a:picLocks noChangeAspect="1"/>
          </p:cNvPicPr>
          <p:nvPr/>
        </p:nvPicPr>
        <p:blipFill>
          <a:blip r:embed="rId2"/>
          <a:stretch>
            <a:fillRect/>
          </a:stretch>
        </p:blipFill>
        <p:spPr>
          <a:xfrm>
            <a:off x="9657080" y="20320"/>
            <a:ext cx="640715" cy="906780"/>
          </a:xfrm>
          <a:prstGeom prst="rect">
            <a:avLst/>
          </a:prstGeom>
        </p:spPr>
      </p:pic>
      <p:sp>
        <p:nvSpPr>
          <p:cNvPr id="25" name="矩形 24"/>
          <p:cNvSpPr/>
          <p:nvPr/>
        </p:nvSpPr>
        <p:spPr>
          <a:xfrm>
            <a:off x="0" y="6702425"/>
            <a:ext cx="12192000" cy="155575"/>
          </a:xfrm>
          <a:prstGeom prst="rect">
            <a:avLst/>
          </a:prstGeom>
          <a:solidFill>
            <a:srgbClr val="006A4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latin typeface="Times New Roman" panose="02020603050405020304" charset="0"/>
              <a:cs typeface="Times New Roman" panose="02020603050405020304" charset="0"/>
            </a:endParaRPr>
          </a:p>
        </p:txBody>
      </p:sp>
      <p:sp>
        <p:nvSpPr>
          <p:cNvPr id="6" name="矩形 5"/>
          <p:cNvSpPr/>
          <p:nvPr/>
        </p:nvSpPr>
        <p:spPr>
          <a:xfrm>
            <a:off x="4287520" y="4736465"/>
            <a:ext cx="2778760" cy="1065530"/>
          </a:xfrm>
          <a:prstGeom prst="rect">
            <a:avLst/>
          </a:prstGeom>
          <a:solidFill>
            <a:schemeClr val="bg1"/>
          </a:solidFill>
          <a:ln>
            <a:solidFill>
              <a:schemeClr val="tx1"/>
            </a:solidFill>
          </a:ln>
        </p:spPr>
        <p:style>
          <a:lnRef idx="3">
            <a:schemeClr val="accent1"/>
          </a:lnRef>
          <a:fillRef idx="0">
            <a:srgbClr val="FFFFFF"/>
          </a:fillRef>
          <a:effectRef idx="0">
            <a:srgbClr val="FFFFFF"/>
          </a:effectRef>
          <a:fontRef idx="minor">
            <a:schemeClr val="tx1"/>
          </a:fontRef>
        </p:style>
        <p:txBody>
          <a:bodyPr rtlCol="0" anchor="ctr"/>
          <a:p>
            <a:pPr algn="ctr"/>
            <a:r>
              <a:rPr lang="zh-CN" altLang="en-US"/>
              <a:t>比较不同文化背景下</a:t>
            </a:r>
            <a:r>
              <a:rPr lang="zh-CN" altLang="en-US" b="1"/>
              <a:t>独处信念</a:t>
            </a:r>
            <a:r>
              <a:rPr lang="zh-CN" altLang="en-US"/>
              <a:t>如何调节</a:t>
            </a:r>
            <a:r>
              <a:rPr lang="zh-CN" altLang="en-US" b="1"/>
              <a:t>独处时间</a:t>
            </a:r>
            <a:r>
              <a:rPr lang="zh-CN" altLang="en-US"/>
              <a:t>和</a:t>
            </a:r>
            <a:r>
              <a:rPr lang="zh-CN" altLang="en-US" b="1"/>
              <a:t>孤独感</a:t>
            </a:r>
            <a:r>
              <a:rPr lang="zh-CN" altLang="en-US"/>
              <a:t>的</a:t>
            </a:r>
            <a:r>
              <a:rPr lang="zh-CN" altLang="en-US"/>
              <a:t>关系。</a:t>
            </a:r>
            <a:endParaRPr lang="zh-CN" altLang="en-US"/>
          </a:p>
        </p:txBody>
      </p:sp>
      <p:cxnSp>
        <p:nvCxnSpPr>
          <p:cNvPr id="7" name="直接箭头连接符 6"/>
          <p:cNvCxnSpPr/>
          <p:nvPr/>
        </p:nvCxnSpPr>
        <p:spPr>
          <a:xfrm flipH="1">
            <a:off x="5608955" y="3633470"/>
            <a:ext cx="3268345" cy="1102995"/>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8" name="直接箭头连接符 7"/>
          <p:cNvCxnSpPr/>
          <p:nvPr/>
        </p:nvCxnSpPr>
        <p:spPr>
          <a:xfrm>
            <a:off x="2458720" y="3633470"/>
            <a:ext cx="3176905" cy="1102995"/>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sp>
        <p:nvSpPr>
          <p:cNvPr id="14" name="文本框 13"/>
          <p:cNvSpPr txBox="1"/>
          <p:nvPr/>
        </p:nvSpPr>
        <p:spPr>
          <a:xfrm>
            <a:off x="2016125" y="1367790"/>
            <a:ext cx="734695" cy="2265680"/>
          </a:xfrm>
          <a:prstGeom prst="rect">
            <a:avLst/>
          </a:prstGeom>
          <a:solidFill>
            <a:schemeClr val="bg1"/>
          </a:solidFill>
          <a:ln>
            <a:solidFill>
              <a:schemeClr val="tx1"/>
            </a:solidFill>
          </a:ln>
        </p:spPr>
        <p:txBody>
          <a:bodyPr vert="eaVert" wrap="square" rtlCol="0">
            <a:noAutofit/>
          </a:bodyPr>
          <a:p>
            <a:pPr algn="l"/>
            <a:r>
              <a:rPr lang="zh-CN" altLang="en-US"/>
              <a:t>独处的相关体验可能存在文化</a:t>
            </a:r>
            <a:r>
              <a:rPr lang="zh-CN" altLang="en-US"/>
              <a:t>差距。</a:t>
            </a:r>
            <a:endParaRPr lang="zh-CN" altLang="en-US"/>
          </a:p>
        </p:txBody>
      </p:sp>
      <p:sp>
        <p:nvSpPr>
          <p:cNvPr id="9" name="文本框 8"/>
          <p:cNvSpPr txBox="1"/>
          <p:nvPr/>
        </p:nvSpPr>
        <p:spPr>
          <a:xfrm>
            <a:off x="8536940" y="1367790"/>
            <a:ext cx="734695" cy="2265680"/>
          </a:xfrm>
          <a:prstGeom prst="rect">
            <a:avLst/>
          </a:prstGeom>
          <a:solidFill>
            <a:schemeClr val="bg1"/>
          </a:solidFill>
          <a:ln>
            <a:solidFill>
              <a:schemeClr val="tx1"/>
            </a:solidFill>
          </a:ln>
        </p:spPr>
        <p:txBody>
          <a:bodyPr vert="eaVert" wrap="square" rtlCol="0">
            <a:noAutofit/>
          </a:bodyPr>
          <a:p>
            <a:r>
              <a:rPr lang="zh-CN" altLang="en-US"/>
              <a:t>媒体负面</a:t>
            </a:r>
            <a:r>
              <a:rPr lang="zh-CN" altLang="en-US"/>
              <a:t>描述独处可能加剧</a:t>
            </a:r>
            <a:r>
              <a:rPr lang="zh-CN" altLang="en-US"/>
              <a:t>孤独感。</a:t>
            </a:r>
            <a:endParaRPr lang="zh-CN" altLang="en-US"/>
          </a:p>
        </p:txBody>
      </p:sp>
    </p:spTree>
    <p:custDataLst>
      <p:tags r:id="rId3"/>
    </p:custDataLst>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500" fill="hold"/>
                                        <p:tgtEl>
                                          <p:spTgt spid="7"/>
                                        </p:tgtEl>
                                        <p:attrNameLst>
                                          <p:attrName>ppt_x</p:attrName>
                                        </p:attrNameLst>
                                      </p:cBhvr>
                                      <p:tavLst>
                                        <p:tav tm="0">
                                          <p:val>
                                            <p:strVal val="#ppt_x"/>
                                          </p:val>
                                        </p:tav>
                                        <p:tav tm="100000">
                                          <p:val>
                                            <p:strVal val="#ppt_x"/>
                                          </p:val>
                                        </p:tav>
                                      </p:tavLst>
                                    </p:anim>
                                    <p:anim calcmode="lin" valueType="num">
                                      <p:cBhvr additive="base">
                                        <p:cTn id="24" dur="500" fill="hold"/>
                                        <p:tgtEl>
                                          <p:spTgt spid="7"/>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6"/>
                                        </p:tgtEl>
                                        <p:attrNameLst>
                                          <p:attrName>style.visibility</p:attrName>
                                        </p:attrNameLst>
                                      </p:cBhvr>
                                      <p:to>
                                        <p:strVal val="visible"/>
                                      </p:to>
                                    </p:set>
                                    <p:anim calcmode="lin" valueType="num">
                                      <p:cBhvr additive="base">
                                        <p:cTn id="27" dur="500" fill="hold"/>
                                        <p:tgtEl>
                                          <p:spTgt spid="6"/>
                                        </p:tgtEl>
                                        <p:attrNameLst>
                                          <p:attrName>ppt_x</p:attrName>
                                        </p:attrNameLst>
                                      </p:cBhvr>
                                      <p:tavLst>
                                        <p:tav tm="0">
                                          <p:val>
                                            <p:strVal val="#ppt_x"/>
                                          </p:val>
                                        </p:tav>
                                        <p:tav tm="100000">
                                          <p:val>
                                            <p:strVal val="#ppt_x"/>
                                          </p:val>
                                        </p:tav>
                                      </p:tavLst>
                                    </p:anim>
                                    <p:anim calcmode="lin" valueType="num">
                                      <p:cBhvr additive="base">
                                        <p:cTn id="2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ldLvl="0" animBg="1"/>
      <p:bldP spid="14" grpId="1" animBg="1"/>
      <p:bldP spid="9" grpId="0" bldLvl="0" animBg="1"/>
      <p:bldP spid="9" grpId="1" animBg="1"/>
      <p:bldP spid="6" grpId="0" bldLvl="0" animBg="1"/>
      <p:bldP spid="6" grpId="1"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 name="箭头: V 形 3"/>
          <p:cNvSpPr/>
          <p:nvPr/>
        </p:nvSpPr>
        <p:spPr>
          <a:xfrm flipV="1">
            <a:off x="554355" y="329565"/>
            <a:ext cx="377190" cy="436880"/>
          </a:xfrm>
          <a:prstGeom prst="chevron">
            <a:avLst/>
          </a:prstGeom>
          <a:solidFill>
            <a:srgbClr val="006A44"/>
          </a:solidFill>
          <a:ln w="12700" cap="flat" cmpd="sng" algn="ctr">
            <a:noFill/>
            <a:prstDash val="solid"/>
            <a:miter lim="800000"/>
          </a:ln>
          <a:effectLst/>
        </p:spPr>
        <p:txBody>
          <a:bodyPr rtlCol="0" anchor="ctr"/>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sp>
        <p:nvSpPr>
          <p:cNvPr id="2" name="箭头: V 形 4"/>
          <p:cNvSpPr/>
          <p:nvPr/>
        </p:nvSpPr>
        <p:spPr>
          <a:xfrm flipV="1">
            <a:off x="867410" y="325120"/>
            <a:ext cx="377190" cy="436880"/>
          </a:xfrm>
          <a:prstGeom prst="chevron">
            <a:avLst/>
          </a:prstGeom>
          <a:solidFill>
            <a:srgbClr val="FFFFFF"/>
          </a:solidFill>
          <a:ln w="12700" cap="flat" cmpd="sng" algn="ctr">
            <a:solidFill>
              <a:srgbClr val="006A44"/>
            </a:solidFill>
            <a:prstDash val="solid"/>
            <a:miter lim="800000"/>
          </a:ln>
          <a:effectLst/>
        </p:spPr>
        <p:txBody>
          <a:bodyPr rtlCol="0" anchor="ctr"/>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cxnSp>
        <p:nvCxnSpPr>
          <p:cNvPr id="12" name="直接连接符 11"/>
          <p:cNvCxnSpPr/>
          <p:nvPr/>
        </p:nvCxnSpPr>
        <p:spPr>
          <a:xfrm>
            <a:off x="1337297" y="751736"/>
            <a:ext cx="10519410" cy="0"/>
          </a:xfrm>
          <a:prstGeom prst="line">
            <a:avLst/>
          </a:prstGeom>
          <a:noFill/>
          <a:ln w="6350" cap="flat" cmpd="sng" algn="ctr">
            <a:solidFill>
              <a:srgbClr val="293247"/>
            </a:solidFill>
            <a:prstDash val="lgDash"/>
            <a:miter lim="800000"/>
            <a:tailEnd type="oval"/>
          </a:ln>
          <a:effectLst/>
        </p:spPr>
      </p:cxnSp>
      <p:sp>
        <p:nvSpPr>
          <p:cNvPr id="17" name="文本框 16"/>
          <p:cNvSpPr txBox="1"/>
          <p:nvPr/>
        </p:nvSpPr>
        <p:spPr>
          <a:xfrm>
            <a:off x="1419212" y="301090"/>
            <a:ext cx="1713230" cy="460375"/>
          </a:xfrm>
          <a:prstGeom prst="rect">
            <a:avLst/>
          </a:prstGeom>
          <a:noFill/>
        </p:spPr>
        <p:txBody>
          <a:bodyPr wrap="none" rtlCol="0">
            <a:spAutoFit/>
          </a:bodyPr>
          <a:p>
            <a:r>
              <a:rPr lang="zh-CN" altLang="en-US" sz="2400" b="1" dirty="0">
                <a:solidFill>
                  <a:srgbClr val="000000">
                    <a:lumMod val="75000"/>
                    <a:lumOff val="25000"/>
                  </a:srgbClr>
                </a:solidFill>
                <a:latin typeface="黑体" panose="02010609060101010101" charset="-122"/>
                <a:ea typeface="黑体" panose="02010609060101010101" charset="-122"/>
                <a:sym typeface="思源宋体 CN Light" panose="02020300000000000000" pitchFamily="18" charset="-122"/>
              </a:rPr>
              <a:t>研究</a:t>
            </a:r>
            <a:r>
              <a:rPr lang="zh-CN" altLang="en-US" sz="2400" b="1" dirty="0">
                <a:solidFill>
                  <a:srgbClr val="000000">
                    <a:lumMod val="75000"/>
                    <a:lumOff val="25000"/>
                  </a:srgbClr>
                </a:solidFill>
                <a:latin typeface="黑体" panose="02010609060101010101" charset="-122"/>
                <a:ea typeface="黑体" panose="02010609060101010101" charset="-122"/>
                <a:sym typeface="思源宋体 CN Light" panose="02020300000000000000" pitchFamily="18" charset="-122"/>
              </a:rPr>
              <a:t>四方法</a:t>
            </a:r>
            <a:endParaRPr lang="zh-CN" altLang="en-US" sz="2400" b="1" dirty="0">
              <a:solidFill>
                <a:srgbClr val="000000">
                  <a:lumMod val="75000"/>
                  <a:lumOff val="25000"/>
                </a:srgbClr>
              </a:solidFill>
              <a:latin typeface="黑体" panose="02010609060101010101" charset="-122"/>
              <a:ea typeface="黑体" panose="02010609060101010101" charset="-122"/>
              <a:sym typeface="思源宋体 CN Light" panose="02020300000000000000" pitchFamily="18" charset="-122"/>
            </a:endParaRPr>
          </a:p>
        </p:txBody>
      </p:sp>
      <p:sp>
        <p:nvSpPr>
          <p:cNvPr id="18" name="箭头: V 形 8"/>
          <p:cNvSpPr/>
          <p:nvPr/>
        </p:nvSpPr>
        <p:spPr>
          <a:xfrm flipV="1">
            <a:off x="235585" y="325120"/>
            <a:ext cx="377190" cy="436880"/>
          </a:xfrm>
          <a:prstGeom prst="chevron">
            <a:avLst/>
          </a:prstGeom>
          <a:solidFill>
            <a:srgbClr val="FFFFFF"/>
          </a:solidFill>
          <a:ln w="12700" cap="flat" cmpd="sng" algn="ctr">
            <a:solidFill>
              <a:srgbClr val="A5A5A5"/>
            </a:solidFill>
            <a:prstDash val="solid"/>
            <a:miter lim="800000"/>
          </a:ln>
          <a:effectLst/>
        </p:spPr>
        <p:txBody>
          <a:bodyPr rtlCol="0" anchor="ctr"/>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pic>
        <p:nvPicPr>
          <p:cNvPr id="3" name="图片 2" descr="南京师范大学（黑）"/>
          <p:cNvPicPr>
            <a:picLocks noChangeAspect="1"/>
          </p:cNvPicPr>
          <p:nvPr/>
        </p:nvPicPr>
        <p:blipFill>
          <a:blip r:embed="rId1"/>
          <a:stretch>
            <a:fillRect/>
          </a:stretch>
        </p:blipFill>
        <p:spPr>
          <a:xfrm>
            <a:off x="9657080" y="-310515"/>
            <a:ext cx="2285365" cy="1615440"/>
          </a:xfrm>
          <a:prstGeom prst="rect">
            <a:avLst/>
          </a:prstGeom>
        </p:spPr>
      </p:pic>
      <p:pic>
        <p:nvPicPr>
          <p:cNvPr id="4" name="图片 3" descr="校徽-绿"/>
          <p:cNvPicPr>
            <a:picLocks noChangeAspect="1"/>
          </p:cNvPicPr>
          <p:nvPr/>
        </p:nvPicPr>
        <p:blipFill>
          <a:blip r:embed="rId2"/>
          <a:stretch>
            <a:fillRect/>
          </a:stretch>
        </p:blipFill>
        <p:spPr>
          <a:xfrm>
            <a:off x="9657080" y="20320"/>
            <a:ext cx="640715" cy="906780"/>
          </a:xfrm>
          <a:prstGeom prst="rect">
            <a:avLst/>
          </a:prstGeom>
        </p:spPr>
      </p:pic>
      <p:sp>
        <p:nvSpPr>
          <p:cNvPr id="25" name="矩形 24"/>
          <p:cNvSpPr/>
          <p:nvPr/>
        </p:nvSpPr>
        <p:spPr>
          <a:xfrm>
            <a:off x="0" y="6702425"/>
            <a:ext cx="12192000" cy="155575"/>
          </a:xfrm>
          <a:prstGeom prst="rect">
            <a:avLst/>
          </a:prstGeom>
          <a:solidFill>
            <a:srgbClr val="006A4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5" name="文本框 4"/>
          <p:cNvSpPr txBox="1"/>
          <p:nvPr/>
        </p:nvSpPr>
        <p:spPr>
          <a:xfrm>
            <a:off x="480695" y="692150"/>
            <a:ext cx="11221085" cy="675640"/>
          </a:xfrm>
          <a:prstGeom prst="rect">
            <a:avLst/>
          </a:prstGeom>
          <a:noFill/>
        </p:spPr>
        <p:txBody>
          <a:bodyPr wrap="square" rtlCol="0">
            <a:noAutofit/>
          </a:bodyPr>
          <a:p>
            <a:pPr indent="0" fontAlgn="auto">
              <a:lnSpc>
                <a:spcPct val="150000"/>
              </a:lnSpc>
              <a:buNone/>
            </a:pPr>
            <a:r>
              <a:rPr lang="zh-CN" altLang="en-US" sz="2200" b="1" dirty="0">
                <a:latin typeface="+mn-ea"/>
                <a:cs typeface="+mn-ea"/>
              </a:rPr>
              <a:t>被试</a:t>
            </a:r>
            <a:r>
              <a:rPr lang="zh-CN" altLang="en-US" sz="2000" b="1" dirty="0">
                <a:latin typeface="+mn-ea"/>
                <a:cs typeface="+mn-ea"/>
              </a:rPr>
              <a:t>：</a:t>
            </a:r>
            <a:endParaRPr lang="zh-CN" altLang="en-US" sz="2000" b="1" dirty="0">
              <a:latin typeface="+mn-ea"/>
              <a:cs typeface="+mn-ea"/>
            </a:endParaRPr>
          </a:p>
          <a:p>
            <a:pPr indent="0" fontAlgn="auto">
              <a:lnSpc>
                <a:spcPct val="150000"/>
              </a:lnSpc>
              <a:buNone/>
            </a:pPr>
            <a:r>
              <a:rPr lang="zh-CN" altLang="en-US" sz="2000" dirty="0">
                <a:latin typeface="宋体" panose="02010600030101010101" pitchFamily="2" charset="-122"/>
                <a:ea typeface="宋体" panose="02010600030101010101" pitchFamily="2" charset="-122"/>
                <a:cs typeface="宋体" panose="02010600030101010101" pitchFamily="2" charset="-122"/>
              </a:rPr>
              <a:t>每个文化下包含两个独立样本以提高可重复性。</a:t>
            </a:r>
            <a:endParaRPr lang="zh-CN" altLang="en-US" sz="2000" dirty="0">
              <a:latin typeface="宋体" panose="02010600030101010101" pitchFamily="2" charset="-122"/>
              <a:ea typeface="宋体" panose="02010600030101010101" pitchFamily="2" charset="-122"/>
              <a:cs typeface="宋体" panose="02010600030101010101" pitchFamily="2" charset="-122"/>
            </a:endParaRPr>
          </a:p>
          <a:p>
            <a:pPr indent="0" fontAlgn="auto">
              <a:lnSpc>
                <a:spcPct val="150000"/>
              </a:lnSpc>
              <a:buNone/>
            </a:pPr>
            <a:r>
              <a:rPr lang="zh-CN" altLang="en-US" sz="2200" b="1" dirty="0">
                <a:latin typeface="宋体" panose="02010600030101010101" pitchFamily="2" charset="-122"/>
                <a:ea typeface="宋体" panose="02010600030101010101" pitchFamily="2" charset="-122"/>
                <a:cs typeface="宋体" panose="02010600030101010101" pitchFamily="2" charset="-122"/>
              </a:rPr>
              <a:t>测量工具：</a:t>
            </a:r>
            <a:endParaRPr lang="zh-CN" altLang="en-US" sz="2200" b="1" dirty="0">
              <a:latin typeface="宋体" panose="02010600030101010101" pitchFamily="2" charset="-122"/>
              <a:ea typeface="宋体" panose="02010600030101010101" pitchFamily="2" charset="-122"/>
              <a:cs typeface="宋体" panose="02010600030101010101" pitchFamily="2" charset="-122"/>
            </a:endParaRPr>
          </a:p>
          <a:p>
            <a:pPr indent="0" fontAlgn="auto">
              <a:lnSpc>
                <a:spcPct val="150000"/>
              </a:lnSpc>
              <a:buNone/>
            </a:pPr>
            <a:r>
              <a:rPr lang="en-US" altLang="zh-CN" sz="2000" dirty="0">
                <a:latin typeface="宋体" panose="02010600030101010101" pitchFamily="2" charset="-122"/>
                <a:ea typeface="宋体" panose="02010600030101010101" pitchFamily="2" charset="-122"/>
                <a:cs typeface="宋体" panose="02010600030101010101" pitchFamily="2" charset="-122"/>
              </a:rPr>
              <a:t>1. </a:t>
            </a:r>
            <a:r>
              <a:rPr lang="zh-CN" altLang="en-US" sz="2000" dirty="0">
                <a:latin typeface="宋体" panose="02010600030101010101" pitchFamily="2" charset="-122"/>
                <a:ea typeface="宋体" panose="02010600030101010101" pitchFamily="2" charset="-122"/>
                <a:cs typeface="宋体" panose="02010600030101010101" pitchFamily="2" charset="-122"/>
              </a:rPr>
              <a:t>独处信念量表：</a:t>
            </a:r>
            <a:r>
              <a:rPr lang="en-US" altLang="zh-CN" sz="2000" dirty="0">
                <a:latin typeface="Times New Roman" panose="02020603050405020304" charset="0"/>
                <a:ea typeface="宋体" panose="02010600030101010101" pitchFamily="2" charset="-122"/>
                <a:cs typeface="Times New Roman" panose="02020603050405020304" charset="0"/>
              </a:rPr>
              <a:t>Study 3</a:t>
            </a:r>
            <a:r>
              <a:rPr lang="zh-CN" altLang="en-US" sz="2000" dirty="0">
                <a:latin typeface="宋体" panose="02010600030101010101" pitchFamily="2" charset="-122"/>
                <a:ea typeface="宋体" panose="02010600030101010101" pitchFamily="2" charset="-122"/>
                <a:cs typeface="宋体" panose="02010600030101010101" pitchFamily="2" charset="-122"/>
              </a:rPr>
              <a:t>中涉及到的关于独处看法的几个问题：（愉快</a:t>
            </a:r>
            <a:r>
              <a:rPr lang="en-US" altLang="zh-CN" sz="2000" dirty="0">
                <a:latin typeface="宋体" panose="02010600030101010101" pitchFamily="2" charset="-122"/>
                <a:ea typeface="宋体" panose="02010600030101010101" pitchFamily="2" charset="-122"/>
                <a:cs typeface="宋体" panose="02010600030101010101" pitchFamily="2" charset="-122"/>
              </a:rPr>
              <a:t>-</a:t>
            </a:r>
            <a:r>
              <a:rPr lang="zh-CN" altLang="en-US" sz="2000" dirty="0">
                <a:latin typeface="宋体" panose="02010600030101010101" pitchFamily="2" charset="-122"/>
                <a:ea typeface="宋体" panose="02010600030101010101" pitchFamily="2" charset="-122"/>
                <a:cs typeface="宋体" panose="02010600030101010101" pitchFamily="2" charset="-122"/>
              </a:rPr>
              <a:t>不愉快，令人沮丧</a:t>
            </a:r>
            <a:r>
              <a:rPr lang="en-US" altLang="zh-CN" sz="2000" dirty="0">
                <a:latin typeface="宋体" panose="02010600030101010101" pitchFamily="2" charset="-122"/>
                <a:ea typeface="宋体" panose="02010600030101010101" pitchFamily="2" charset="-122"/>
                <a:cs typeface="宋体" panose="02010600030101010101" pitchFamily="2" charset="-122"/>
              </a:rPr>
              <a:t>-</a:t>
            </a:r>
            <a:r>
              <a:rPr lang="zh-CN" altLang="en-US" sz="2000" dirty="0">
                <a:latin typeface="宋体" panose="02010600030101010101" pitchFamily="2" charset="-122"/>
                <a:ea typeface="宋体" panose="02010600030101010101" pitchFamily="2" charset="-122"/>
                <a:cs typeface="宋体" panose="02010600030101010101" pitchFamily="2" charset="-122"/>
              </a:rPr>
              <a:t>充满希望，坏</a:t>
            </a:r>
            <a:r>
              <a:rPr lang="en-US" altLang="zh-CN" sz="2000" dirty="0">
                <a:latin typeface="宋体" panose="02010600030101010101" pitchFamily="2" charset="-122"/>
                <a:ea typeface="宋体" panose="02010600030101010101" pitchFamily="2" charset="-122"/>
                <a:cs typeface="宋体" panose="02010600030101010101" pitchFamily="2" charset="-122"/>
              </a:rPr>
              <a:t>-</a:t>
            </a:r>
            <a:r>
              <a:rPr lang="zh-CN" altLang="en-US" sz="2000" dirty="0">
                <a:latin typeface="宋体" panose="02010600030101010101" pitchFamily="2" charset="-122"/>
                <a:ea typeface="宋体" panose="02010600030101010101" pitchFamily="2" charset="-122"/>
                <a:cs typeface="宋体" panose="02010600030101010101" pitchFamily="2" charset="-122"/>
              </a:rPr>
              <a:t>好，无聊</a:t>
            </a:r>
            <a:r>
              <a:rPr lang="en-US" altLang="zh-CN" sz="2000" dirty="0">
                <a:latin typeface="宋体" panose="02010600030101010101" pitchFamily="2" charset="-122"/>
                <a:ea typeface="宋体" panose="02010600030101010101" pitchFamily="2" charset="-122"/>
                <a:cs typeface="宋体" panose="02010600030101010101" pitchFamily="2" charset="-122"/>
              </a:rPr>
              <a:t>-</a:t>
            </a:r>
            <a:r>
              <a:rPr lang="zh-CN" altLang="en-US" sz="2000" dirty="0">
                <a:latin typeface="宋体" panose="02010600030101010101" pitchFamily="2" charset="-122"/>
                <a:ea typeface="宋体" panose="02010600030101010101" pitchFamily="2" charset="-122"/>
                <a:cs typeface="宋体" panose="02010600030101010101" pitchFamily="2" charset="-122"/>
              </a:rPr>
              <a:t>有趣，孤独</a:t>
            </a:r>
            <a:r>
              <a:rPr lang="en-US" altLang="zh-CN" sz="2000" dirty="0">
                <a:latin typeface="宋体" panose="02010600030101010101" pitchFamily="2" charset="-122"/>
                <a:ea typeface="宋体" panose="02010600030101010101" pitchFamily="2" charset="-122"/>
                <a:cs typeface="宋体" panose="02010600030101010101" pitchFamily="2" charset="-122"/>
              </a:rPr>
              <a:t>-</a:t>
            </a:r>
            <a:r>
              <a:rPr lang="zh-CN" altLang="en-US" sz="2000" dirty="0">
                <a:latin typeface="宋体" panose="02010600030101010101" pitchFamily="2" charset="-122"/>
                <a:ea typeface="宋体" panose="02010600030101010101" pitchFamily="2" charset="-122"/>
                <a:cs typeface="宋体" panose="02010600030101010101" pitchFamily="2" charset="-122"/>
              </a:rPr>
              <a:t>有联系，不健康</a:t>
            </a:r>
            <a:r>
              <a:rPr lang="en-US" altLang="zh-CN" sz="2000" dirty="0">
                <a:latin typeface="宋体" panose="02010600030101010101" pitchFamily="2" charset="-122"/>
                <a:ea typeface="宋体" panose="02010600030101010101" pitchFamily="2" charset="-122"/>
                <a:cs typeface="宋体" panose="02010600030101010101" pitchFamily="2" charset="-122"/>
              </a:rPr>
              <a:t>-</a:t>
            </a:r>
            <a:r>
              <a:rPr lang="zh-CN" altLang="en-US" sz="2000" dirty="0">
                <a:latin typeface="宋体" panose="02010600030101010101" pitchFamily="2" charset="-122"/>
                <a:ea typeface="宋体" panose="02010600030101010101" pitchFamily="2" charset="-122"/>
                <a:cs typeface="宋体" panose="02010600030101010101" pitchFamily="2" charset="-122"/>
              </a:rPr>
              <a:t>健康）。取平均值作为综合指数。</a:t>
            </a:r>
            <a:endParaRPr lang="zh-CN" altLang="en-US" sz="2000" dirty="0">
              <a:latin typeface="宋体" panose="02010600030101010101" pitchFamily="2" charset="-122"/>
              <a:ea typeface="宋体" panose="02010600030101010101" pitchFamily="2" charset="-122"/>
              <a:cs typeface="宋体" panose="02010600030101010101" pitchFamily="2" charset="-122"/>
            </a:endParaRPr>
          </a:p>
          <a:p>
            <a:pPr indent="0" fontAlgn="auto">
              <a:lnSpc>
                <a:spcPct val="150000"/>
              </a:lnSpc>
              <a:buNone/>
            </a:pPr>
            <a:r>
              <a:rPr lang="en-US" altLang="zh-CN" sz="2000" dirty="0">
                <a:latin typeface="宋体" panose="02010600030101010101" pitchFamily="2" charset="-122"/>
                <a:ea typeface="宋体" panose="02010600030101010101" pitchFamily="2" charset="-122"/>
                <a:cs typeface="宋体" panose="02010600030101010101" pitchFamily="2" charset="-122"/>
              </a:rPr>
              <a:t>2. </a:t>
            </a:r>
            <a:r>
              <a:rPr lang="en-US" altLang="zh-CN" sz="2000" dirty="0">
                <a:latin typeface="Times New Roman" panose="02020603050405020304" charset="0"/>
                <a:ea typeface="宋体" panose="02010600030101010101" pitchFamily="2" charset="-122"/>
                <a:cs typeface="Times New Roman" panose="02020603050405020304" charset="0"/>
              </a:rPr>
              <a:t>UCLA</a:t>
            </a:r>
            <a:r>
              <a:rPr lang="zh-CN" altLang="en-US" sz="2000" dirty="0">
                <a:latin typeface="宋体" panose="02010600030101010101" pitchFamily="2" charset="-122"/>
                <a:ea typeface="宋体" panose="02010600030101010101" pitchFamily="2" charset="-122"/>
                <a:cs typeface="宋体" panose="02010600030101010101" pitchFamily="2" charset="-122"/>
              </a:rPr>
              <a:t>孤独量表：用来测量人们的孤独感。</a:t>
            </a:r>
            <a:endParaRPr lang="zh-CN" altLang="en-US" sz="2000" b="1" dirty="0">
              <a:latin typeface="宋体" panose="02010600030101010101" pitchFamily="2" charset="-122"/>
              <a:ea typeface="宋体" panose="02010600030101010101" pitchFamily="2" charset="-122"/>
              <a:cs typeface="宋体" panose="02010600030101010101" pitchFamily="2" charset="-122"/>
            </a:endParaRPr>
          </a:p>
          <a:p>
            <a:pPr indent="0" fontAlgn="auto">
              <a:lnSpc>
                <a:spcPct val="150000"/>
              </a:lnSpc>
              <a:buNone/>
            </a:pPr>
            <a:r>
              <a:rPr lang="en-US" altLang="zh-CN" sz="2000" dirty="0">
                <a:latin typeface="宋体" panose="02010600030101010101" pitchFamily="2" charset="-122"/>
                <a:ea typeface="宋体" panose="02010600030101010101" pitchFamily="2" charset="-122"/>
                <a:cs typeface="宋体" panose="02010600030101010101" pitchFamily="2" charset="-122"/>
              </a:rPr>
              <a:t>3. </a:t>
            </a:r>
            <a:r>
              <a:rPr lang="en-US" altLang="zh-CN" sz="2000" dirty="0">
                <a:latin typeface="Times New Roman" panose="02020603050405020304" charset="0"/>
                <a:ea typeface="宋体" panose="02010600030101010101" pitchFamily="2" charset="-122"/>
                <a:cs typeface="Times New Roman" panose="02020603050405020304" charset="0"/>
              </a:rPr>
              <a:t>MIDUS</a:t>
            </a:r>
            <a:r>
              <a:rPr lang="zh-CN" altLang="en-US" sz="2000" dirty="0">
                <a:latin typeface="宋体" panose="02010600030101010101" pitchFamily="2" charset="-122"/>
                <a:ea typeface="宋体" panose="02010600030101010101" pitchFamily="2" charset="-122"/>
                <a:cs typeface="宋体" panose="02010600030101010101" pitchFamily="2" charset="-122"/>
              </a:rPr>
              <a:t>和</a:t>
            </a:r>
            <a:r>
              <a:rPr lang="en-US" altLang="zh-CN" sz="2000" dirty="0">
                <a:latin typeface="Times New Roman" panose="02020603050405020304" charset="0"/>
                <a:ea typeface="宋体" panose="02010600030101010101" pitchFamily="2" charset="-122"/>
                <a:cs typeface="Times New Roman" panose="02020603050405020304" charset="0"/>
              </a:rPr>
              <a:t>MIDJA</a:t>
            </a:r>
            <a:r>
              <a:rPr lang="zh-CN" altLang="en-US" sz="2000" dirty="0">
                <a:latin typeface="宋体" panose="02010600030101010101" pitchFamily="2" charset="-122"/>
                <a:ea typeface="宋体" panose="02010600030101010101" pitchFamily="2" charset="-122"/>
                <a:cs typeface="宋体" panose="02010600030101010101" pitchFamily="2" charset="-122"/>
              </a:rPr>
              <a:t>来测量被试的独处时间，其中要求被试回答过去一个月内与朋友、家人和朋友</a:t>
            </a:r>
            <a:r>
              <a:rPr lang="en-US" altLang="zh-CN" sz="2000" dirty="0">
                <a:latin typeface="宋体" panose="02010600030101010101" pitchFamily="2" charset="-122"/>
                <a:ea typeface="宋体" panose="02010600030101010101" pitchFamily="2" charset="-122"/>
                <a:cs typeface="宋体" panose="02010600030101010101" pitchFamily="2" charset="-122"/>
              </a:rPr>
              <a:t>/</a:t>
            </a:r>
            <a:r>
              <a:rPr lang="zh-CN" altLang="en-US" sz="2000" dirty="0">
                <a:latin typeface="宋体" panose="02010600030101010101" pitchFamily="2" charset="-122"/>
                <a:ea typeface="宋体" panose="02010600030101010101" pitchFamily="2" charset="-122"/>
                <a:cs typeface="宋体" panose="02010600030101010101" pitchFamily="2" charset="-122"/>
              </a:rPr>
              <a:t>伴侣的社交接触时间。</a:t>
            </a:r>
            <a:endParaRPr lang="zh-CN" altLang="en-US" sz="2000" dirty="0">
              <a:latin typeface="宋体" panose="02010600030101010101" pitchFamily="2" charset="-122"/>
              <a:ea typeface="宋体" panose="02010600030101010101" pitchFamily="2" charset="-122"/>
              <a:cs typeface="宋体" panose="02010600030101010101" pitchFamily="2" charset="-122"/>
            </a:endParaRPr>
          </a:p>
          <a:p>
            <a:pPr indent="0" fontAlgn="auto">
              <a:lnSpc>
                <a:spcPct val="150000"/>
              </a:lnSpc>
              <a:buNone/>
            </a:pPr>
            <a:r>
              <a:rPr lang="en-US" altLang="zh-CN" sz="2000" dirty="0">
                <a:latin typeface="宋体" panose="02010600030101010101" pitchFamily="2" charset="-122"/>
                <a:ea typeface="宋体" panose="02010600030101010101" pitchFamily="2" charset="-122"/>
                <a:cs typeface="宋体" panose="02010600030101010101" pitchFamily="2" charset="-122"/>
              </a:rPr>
              <a:t>4. </a:t>
            </a:r>
            <a:r>
              <a:rPr lang="zh-CN" altLang="en-US" sz="2000" dirty="0">
                <a:latin typeface="宋体" panose="02010600030101010101" pitchFamily="2" charset="-122"/>
                <a:ea typeface="宋体" panose="02010600030101010101" pitchFamily="2" charset="-122"/>
                <a:cs typeface="宋体" panose="02010600030101010101" pitchFamily="2" charset="-122"/>
              </a:rPr>
              <a:t>关系流动性、文化松紧度、个人主义</a:t>
            </a:r>
            <a:r>
              <a:rPr lang="en-US" altLang="zh-CN" sz="2000" dirty="0">
                <a:latin typeface="宋体" panose="02010600030101010101" pitchFamily="2" charset="-122"/>
                <a:ea typeface="宋体" panose="02010600030101010101" pitchFamily="2" charset="-122"/>
                <a:cs typeface="宋体" panose="02010600030101010101" pitchFamily="2" charset="-122"/>
              </a:rPr>
              <a:t>/</a:t>
            </a:r>
            <a:r>
              <a:rPr lang="zh-CN" altLang="en-US" sz="2000" dirty="0">
                <a:latin typeface="宋体" panose="02010600030101010101" pitchFamily="2" charset="-122"/>
                <a:ea typeface="宋体" panose="02010600030101010101" pitchFamily="2" charset="-122"/>
                <a:cs typeface="宋体" panose="02010600030101010101" pitchFamily="2" charset="-122"/>
              </a:rPr>
              <a:t>集体主义倾向等无关变量量表。</a:t>
            </a:r>
            <a:endParaRPr lang="zh-CN" altLang="en-US" sz="2000" dirty="0">
              <a:latin typeface="宋体" panose="02010600030101010101" pitchFamily="2" charset="-122"/>
              <a:ea typeface="宋体" panose="02010600030101010101" pitchFamily="2" charset="-122"/>
              <a:cs typeface="宋体" panose="02010600030101010101" pitchFamily="2" charset="-122"/>
            </a:endParaRPr>
          </a:p>
          <a:p>
            <a:pPr indent="0" fontAlgn="auto">
              <a:lnSpc>
                <a:spcPct val="150000"/>
              </a:lnSpc>
              <a:buNone/>
            </a:pPr>
            <a:endParaRPr lang="zh-CN" altLang="en-US" sz="2000" dirty="0">
              <a:latin typeface="宋体" panose="02010600030101010101" pitchFamily="2" charset="-122"/>
              <a:ea typeface="宋体" panose="02010600030101010101" pitchFamily="2" charset="-122"/>
              <a:cs typeface="宋体" panose="02010600030101010101" pitchFamily="2" charset="-122"/>
            </a:endParaRPr>
          </a:p>
        </p:txBody>
      </p:sp>
    </p:spTree>
    <p:custDataLst>
      <p:tags r:id="rId3"/>
    </p:custDataLst>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 name="箭头: V 形 3"/>
          <p:cNvSpPr/>
          <p:nvPr/>
        </p:nvSpPr>
        <p:spPr>
          <a:xfrm flipV="1">
            <a:off x="554355" y="329565"/>
            <a:ext cx="377190" cy="436880"/>
          </a:xfrm>
          <a:prstGeom prst="chevron">
            <a:avLst/>
          </a:prstGeom>
          <a:solidFill>
            <a:srgbClr val="006A44"/>
          </a:solidFill>
          <a:ln w="12700" cap="flat" cmpd="sng" algn="ctr">
            <a:noFill/>
            <a:prstDash val="solid"/>
            <a:miter lim="800000"/>
          </a:ln>
          <a:effectLst/>
        </p:spPr>
        <p:txBody>
          <a:bodyPr rtlCol="0" anchor="ctr"/>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sp>
        <p:nvSpPr>
          <p:cNvPr id="2" name="箭头: V 形 4"/>
          <p:cNvSpPr/>
          <p:nvPr/>
        </p:nvSpPr>
        <p:spPr>
          <a:xfrm flipV="1">
            <a:off x="867410" y="325120"/>
            <a:ext cx="377190" cy="436880"/>
          </a:xfrm>
          <a:prstGeom prst="chevron">
            <a:avLst/>
          </a:prstGeom>
          <a:solidFill>
            <a:srgbClr val="FFFFFF"/>
          </a:solidFill>
          <a:ln w="12700" cap="flat" cmpd="sng" algn="ctr">
            <a:solidFill>
              <a:srgbClr val="006A44"/>
            </a:solidFill>
            <a:prstDash val="solid"/>
            <a:miter lim="800000"/>
          </a:ln>
          <a:effectLst/>
        </p:spPr>
        <p:txBody>
          <a:bodyPr rtlCol="0" anchor="ctr"/>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cxnSp>
        <p:nvCxnSpPr>
          <p:cNvPr id="12" name="直接连接符 11"/>
          <p:cNvCxnSpPr/>
          <p:nvPr/>
        </p:nvCxnSpPr>
        <p:spPr>
          <a:xfrm>
            <a:off x="1337297" y="751736"/>
            <a:ext cx="10519410" cy="0"/>
          </a:xfrm>
          <a:prstGeom prst="line">
            <a:avLst/>
          </a:prstGeom>
          <a:noFill/>
          <a:ln w="6350" cap="flat" cmpd="sng" algn="ctr">
            <a:solidFill>
              <a:srgbClr val="293247"/>
            </a:solidFill>
            <a:prstDash val="lgDash"/>
            <a:miter lim="800000"/>
            <a:tailEnd type="oval"/>
          </a:ln>
          <a:effectLst/>
        </p:spPr>
      </p:cxnSp>
      <p:sp>
        <p:nvSpPr>
          <p:cNvPr id="17" name="文本框 16"/>
          <p:cNvSpPr txBox="1"/>
          <p:nvPr/>
        </p:nvSpPr>
        <p:spPr>
          <a:xfrm>
            <a:off x="1419212" y="301090"/>
            <a:ext cx="1713230" cy="460375"/>
          </a:xfrm>
          <a:prstGeom prst="rect">
            <a:avLst/>
          </a:prstGeom>
          <a:noFill/>
        </p:spPr>
        <p:txBody>
          <a:bodyPr wrap="none" rtlCol="0">
            <a:spAutoFit/>
          </a:bodyPr>
          <a:p>
            <a:r>
              <a:rPr lang="zh-CN" altLang="en-US" sz="2400" b="1" dirty="0">
                <a:solidFill>
                  <a:srgbClr val="000000">
                    <a:lumMod val="75000"/>
                    <a:lumOff val="25000"/>
                  </a:srgbClr>
                </a:solidFill>
                <a:latin typeface="黑体" panose="02010609060101010101" charset="-122"/>
                <a:ea typeface="黑体" panose="02010609060101010101" charset="-122"/>
                <a:sym typeface="思源宋体 CN Light" panose="02020300000000000000" pitchFamily="18" charset="-122"/>
              </a:rPr>
              <a:t>研究</a:t>
            </a:r>
            <a:r>
              <a:rPr lang="zh-CN" altLang="en-US" sz="2400" b="1" dirty="0">
                <a:solidFill>
                  <a:srgbClr val="000000">
                    <a:lumMod val="75000"/>
                    <a:lumOff val="25000"/>
                  </a:srgbClr>
                </a:solidFill>
                <a:latin typeface="黑体" panose="02010609060101010101" charset="-122"/>
                <a:ea typeface="黑体" panose="02010609060101010101" charset="-122"/>
                <a:sym typeface="思源宋体 CN Light" panose="02020300000000000000" pitchFamily="18" charset="-122"/>
              </a:rPr>
              <a:t>四结果</a:t>
            </a:r>
            <a:endParaRPr lang="zh-CN" altLang="en-US" sz="2400" b="1" dirty="0">
              <a:solidFill>
                <a:srgbClr val="000000">
                  <a:lumMod val="75000"/>
                  <a:lumOff val="25000"/>
                </a:srgbClr>
              </a:solidFill>
              <a:latin typeface="黑体" panose="02010609060101010101" charset="-122"/>
              <a:ea typeface="黑体" panose="02010609060101010101" charset="-122"/>
              <a:sym typeface="思源宋体 CN Light" panose="02020300000000000000" pitchFamily="18" charset="-122"/>
            </a:endParaRPr>
          </a:p>
        </p:txBody>
      </p:sp>
      <p:sp>
        <p:nvSpPr>
          <p:cNvPr id="18" name="箭头: V 形 8"/>
          <p:cNvSpPr/>
          <p:nvPr/>
        </p:nvSpPr>
        <p:spPr>
          <a:xfrm flipV="1">
            <a:off x="235585" y="325120"/>
            <a:ext cx="377190" cy="436880"/>
          </a:xfrm>
          <a:prstGeom prst="chevron">
            <a:avLst/>
          </a:prstGeom>
          <a:solidFill>
            <a:srgbClr val="FFFFFF"/>
          </a:solidFill>
          <a:ln w="12700" cap="flat" cmpd="sng" algn="ctr">
            <a:solidFill>
              <a:srgbClr val="A5A5A5"/>
            </a:solidFill>
            <a:prstDash val="solid"/>
            <a:miter lim="800000"/>
          </a:ln>
          <a:effectLst/>
        </p:spPr>
        <p:txBody>
          <a:bodyPr rtlCol="0" anchor="ctr"/>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pic>
        <p:nvPicPr>
          <p:cNvPr id="3" name="图片 2" descr="南京师范大学（黑）"/>
          <p:cNvPicPr>
            <a:picLocks noChangeAspect="1"/>
          </p:cNvPicPr>
          <p:nvPr/>
        </p:nvPicPr>
        <p:blipFill>
          <a:blip r:embed="rId1"/>
          <a:stretch>
            <a:fillRect/>
          </a:stretch>
        </p:blipFill>
        <p:spPr>
          <a:xfrm>
            <a:off x="9657080" y="-310515"/>
            <a:ext cx="2285365" cy="1615440"/>
          </a:xfrm>
          <a:prstGeom prst="rect">
            <a:avLst/>
          </a:prstGeom>
        </p:spPr>
      </p:pic>
      <p:pic>
        <p:nvPicPr>
          <p:cNvPr id="4" name="图片 3" descr="校徽-绿"/>
          <p:cNvPicPr>
            <a:picLocks noChangeAspect="1"/>
          </p:cNvPicPr>
          <p:nvPr/>
        </p:nvPicPr>
        <p:blipFill>
          <a:blip r:embed="rId2"/>
          <a:stretch>
            <a:fillRect/>
          </a:stretch>
        </p:blipFill>
        <p:spPr>
          <a:xfrm>
            <a:off x="9657080" y="20320"/>
            <a:ext cx="640715" cy="906780"/>
          </a:xfrm>
          <a:prstGeom prst="rect">
            <a:avLst/>
          </a:prstGeom>
        </p:spPr>
      </p:pic>
      <p:sp>
        <p:nvSpPr>
          <p:cNvPr id="25" name="矩形 24"/>
          <p:cNvSpPr/>
          <p:nvPr/>
        </p:nvSpPr>
        <p:spPr>
          <a:xfrm>
            <a:off x="0" y="6702425"/>
            <a:ext cx="12192000" cy="155575"/>
          </a:xfrm>
          <a:prstGeom prst="rect">
            <a:avLst/>
          </a:prstGeom>
          <a:solidFill>
            <a:srgbClr val="006A4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5" name="文本框 4"/>
          <p:cNvSpPr txBox="1"/>
          <p:nvPr/>
        </p:nvSpPr>
        <p:spPr>
          <a:xfrm>
            <a:off x="226060" y="684530"/>
            <a:ext cx="11221085" cy="2907665"/>
          </a:xfrm>
          <a:prstGeom prst="rect">
            <a:avLst/>
          </a:prstGeom>
          <a:noFill/>
        </p:spPr>
        <p:txBody>
          <a:bodyPr wrap="square" rtlCol="0">
            <a:spAutoFit/>
          </a:bodyPr>
          <a:p>
            <a:pPr indent="0" fontAlgn="auto">
              <a:lnSpc>
                <a:spcPct val="150000"/>
              </a:lnSpc>
              <a:buNone/>
            </a:pPr>
            <a:r>
              <a:rPr lang="zh-CN" altLang="en-US" sz="2200" b="1" dirty="0">
                <a:latin typeface="宋体" panose="02010600030101010101" pitchFamily="2" charset="-122"/>
                <a:ea typeface="宋体" panose="02010600030101010101" pitchFamily="2" charset="-122"/>
                <a:cs typeface="宋体" panose="02010600030101010101" pitchFamily="2" charset="-122"/>
              </a:rPr>
              <a:t>被试数量：</a:t>
            </a:r>
            <a:endParaRPr lang="zh-CN" altLang="en-US" sz="2200" b="1" dirty="0">
              <a:latin typeface="宋体" panose="02010600030101010101" pitchFamily="2" charset="-122"/>
              <a:ea typeface="宋体" panose="02010600030101010101" pitchFamily="2" charset="-122"/>
              <a:cs typeface="宋体" panose="02010600030101010101" pitchFamily="2" charset="-122"/>
            </a:endParaRPr>
          </a:p>
          <a:p>
            <a:pPr marL="342900" indent="-342900" fontAlgn="auto">
              <a:lnSpc>
                <a:spcPct val="150000"/>
              </a:lnSpc>
              <a:buFont typeface="Arial" panose="020B0604020202020204" pitchFamily="34" charset="0"/>
              <a:buChar char="•"/>
            </a:pPr>
            <a:r>
              <a:rPr lang="zh-CN" altLang="en-US" sz="2000" dirty="0">
                <a:solidFill>
                  <a:schemeClr val="tx1"/>
                </a:solidFill>
                <a:latin typeface="宋体" panose="02010600030101010101" pitchFamily="2" charset="-122"/>
                <a:ea typeface="宋体" panose="02010600030101010101" pitchFamily="2" charset="-122"/>
                <a:cs typeface="宋体" panose="02010600030101010101" pitchFamily="2" charset="-122"/>
              </a:rPr>
              <a:t>文中使用</a:t>
            </a:r>
            <a:r>
              <a:rPr lang="en-US" altLang="zh-CN" sz="2000" b="1" dirty="0">
                <a:solidFill>
                  <a:schemeClr val="tx1"/>
                </a:solidFill>
                <a:latin typeface="Times New Roman" panose="02020603050405020304" charset="0"/>
                <a:ea typeface="宋体" panose="02010600030101010101" pitchFamily="2" charset="-122"/>
                <a:cs typeface="Times New Roman" panose="02020603050405020304" charset="0"/>
              </a:rPr>
              <a:t>G*power</a:t>
            </a:r>
            <a:r>
              <a:rPr lang="zh-CN" altLang="en-US" sz="2000" dirty="0">
                <a:solidFill>
                  <a:schemeClr val="tx1"/>
                </a:solidFill>
                <a:latin typeface="宋体" panose="02010600030101010101" pitchFamily="2" charset="-122"/>
                <a:ea typeface="宋体" panose="02010600030101010101" pitchFamily="2" charset="-122"/>
                <a:cs typeface="宋体" panose="02010600030101010101" pitchFamily="2" charset="-122"/>
              </a:rPr>
              <a:t>进行先验功效分析，发现每个国家需要</a:t>
            </a:r>
            <a:r>
              <a:rPr lang="en-US" altLang="zh-CN" sz="2000" dirty="0">
                <a:solidFill>
                  <a:schemeClr val="tx1"/>
                </a:solidFill>
                <a:latin typeface="Times New Roman" panose="02020603050405020304" charset="0"/>
                <a:ea typeface="宋体" panose="02010600030101010101" pitchFamily="2" charset="-122"/>
                <a:cs typeface="Times New Roman" panose="02020603050405020304" charset="0"/>
              </a:rPr>
              <a:t>178</a:t>
            </a:r>
            <a:r>
              <a:rPr lang="zh-CN" altLang="en-US" sz="2000" dirty="0">
                <a:solidFill>
                  <a:schemeClr val="tx1"/>
                </a:solidFill>
                <a:latin typeface="宋体" panose="02010600030101010101" pitchFamily="2" charset="-122"/>
                <a:ea typeface="宋体" panose="02010600030101010101" pitchFamily="2" charset="-122"/>
                <a:cs typeface="宋体" panose="02010600030101010101" pitchFamily="2" charset="-122"/>
              </a:rPr>
              <a:t>个样本量才能达到</a:t>
            </a:r>
            <a:r>
              <a:rPr lang="en-US" altLang="zh-CN" sz="2000" dirty="0">
                <a:solidFill>
                  <a:schemeClr val="tx1"/>
                </a:solidFill>
                <a:latin typeface="Times New Roman" panose="02020603050405020304" charset="0"/>
                <a:ea typeface="宋体" panose="02010600030101010101" pitchFamily="2" charset="-122"/>
                <a:cs typeface="Times New Roman" panose="02020603050405020304" charset="0"/>
              </a:rPr>
              <a:t>95%</a:t>
            </a:r>
            <a:r>
              <a:rPr lang="zh-CN" altLang="en-US" sz="2000" dirty="0">
                <a:solidFill>
                  <a:schemeClr val="tx1"/>
                </a:solidFill>
                <a:latin typeface="宋体" panose="02010600030101010101" pitchFamily="2" charset="-122"/>
                <a:ea typeface="宋体" panose="02010600030101010101" pitchFamily="2" charset="-122"/>
                <a:cs typeface="宋体" panose="02010600030101010101" pitchFamily="2" charset="-122"/>
              </a:rPr>
              <a:t>的功效来检测中小效应量</a:t>
            </a:r>
            <a:r>
              <a:rPr lang="zh-CN" altLang="en-US" sz="2000" dirty="0">
                <a:solidFill>
                  <a:schemeClr val="tx1"/>
                </a:solidFill>
                <a:latin typeface="Times New Roman" panose="02020603050405020304" charset="0"/>
                <a:ea typeface="宋体" panose="02010600030101010101" pitchFamily="2" charset="-122"/>
                <a:cs typeface="Times New Roman" panose="02020603050405020304" charset="0"/>
              </a:rPr>
              <a:t>（</a:t>
            </a:r>
            <a:r>
              <a:rPr lang="en-US" altLang="zh-CN" sz="2000" dirty="0">
                <a:solidFill>
                  <a:schemeClr val="tx1"/>
                </a:solidFill>
                <a:latin typeface="Times New Roman" panose="02020603050405020304" charset="0"/>
                <a:ea typeface="宋体" panose="02010600030101010101" pitchFamily="2" charset="-122"/>
                <a:cs typeface="Times New Roman" panose="02020603050405020304" charset="0"/>
              </a:rPr>
              <a:t>Cohen’d = 0.35</a:t>
            </a:r>
            <a:r>
              <a:rPr lang="zh-CN" altLang="en-US" sz="2000" dirty="0">
                <a:solidFill>
                  <a:schemeClr val="tx1"/>
                </a:solidFill>
                <a:latin typeface="Times New Roman" panose="02020603050405020304" charset="0"/>
                <a:ea typeface="宋体" panose="02010600030101010101" pitchFamily="2" charset="-122"/>
                <a:cs typeface="Times New Roman" panose="02020603050405020304" charset="0"/>
              </a:rPr>
              <a:t>，</a:t>
            </a:r>
            <a:r>
              <a:rPr lang="en-US" altLang="zh-CN" sz="2000" dirty="0">
                <a:solidFill>
                  <a:schemeClr val="tx1"/>
                </a:solidFill>
                <a:latin typeface="Times New Roman" panose="02020603050405020304" charset="0"/>
                <a:ea typeface="宋体" panose="02010600030101010101" pitchFamily="2" charset="-122"/>
                <a:cs typeface="Times New Roman" panose="02020603050405020304" charset="0"/>
              </a:rPr>
              <a:t>α=0.05</a:t>
            </a:r>
            <a:r>
              <a:rPr lang="zh-CN" altLang="en-US" sz="2000" dirty="0">
                <a:solidFill>
                  <a:schemeClr val="tx1"/>
                </a:solidFill>
                <a:latin typeface="Times New Roman" panose="02020603050405020304" charset="0"/>
                <a:ea typeface="宋体" panose="02010600030101010101" pitchFamily="2" charset="-122"/>
                <a:cs typeface="Times New Roman" panose="02020603050405020304" charset="0"/>
              </a:rPr>
              <a:t>，</a:t>
            </a:r>
            <a:r>
              <a:rPr lang="en-US" altLang="zh-CN" sz="2000" b="1" dirty="0">
                <a:solidFill>
                  <a:schemeClr val="tx1"/>
                </a:solidFill>
                <a:latin typeface="Times New Roman" panose="02020603050405020304" charset="0"/>
                <a:ea typeface="宋体" panose="02010600030101010101" pitchFamily="2" charset="-122"/>
                <a:cs typeface="Times New Roman" panose="02020603050405020304" charset="0"/>
              </a:rPr>
              <a:t>Sample 1</a:t>
            </a:r>
            <a:r>
              <a:rPr lang="zh-CN" altLang="en-US" sz="2000" dirty="0">
                <a:solidFill>
                  <a:schemeClr val="tx1"/>
                </a:solidFill>
                <a:latin typeface="Times New Roman" panose="02020603050405020304" charset="0"/>
                <a:ea typeface="宋体" panose="02010600030101010101" pitchFamily="2" charset="-122"/>
                <a:cs typeface="Times New Roman" panose="02020603050405020304" charset="0"/>
              </a:rPr>
              <a:t>）</a:t>
            </a:r>
            <a:r>
              <a:rPr lang="zh-CN" altLang="en-US" sz="2000" dirty="0">
                <a:solidFill>
                  <a:schemeClr val="tx1"/>
                </a:solidFill>
                <a:latin typeface="宋体" panose="02010600030101010101" pitchFamily="2" charset="-122"/>
                <a:ea typeface="宋体" panose="02010600030101010101" pitchFamily="2" charset="-122"/>
                <a:cs typeface="宋体" panose="02010600030101010101" pitchFamily="2" charset="-122"/>
              </a:rPr>
              <a:t>。每个国家需要</a:t>
            </a:r>
            <a:r>
              <a:rPr lang="en-US" altLang="zh-CN" sz="2000" dirty="0">
                <a:solidFill>
                  <a:schemeClr val="tx1"/>
                </a:solidFill>
                <a:latin typeface="Times New Roman" panose="02020603050405020304" charset="0"/>
                <a:ea typeface="宋体" panose="02010600030101010101" pitchFamily="2" charset="-122"/>
                <a:cs typeface="Times New Roman" panose="02020603050405020304" charset="0"/>
              </a:rPr>
              <a:t>542</a:t>
            </a:r>
            <a:r>
              <a:rPr lang="zh-CN" altLang="en-US" sz="2000" dirty="0">
                <a:solidFill>
                  <a:schemeClr val="tx1"/>
                </a:solidFill>
                <a:latin typeface="宋体" panose="02010600030101010101" pitchFamily="2" charset="-122"/>
                <a:ea typeface="宋体" panose="02010600030101010101" pitchFamily="2" charset="-122"/>
                <a:cs typeface="宋体" panose="02010600030101010101" pitchFamily="2" charset="-122"/>
              </a:rPr>
              <a:t>个样本量才能达到</a:t>
            </a:r>
            <a:r>
              <a:rPr lang="en-US" altLang="zh-CN" sz="2000" dirty="0">
                <a:solidFill>
                  <a:schemeClr val="tx1"/>
                </a:solidFill>
                <a:latin typeface="Times New Roman" panose="02020603050405020304" charset="0"/>
                <a:ea typeface="宋体" panose="02010600030101010101" pitchFamily="2" charset="-122"/>
                <a:cs typeface="Times New Roman" panose="02020603050405020304" charset="0"/>
              </a:rPr>
              <a:t>95%</a:t>
            </a:r>
            <a:r>
              <a:rPr lang="zh-CN" altLang="en-US" sz="2000" dirty="0">
                <a:solidFill>
                  <a:schemeClr val="tx1"/>
                </a:solidFill>
                <a:latin typeface="宋体" panose="02010600030101010101" pitchFamily="2" charset="-122"/>
                <a:ea typeface="宋体" panose="02010600030101010101" pitchFamily="2" charset="-122"/>
                <a:cs typeface="宋体" panose="02010600030101010101" pitchFamily="2" charset="-122"/>
              </a:rPr>
              <a:t>的功效来检验最小效应量</a:t>
            </a:r>
            <a:r>
              <a:rPr lang="zh-CN" altLang="en-US" sz="2000" dirty="0">
                <a:latin typeface="Times New Roman" panose="02020603050405020304" charset="0"/>
                <a:ea typeface="宋体" panose="02010600030101010101" pitchFamily="2" charset="-122"/>
                <a:cs typeface="Times New Roman" panose="02020603050405020304" charset="0"/>
                <a:sym typeface="+mn-ea"/>
              </a:rPr>
              <a:t>（</a:t>
            </a:r>
            <a:r>
              <a:rPr lang="en-US" altLang="zh-CN" sz="2000" dirty="0">
                <a:latin typeface="Times New Roman" panose="02020603050405020304" charset="0"/>
                <a:ea typeface="宋体" panose="02010600030101010101" pitchFamily="2" charset="-122"/>
                <a:cs typeface="Times New Roman" panose="02020603050405020304" charset="0"/>
                <a:sym typeface="+mn-ea"/>
              </a:rPr>
              <a:t>Cohen’d = 0.35</a:t>
            </a:r>
            <a:r>
              <a:rPr lang="zh-CN" altLang="en-US" sz="2000" dirty="0">
                <a:latin typeface="Times New Roman" panose="02020603050405020304" charset="0"/>
                <a:ea typeface="宋体" panose="02010600030101010101" pitchFamily="2" charset="-122"/>
                <a:cs typeface="Times New Roman" panose="02020603050405020304" charset="0"/>
                <a:sym typeface="+mn-ea"/>
              </a:rPr>
              <a:t>，</a:t>
            </a:r>
            <a:r>
              <a:rPr lang="en-US" altLang="zh-CN" sz="2000" dirty="0">
                <a:latin typeface="Times New Roman" panose="02020603050405020304" charset="0"/>
                <a:ea typeface="宋体" panose="02010600030101010101" pitchFamily="2" charset="-122"/>
                <a:cs typeface="Times New Roman" panose="02020603050405020304" charset="0"/>
                <a:sym typeface="+mn-ea"/>
              </a:rPr>
              <a:t>α=0.05</a:t>
            </a:r>
            <a:r>
              <a:rPr lang="zh-CN" altLang="en-US" sz="2000" dirty="0">
                <a:latin typeface="Times New Roman" panose="02020603050405020304" charset="0"/>
                <a:ea typeface="宋体" panose="02010600030101010101" pitchFamily="2" charset="-122"/>
                <a:cs typeface="Times New Roman" panose="02020603050405020304" charset="0"/>
                <a:sym typeface="+mn-ea"/>
              </a:rPr>
              <a:t>，</a:t>
            </a:r>
            <a:r>
              <a:rPr lang="en-US" altLang="zh-CN" sz="2000" b="1" dirty="0">
                <a:latin typeface="Times New Roman" panose="02020603050405020304" charset="0"/>
                <a:ea typeface="宋体" panose="02010600030101010101" pitchFamily="2" charset="-122"/>
                <a:cs typeface="Times New Roman" panose="02020603050405020304" charset="0"/>
                <a:sym typeface="+mn-ea"/>
              </a:rPr>
              <a:t>Sample 2</a:t>
            </a:r>
            <a:r>
              <a:rPr lang="zh-CN" altLang="en-US" sz="2000" dirty="0">
                <a:latin typeface="Times New Roman" panose="02020603050405020304" charset="0"/>
                <a:ea typeface="宋体" panose="02010600030101010101" pitchFamily="2" charset="-122"/>
                <a:cs typeface="Times New Roman" panose="02020603050405020304" charset="0"/>
                <a:sym typeface="+mn-ea"/>
              </a:rPr>
              <a:t>）</a:t>
            </a:r>
            <a:r>
              <a:rPr lang="zh-CN" altLang="en-US" sz="2000" dirty="0">
                <a:solidFill>
                  <a:schemeClr val="tx1"/>
                </a:solidFill>
                <a:latin typeface="宋体" panose="02010600030101010101" pitchFamily="2" charset="-122"/>
                <a:ea typeface="宋体" panose="02010600030101010101" pitchFamily="2" charset="-122"/>
                <a:cs typeface="宋体" panose="02010600030101010101" pitchFamily="2" charset="-122"/>
              </a:rPr>
              <a:t>。</a:t>
            </a:r>
            <a:endParaRPr lang="zh-CN" altLang="en-US" sz="2000" dirty="0">
              <a:solidFill>
                <a:schemeClr val="tx1"/>
              </a:solidFill>
              <a:latin typeface="宋体" panose="02010600030101010101" pitchFamily="2" charset="-122"/>
              <a:ea typeface="宋体" panose="02010600030101010101" pitchFamily="2" charset="-122"/>
              <a:cs typeface="宋体" panose="02010600030101010101" pitchFamily="2" charset="-122"/>
            </a:endParaRPr>
          </a:p>
          <a:p>
            <a:pPr marL="342900" indent="-342900" fontAlgn="auto">
              <a:lnSpc>
                <a:spcPct val="150000"/>
              </a:lnSpc>
              <a:buFont typeface="Arial" panose="020B0604020202020204" pitchFamily="34" charset="0"/>
              <a:buChar char="•"/>
            </a:pPr>
            <a:r>
              <a:rPr lang="zh-CN" altLang="en-US" sz="2000" dirty="0">
                <a:solidFill>
                  <a:schemeClr val="tx1"/>
                </a:solidFill>
                <a:latin typeface="宋体" panose="02010600030101010101" pitchFamily="2" charset="-122"/>
                <a:ea typeface="宋体" panose="02010600030101010101" pitchFamily="2" charset="-122"/>
                <a:cs typeface="宋体" panose="02010600030101010101" pitchFamily="2" charset="-122"/>
              </a:rPr>
              <a:t>根据这个数值我们使用</a:t>
            </a:r>
            <a:r>
              <a:rPr lang="en-US" altLang="zh-CN" sz="2000" b="1" dirty="0">
                <a:solidFill>
                  <a:schemeClr val="tx1"/>
                </a:solidFill>
                <a:latin typeface="Times New Roman" panose="02020603050405020304" charset="0"/>
                <a:ea typeface="宋体" panose="02010600030101010101" pitchFamily="2" charset="-122"/>
                <a:cs typeface="Times New Roman" panose="02020603050405020304" charset="0"/>
              </a:rPr>
              <a:t>R</a:t>
            </a:r>
            <a:r>
              <a:rPr lang="zh-CN" altLang="en-US" sz="2000" b="1" dirty="0">
                <a:solidFill>
                  <a:schemeClr val="tx1"/>
                </a:solidFill>
                <a:latin typeface="宋体" panose="02010600030101010101" pitchFamily="2" charset="-122"/>
                <a:ea typeface="宋体" panose="02010600030101010101" pitchFamily="2" charset="-122"/>
                <a:cs typeface="宋体" panose="02010600030101010101" pitchFamily="2" charset="-122"/>
              </a:rPr>
              <a:t>中的</a:t>
            </a:r>
            <a:r>
              <a:rPr lang="en-US" altLang="zh-CN" sz="2000" dirty="0">
                <a:solidFill>
                  <a:schemeClr val="tx1"/>
                </a:solidFill>
                <a:latin typeface="宋体" panose="02010600030101010101" pitchFamily="2" charset="-122"/>
                <a:ea typeface="宋体" panose="02010600030101010101" pitchFamily="2" charset="-122"/>
                <a:cs typeface="宋体" panose="02010600030101010101" pitchFamily="2" charset="-122"/>
              </a:rPr>
              <a:t> </a:t>
            </a:r>
            <a:r>
              <a:rPr lang="en-US" altLang="zh-CN" sz="2000" b="1" dirty="0">
                <a:solidFill>
                  <a:schemeClr val="tx1"/>
                </a:solidFill>
                <a:latin typeface="Times New Roman" panose="02020603050405020304" charset="0"/>
                <a:ea typeface="宋体" panose="02010600030101010101" pitchFamily="2" charset="-122"/>
                <a:cs typeface="Times New Roman" panose="02020603050405020304" charset="0"/>
              </a:rPr>
              <a:t>pwr</a:t>
            </a:r>
            <a:r>
              <a:rPr lang="en-US" altLang="zh-CN" sz="2000" b="1" dirty="0">
                <a:solidFill>
                  <a:schemeClr val="tx1"/>
                </a:solidFill>
                <a:latin typeface="宋体" panose="02010600030101010101" pitchFamily="2" charset="-122"/>
                <a:ea typeface="宋体" panose="02010600030101010101" pitchFamily="2" charset="-122"/>
                <a:cs typeface="宋体" panose="02010600030101010101" pitchFamily="2" charset="-122"/>
              </a:rPr>
              <a:t> </a:t>
            </a:r>
            <a:r>
              <a:rPr lang="zh-CN" altLang="en-US" sz="2000" b="1" dirty="0">
                <a:solidFill>
                  <a:schemeClr val="tx1"/>
                </a:solidFill>
                <a:latin typeface="宋体" panose="02010600030101010101" pitchFamily="2" charset="-122"/>
                <a:ea typeface="宋体" panose="02010600030101010101" pitchFamily="2" charset="-122"/>
                <a:cs typeface="宋体" panose="02010600030101010101" pitchFamily="2" charset="-122"/>
              </a:rPr>
              <a:t>包</a:t>
            </a:r>
            <a:r>
              <a:rPr lang="zh-CN" altLang="en-US" sz="2000" dirty="0">
                <a:solidFill>
                  <a:schemeClr val="tx1"/>
                </a:solidFill>
                <a:latin typeface="宋体" panose="02010600030101010101" pitchFamily="2" charset="-122"/>
                <a:ea typeface="宋体" panose="02010600030101010101" pitchFamily="2" charset="-122"/>
                <a:cs typeface="宋体" panose="02010600030101010101" pitchFamily="2" charset="-122"/>
              </a:rPr>
              <a:t>进行统计功效分析的复现。结果发现：</a:t>
            </a:r>
            <a:r>
              <a:rPr lang="en-US" altLang="zh-CN" sz="2000" dirty="0">
                <a:solidFill>
                  <a:schemeClr val="tx1"/>
                </a:solidFill>
                <a:latin typeface="Times New Roman" panose="02020603050405020304" charset="0"/>
                <a:ea typeface="宋体" panose="02010600030101010101" pitchFamily="2" charset="-122"/>
                <a:cs typeface="Times New Roman" panose="02020603050405020304" charset="0"/>
              </a:rPr>
              <a:t>Sample 1</a:t>
            </a:r>
            <a:r>
              <a:rPr lang="zh-CN" altLang="en-US" sz="2000" dirty="0">
                <a:solidFill>
                  <a:schemeClr val="tx1"/>
                </a:solidFill>
                <a:latin typeface="宋体" panose="02010600030101010101" pitchFamily="2" charset="-122"/>
                <a:ea typeface="宋体" panose="02010600030101010101" pitchFamily="2" charset="-122"/>
                <a:cs typeface="宋体" panose="02010600030101010101" pitchFamily="2" charset="-122"/>
              </a:rPr>
              <a:t>的样本量为</a:t>
            </a:r>
            <a:r>
              <a:rPr lang="en-US" altLang="zh-CN" sz="2000" dirty="0">
                <a:solidFill>
                  <a:schemeClr val="tx1"/>
                </a:solidFill>
                <a:latin typeface="Times New Roman" panose="02020603050405020304" charset="0"/>
                <a:ea typeface="宋体" panose="02010600030101010101" pitchFamily="2" charset="-122"/>
                <a:cs typeface="Times New Roman" panose="02020603050405020304" charset="0"/>
              </a:rPr>
              <a:t>213</a:t>
            </a:r>
            <a:r>
              <a:rPr lang="zh-CN" altLang="en-US" sz="2000" dirty="0">
                <a:solidFill>
                  <a:schemeClr val="tx1"/>
                </a:solidFill>
                <a:latin typeface="Times New Roman" panose="02020603050405020304" charset="0"/>
                <a:ea typeface="宋体" panose="02010600030101010101" pitchFamily="2" charset="-122"/>
                <a:cs typeface="Times New Roman" panose="02020603050405020304" charset="0"/>
              </a:rPr>
              <a:t>，</a:t>
            </a:r>
            <a:r>
              <a:rPr lang="en-US" altLang="zh-CN" sz="2000" dirty="0">
                <a:solidFill>
                  <a:schemeClr val="tx1"/>
                </a:solidFill>
                <a:latin typeface="Times New Roman" panose="02020603050405020304" charset="0"/>
                <a:ea typeface="宋体" panose="02010600030101010101" pitchFamily="2" charset="-122"/>
                <a:cs typeface="Times New Roman" panose="02020603050405020304" charset="0"/>
              </a:rPr>
              <a:t>Sample 2</a:t>
            </a:r>
            <a:r>
              <a:rPr lang="zh-CN" altLang="en-US" sz="2000" dirty="0">
                <a:solidFill>
                  <a:schemeClr val="tx1"/>
                </a:solidFill>
                <a:latin typeface="宋体" panose="02010600030101010101" pitchFamily="2" charset="-122"/>
                <a:ea typeface="宋体" panose="02010600030101010101" pitchFamily="2" charset="-122"/>
                <a:cs typeface="宋体" panose="02010600030101010101" pitchFamily="2" charset="-122"/>
              </a:rPr>
              <a:t>的估计样本量为</a:t>
            </a:r>
            <a:r>
              <a:rPr lang="en-US" altLang="zh-CN" sz="2000" dirty="0">
                <a:solidFill>
                  <a:schemeClr val="tx1"/>
                </a:solidFill>
                <a:latin typeface="Times New Roman" panose="02020603050405020304" charset="0"/>
                <a:ea typeface="宋体" panose="02010600030101010101" pitchFamily="2" charset="-122"/>
                <a:cs typeface="Times New Roman" panose="02020603050405020304" charset="0"/>
              </a:rPr>
              <a:t>651</a:t>
            </a:r>
            <a:r>
              <a:rPr lang="zh-CN" altLang="en-US" sz="2000" dirty="0">
                <a:solidFill>
                  <a:schemeClr val="tx1"/>
                </a:solidFill>
                <a:latin typeface="宋体" panose="02010600030101010101" pitchFamily="2" charset="-122"/>
                <a:ea typeface="宋体" panose="02010600030101010101" pitchFamily="2" charset="-122"/>
                <a:cs typeface="宋体" panose="02010600030101010101" pitchFamily="2" charset="-122"/>
              </a:rPr>
              <a:t>。与原先计算的结果存在偏差。</a:t>
            </a:r>
            <a:endParaRPr lang="en-US" altLang="zh-CN" sz="2000" dirty="0">
              <a:solidFill>
                <a:schemeClr val="tx1"/>
              </a:solidFill>
              <a:latin typeface="宋体" panose="02010600030101010101" pitchFamily="2" charset="-122"/>
              <a:ea typeface="宋体" panose="02010600030101010101" pitchFamily="2" charset="-122"/>
              <a:cs typeface="宋体" panose="02010600030101010101" pitchFamily="2" charset="-122"/>
            </a:endParaRPr>
          </a:p>
        </p:txBody>
      </p:sp>
      <p:pic>
        <p:nvPicPr>
          <p:cNvPr id="7" name="图片 6"/>
          <p:cNvPicPr>
            <a:picLocks noChangeAspect="1"/>
          </p:cNvPicPr>
          <p:nvPr/>
        </p:nvPicPr>
        <p:blipFill>
          <a:blip r:embed="rId3"/>
          <a:stretch>
            <a:fillRect/>
          </a:stretch>
        </p:blipFill>
        <p:spPr>
          <a:xfrm>
            <a:off x="3149600" y="3706495"/>
            <a:ext cx="5334635" cy="2715895"/>
          </a:xfrm>
          <a:prstGeom prst="rect">
            <a:avLst/>
          </a:prstGeom>
        </p:spPr>
      </p:pic>
    </p:spTree>
    <p:custDataLst>
      <p:tags r:id="rId4"/>
    </p:custDataLst>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任意多边形 31"/>
          <p:cNvSpPr/>
          <p:nvPr>
            <p:custDataLst>
              <p:tags r:id="rId1"/>
            </p:custDataLst>
          </p:nvPr>
        </p:nvSpPr>
        <p:spPr>
          <a:xfrm flipH="1">
            <a:off x="1129517" y="2307325"/>
            <a:ext cx="10358120" cy="45719"/>
          </a:xfrm>
          <a:custGeom>
            <a:avLst/>
            <a:gdLst>
              <a:gd name="connsiteX0" fmla="*/ 7977051 w 7977051"/>
              <a:gd name="connsiteY0" fmla="*/ 0 h 31619"/>
              <a:gd name="connsiteX1" fmla="*/ 0 w 7977051"/>
              <a:gd name="connsiteY1" fmla="*/ 0 h 31619"/>
              <a:gd name="connsiteX2" fmla="*/ 0 w 7977051"/>
              <a:gd name="connsiteY2" fmla="*/ 31619 h 31619"/>
              <a:gd name="connsiteX3" fmla="*/ 7977051 w 7977051"/>
              <a:gd name="connsiteY3" fmla="*/ 31619 h 31619"/>
              <a:gd name="connsiteX4" fmla="*/ 7977051 w 7977051"/>
              <a:gd name="connsiteY4" fmla="*/ 15810 h 3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7051" h="31619">
                <a:moveTo>
                  <a:pt x="7977051" y="0"/>
                </a:moveTo>
                <a:lnTo>
                  <a:pt x="0" y="0"/>
                </a:lnTo>
                <a:lnTo>
                  <a:pt x="0" y="31619"/>
                </a:lnTo>
                <a:lnTo>
                  <a:pt x="7977051" y="31619"/>
                </a:lnTo>
                <a:lnTo>
                  <a:pt x="7977051" y="15810"/>
                </a:lnTo>
                <a:close/>
              </a:path>
            </a:pathLst>
          </a:custGeom>
          <a:solidFill>
            <a:srgbClr val="006A44"/>
          </a:solidFill>
          <a:ln w="25400" cap="flat" cmpd="sng" algn="ctr">
            <a:solidFill>
              <a:sysClr val="window" lastClr="FFFFFF">
                <a:lumMod val="85000"/>
              </a:sysClr>
            </a:solidFill>
            <a:prstDash val="solid"/>
          </a:ln>
          <a:effectLst/>
        </p:spPr>
        <p:txBody>
          <a:bodyPr lIns="91426" tIns="45714" rIns="91426" bIns="45714" anchor="ctr"/>
          <a:p>
            <a:pPr algn="ctr">
              <a:defRPr/>
            </a:pPr>
            <a:endParaRPr lang="en-US" sz="2400" dirty="0">
              <a:solidFill>
                <a:sysClr val="windowText" lastClr="000000"/>
              </a:solidFill>
            </a:endParaRPr>
          </a:p>
        </p:txBody>
      </p:sp>
      <p:cxnSp>
        <p:nvCxnSpPr>
          <p:cNvPr id="5" name="Straight Connector 32"/>
          <p:cNvCxnSpPr/>
          <p:nvPr>
            <p:custDataLst>
              <p:tags r:id="rId2"/>
            </p:custDataLst>
          </p:nvPr>
        </p:nvCxnSpPr>
        <p:spPr>
          <a:xfrm flipV="1">
            <a:off x="3287290" y="2620103"/>
            <a:ext cx="0" cy="299085"/>
          </a:xfrm>
          <a:prstGeom prst="line">
            <a:avLst/>
          </a:prstGeom>
          <a:noFill/>
          <a:ln w="19050" cap="flat" cmpd="sng" algn="ctr">
            <a:solidFill>
              <a:srgbClr val="006A44"/>
            </a:solidFill>
            <a:prstDash val="solid"/>
            <a:headEnd type="oval"/>
            <a:tailEnd type="oval"/>
          </a:ln>
          <a:effectLst/>
        </p:spPr>
      </p:cxnSp>
      <p:cxnSp>
        <p:nvCxnSpPr>
          <p:cNvPr id="6" name="Straight Connector 32"/>
          <p:cNvCxnSpPr/>
          <p:nvPr>
            <p:custDataLst>
              <p:tags r:id="rId3"/>
            </p:custDataLst>
          </p:nvPr>
        </p:nvCxnSpPr>
        <p:spPr>
          <a:xfrm flipV="1">
            <a:off x="8775806" y="2634285"/>
            <a:ext cx="0" cy="306070"/>
          </a:xfrm>
          <a:prstGeom prst="line">
            <a:avLst/>
          </a:prstGeom>
          <a:noFill/>
          <a:ln w="19050" cap="flat" cmpd="sng" algn="ctr">
            <a:solidFill>
              <a:schemeClr val="accent4">
                <a:lumMod val="50000"/>
              </a:schemeClr>
            </a:solidFill>
            <a:prstDash val="solid"/>
            <a:headEnd type="oval"/>
            <a:tailEnd type="oval"/>
          </a:ln>
          <a:effectLst/>
        </p:spPr>
      </p:cxnSp>
      <p:sp>
        <p:nvSpPr>
          <p:cNvPr id="8" name="圆角矩形 10"/>
          <p:cNvSpPr/>
          <p:nvPr>
            <p:custDataLst>
              <p:tags r:id="rId4"/>
            </p:custDataLst>
          </p:nvPr>
        </p:nvSpPr>
        <p:spPr>
          <a:xfrm>
            <a:off x="2089785" y="2880360"/>
            <a:ext cx="2346325" cy="452755"/>
          </a:xfrm>
          <a:prstGeom prst="roundRect">
            <a:avLst/>
          </a:prstGeom>
          <a:solidFill>
            <a:srgbClr val="006A44"/>
          </a:solidFill>
          <a:ln w="25400" cap="flat" cmpd="sng" algn="ctr">
            <a:noFill/>
            <a:prstDash val="solid"/>
          </a:ln>
          <a:effectLst/>
        </p:spPr>
        <p:txBody>
          <a:bodyPr lIns="91426" tIns="45714" rIns="91426" bIns="45714" anchor="ctr"/>
          <a:p>
            <a:pPr algn="ctr">
              <a:defRPr/>
            </a:pPr>
            <a:r>
              <a:rPr lang="zh-CN" sz="2000" b="1" dirty="0">
                <a:solidFill>
                  <a:sysClr val="window" lastClr="FFFFFF"/>
                </a:solidFill>
                <a:latin typeface="黑体" panose="02010609060101010101" charset="-122"/>
                <a:ea typeface="黑体" panose="02010609060101010101" charset="-122"/>
                <a:cs typeface="黑体" panose="02010609060101010101" charset="-122"/>
              </a:rPr>
              <a:t>原始</a:t>
            </a:r>
            <a:r>
              <a:rPr lang="zh-CN" sz="2000" b="1" dirty="0">
                <a:solidFill>
                  <a:sysClr val="window" lastClr="FFFFFF"/>
                </a:solidFill>
                <a:latin typeface="黑体" panose="02010609060101010101" charset="-122"/>
                <a:ea typeface="黑体" panose="02010609060101010101" charset="-122"/>
                <a:cs typeface="黑体" panose="02010609060101010101" charset="-122"/>
              </a:rPr>
              <a:t>结果</a:t>
            </a:r>
            <a:endParaRPr lang="zh-CN" sz="2000" b="1" dirty="0">
              <a:solidFill>
                <a:sysClr val="window" lastClr="FFFFFF"/>
              </a:solidFill>
              <a:latin typeface="黑体" panose="02010609060101010101" charset="-122"/>
              <a:ea typeface="黑体" panose="02010609060101010101" charset="-122"/>
              <a:cs typeface="黑体" panose="02010609060101010101" charset="-122"/>
            </a:endParaRPr>
          </a:p>
        </p:txBody>
      </p:sp>
      <p:sp>
        <p:nvSpPr>
          <p:cNvPr id="9" name="圆角矩形 11"/>
          <p:cNvSpPr/>
          <p:nvPr>
            <p:custDataLst>
              <p:tags r:id="rId5"/>
            </p:custDataLst>
          </p:nvPr>
        </p:nvSpPr>
        <p:spPr>
          <a:xfrm>
            <a:off x="7682230" y="2880360"/>
            <a:ext cx="2186940" cy="478155"/>
          </a:xfrm>
          <a:prstGeom prst="roundRect">
            <a:avLst/>
          </a:prstGeom>
          <a:solidFill>
            <a:schemeClr val="accent4">
              <a:lumMod val="50000"/>
            </a:schemeClr>
          </a:solidFill>
          <a:ln w="25400" cap="flat" cmpd="sng" algn="ctr">
            <a:noFill/>
            <a:prstDash val="solid"/>
          </a:ln>
          <a:effectLst/>
        </p:spPr>
        <p:txBody>
          <a:bodyPr lIns="91426" tIns="45714" rIns="91426" bIns="45714" anchor="ctr"/>
          <a:p>
            <a:pPr algn="ctr">
              <a:defRPr/>
            </a:pPr>
            <a:r>
              <a:rPr lang="zh-CN" altLang="en-US" sz="2000" b="1" dirty="0">
                <a:solidFill>
                  <a:sysClr val="window" lastClr="FFFFFF"/>
                </a:solidFill>
                <a:latin typeface="黑体" panose="02010609060101010101" charset="-122"/>
                <a:ea typeface="黑体" panose="02010609060101010101" charset="-122"/>
                <a:cs typeface="黑体" panose="02010609060101010101" charset="-122"/>
              </a:rPr>
              <a:t>复现结果</a:t>
            </a:r>
            <a:endParaRPr lang="zh-CN" altLang="en-US" sz="2000" b="1" dirty="0">
              <a:solidFill>
                <a:sysClr val="window" lastClr="FFFFFF"/>
              </a:solidFill>
              <a:latin typeface="黑体" panose="02010609060101010101" charset="-122"/>
              <a:ea typeface="黑体" panose="02010609060101010101" charset="-122"/>
              <a:cs typeface="黑体" panose="02010609060101010101" charset="-122"/>
            </a:endParaRPr>
          </a:p>
        </p:txBody>
      </p:sp>
      <p:sp>
        <p:nvSpPr>
          <p:cNvPr id="26" name="流程图: 联系 36"/>
          <p:cNvSpPr/>
          <p:nvPr>
            <p:custDataLst>
              <p:tags r:id="rId6"/>
            </p:custDataLst>
          </p:nvPr>
        </p:nvSpPr>
        <p:spPr>
          <a:xfrm>
            <a:off x="8661030" y="2435845"/>
            <a:ext cx="234949" cy="234949"/>
          </a:xfrm>
          <a:prstGeom prst="flowChartConnector">
            <a:avLst/>
          </a:prstGeom>
          <a:solidFill>
            <a:schemeClr val="accent4">
              <a:lumMod val="50000"/>
            </a:schemeClr>
          </a:solidFill>
          <a:ln w="25400" cap="flat" cmpd="sng" algn="ctr">
            <a:noFill/>
            <a:prstDash val="solid"/>
          </a:ln>
          <a:effectLst/>
        </p:spPr>
        <p:txBody>
          <a:bodyPr lIns="91426" tIns="45714" rIns="91426" bIns="45714" rtlCol="0" anchor="ctr"/>
          <a:p>
            <a:pPr algn="ctr"/>
            <a:endParaRPr lang="zh-CN" altLang="en-US" sz="2400"/>
          </a:p>
        </p:txBody>
      </p:sp>
      <p:sp>
        <p:nvSpPr>
          <p:cNvPr id="27" name="流程图: 联系 37"/>
          <p:cNvSpPr/>
          <p:nvPr>
            <p:custDataLst>
              <p:tags r:id="rId7"/>
            </p:custDataLst>
          </p:nvPr>
        </p:nvSpPr>
        <p:spPr>
          <a:xfrm rot="11700000">
            <a:off x="3176642" y="2429082"/>
            <a:ext cx="234949" cy="234949"/>
          </a:xfrm>
          <a:prstGeom prst="flowChartConnector">
            <a:avLst/>
          </a:prstGeom>
          <a:solidFill>
            <a:srgbClr val="006A44"/>
          </a:solidFill>
          <a:ln w="25400" cap="flat" cmpd="sng" algn="ctr">
            <a:noFill/>
            <a:prstDash val="solid"/>
          </a:ln>
          <a:effectLst/>
        </p:spPr>
        <p:txBody>
          <a:bodyPr lIns="91426" tIns="45714" rIns="91426" bIns="45714" rtlCol="0" anchor="ctr"/>
          <a:p>
            <a:pPr algn="ctr"/>
            <a:endParaRPr lang="zh-CN" altLang="en-US" sz="2400"/>
          </a:p>
        </p:txBody>
      </p:sp>
      <p:sp>
        <p:nvSpPr>
          <p:cNvPr id="10" name="箭头: V 形 3"/>
          <p:cNvSpPr/>
          <p:nvPr/>
        </p:nvSpPr>
        <p:spPr>
          <a:xfrm flipV="1">
            <a:off x="554355" y="329565"/>
            <a:ext cx="377190" cy="436880"/>
          </a:xfrm>
          <a:prstGeom prst="chevron">
            <a:avLst/>
          </a:prstGeom>
          <a:solidFill>
            <a:srgbClr val="006A44"/>
          </a:solidFill>
          <a:ln w="12700" cap="flat" cmpd="sng" algn="ctr">
            <a:noFill/>
            <a:prstDash val="solid"/>
            <a:miter lim="800000"/>
          </a:ln>
          <a:effectLst/>
        </p:spPr>
        <p:txBody>
          <a:bodyPr rtlCol="0" anchor="ctr"/>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sp>
        <p:nvSpPr>
          <p:cNvPr id="11" name="箭头: V 形 4"/>
          <p:cNvSpPr/>
          <p:nvPr/>
        </p:nvSpPr>
        <p:spPr>
          <a:xfrm flipV="1">
            <a:off x="867410" y="325120"/>
            <a:ext cx="377190" cy="436880"/>
          </a:xfrm>
          <a:prstGeom prst="chevron">
            <a:avLst/>
          </a:prstGeom>
          <a:solidFill>
            <a:srgbClr val="FFFFFF"/>
          </a:solidFill>
          <a:ln w="12700" cap="flat" cmpd="sng" algn="ctr">
            <a:solidFill>
              <a:srgbClr val="006A44"/>
            </a:solidFill>
            <a:prstDash val="solid"/>
            <a:miter lim="800000"/>
          </a:ln>
          <a:effectLst/>
        </p:spPr>
        <p:txBody>
          <a:bodyPr rtlCol="0" anchor="ctr"/>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cxnSp>
        <p:nvCxnSpPr>
          <p:cNvPr id="12" name="直接连接符 11"/>
          <p:cNvCxnSpPr/>
          <p:nvPr/>
        </p:nvCxnSpPr>
        <p:spPr>
          <a:xfrm>
            <a:off x="1337297" y="751736"/>
            <a:ext cx="10519410" cy="0"/>
          </a:xfrm>
          <a:prstGeom prst="line">
            <a:avLst/>
          </a:prstGeom>
          <a:noFill/>
          <a:ln w="6350" cap="flat" cmpd="sng" algn="ctr">
            <a:solidFill>
              <a:srgbClr val="293247"/>
            </a:solidFill>
            <a:prstDash val="lgDash"/>
            <a:miter lim="800000"/>
            <a:tailEnd type="oval"/>
          </a:ln>
          <a:effectLst/>
        </p:spPr>
      </p:cxnSp>
      <p:sp>
        <p:nvSpPr>
          <p:cNvPr id="17" name="文本框 16"/>
          <p:cNvSpPr txBox="1"/>
          <p:nvPr/>
        </p:nvSpPr>
        <p:spPr>
          <a:xfrm>
            <a:off x="1419212" y="301090"/>
            <a:ext cx="1713230" cy="460375"/>
          </a:xfrm>
          <a:prstGeom prst="rect">
            <a:avLst/>
          </a:prstGeom>
          <a:noFill/>
        </p:spPr>
        <p:txBody>
          <a:bodyPr wrap="none" rtlCol="0">
            <a:spAutoFit/>
          </a:bodyPr>
          <a:p>
            <a:r>
              <a:rPr lang="zh-CN" altLang="en-US" sz="2400" b="1" dirty="0">
                <a:solidFill>
                  <a:srgbClr val="000000">
                    <a:lumMod val="75000"/>
                    <a:lumOff val="25000"/>
                  </a:srgbClr>
                </a:solidFill>
                <a:latin typeface="黑体" panose="02010609060101010101" charset="-122"/>
                <a:ea typeface="黑体" panose="02010609060101010101" charset="-122"/>
                <a:sym typeface="思源宋体 CN Light" panose="02020300000000000000" pitchFamily="18" charset="-122"/>
              </a:rPr>
              <a:t>研究</a:t>
            </a:r>
            <a:r>
              <a:rPr lang="zh-CN" altLang="en-US" sz="2400" b="1" dirty="0">
                <a:solidFill>
                  <a:srgbClr val="000000">
                    <a:lumMod val="75000"/>
                    <a:lumOff val="25000"/>
                  </a:srgbClr>
                </a:solidFill>
                <a:latin typeface="黑体" panose="02010609060101010101" charset="-122"/>
                <a:ea typeface="黑体" panose="02010609060101010101" charset="-122"/>
                <a:sym typeface="思源宋体 CN Light" panose="02020300000000000000" pitchFamily="18" charset="-122"/>
              </a:rPr>
              <a:t>四结果</a:t>
            </a:r>
            <a:endParaRPr lang="zh-CN" altLang="en-US" sz="2400" b="1" dirty="0">
              <a:solidFill>
                <a:srgbClr val="000000">
                  <a:lumMod val="75000"/>
                  <a:lumOff val="25000"/>
                </a:srgbClr>
              </a:solidFill>
              <a:latin typeface="黑体" panose="02010609060101010101" charset="-122"/>
              <a:ea typeface="黑体" panose="02010609060101010101" charset="-122"/>
              <a:sym typeface="思源宋体 CN Light" panose="02020300000000000000" pitchFamily="18" charset="-122"/>
            </a:endParaRPr>
          </a:p>
        </p:txBody>
      </p:sp>
      <p:sp>
        <p:nvSpPr>
          <p:cNvPr id="18" name="箭头: V 形 8"/>
          <p:cNvSpPr/>
          <p:nvPr/>
        </p:nvSpPr>
        <p:spPr>
          <a:xfrm flipV="1">
            <a:off x="235585" y="325120"/>
            <a:ext cx="377190" cy="436880"/>
          </a:xfrm>
          <a:prstGeom prst="chevron">
            <a:avLst/>
          </a:prstGeom>
          <a:solidFill>
            <a:srgbClr val="FFFFFF"/>
          </a:solidFill>
          <a:ln w="12700" cap="flat" cmpd="sng" algn="ctr">
            <a:solidFill>
              <a:srgbClr val="A5A5A5"/>
            </a:solidFill>
            <a:prstDash val="solid"/>
            <a:miter lim="800000"/>
          </a:ln>
          <a:effectLst/>
        </p:spPr>
        <p:txBody>
          <a:bodyPr rtlCol="0" anchor="ctr"/>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pic>
        <p:nvPicPr>
          <p:cNvPr id="24" name="图片 23" descr="南京师范大学（黑）"/>
          <p:cNvPicPr>
            <a:picLocks noChangeAspect="1"/>
          </p:cNvPicPr>
          <p:nvPr/>
        </p:nvPicPr>
        <p:blipFill>
          <a:blip r:embed="rId8"/>
          <a:stretch>
            <a:fillRect/>
          </a:stretch>
        </p:blipFill>
        <p:spPr>
          <a:xfrm>
            <a:off x="9657080" y="-310515"/>
            <a:ext cx="2285365" cy="1615440"/>
          </a:xfrm>
          <a:prstGeom prst="rect">
            <a:avLst/>
          </a:prstGeom>
        </p:spPr>
      </p:pic>
      <p:pic>
        <p:nvPicPr>
          <p:cNvPr id="25" name="图片 24" descr="校徽-绿"/>
          <p:cNvPicPr>
            <a:picLocks noChangeAspect="1"/>
          </p:cNvPicPr>
          <p:nvPr/>
        </p:nvPicPr>
        <p:blipFill>
          <a:blip r:embed="rId9"/>
          <a:stretch>
            <a:fillRect/>
          </a:stretch>
        </p:blipFill>
        <p:spPr>
          <a:xfrm>
            <a:off x="9657080" y="20320"/>
            <a:ext cx="640715" cy="906780"/>
          </a:xfrm>
          <a:prstGeom prst="rect">
            <a:avLst/>
          </a:prstGeom>
        </p:spPr>
      </p:pic>
      <p:sp>
        <p:nvSpPr>
          <p:cNvPr id="22" name="矩形 21"/>
          <p:cNvSpPr/>
          <p:nvPr/>
        </p:nvSpPr>
        <p:spPr>
          <a:xfrm>
            <a:off x="0" y="6702425"/>
            <a:ext cx="12192000" cy="155575"/>
          </a:xfrm>
          <a:prstGeom prst="rect">
            <a:avLst/>
          </a:prstGeom>
          <a:solidFill>
            <a:srgbClr val="006A4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7" name="文本框 6"/>
          <p:cNvSpPr txBox="1"/>
          <p:nvPr/>
        </p:nvSpPr>
        <p:spPr>
          <a:xfrm>
            <a:off x="686435" y="1191260"/>
            <a:ext cx="10245090" cy="712470"/>
          </a:xfrm>
          <a:prstGeom prst="rect">
            <a:avLst/>
          </a:prstGeom>
          <a:noFill/>
        </p:spPr>
        <p:txBody>
          <a:bodyPr wrap="square" rtlCol="0">
            <a:noAutofit/>
          </a:bodyPr>
          <a:p>
            <a:pPr marL="342900" indent="-342900">
              <a:buFont typeface="Arial" panose="020B0604020202020204" pitchFamily="34" charset="0"/>
              <a:buChar char="•"/>
            </a:pPr>
            <a:r>
              <a:rPr lang="zh-CN" altLang="en-US" sz="2200" b="1" spc="160" smtClean="0">
                <a:ln w="3175">
                  <a:noFill/>
                  <a:prstDash val="dash"/>
                </a:ln>
                <a:effectLst/>
                <a:latin typeface="Times New Roman" panose="02020603050405020304" charset="0"/>
                <a:ea typeface="宋体" panose="02010600030101010101" pitchFamily="2" charset="-122"/>
                <a:cs typeface="Times New Roman" panose="02020603050405020304" charset="0"/>
              </a:rPr>
              <a:t>描述性统计结果</a:t>
            </a:r>
            <a:r>
              <a:rPr lang="zh-CN" altLang="en-US" sz="2000" spc="160" smtClean="0">
                <a:ln w="3175">
                  <a:noFill/>
                  <a:prstDash val="dash"/>
                </a:ln>
                <a:effectLst/>
                <a:latin typeface="Times New Roman" panose="02020603050405020304" charset="0"/>
                <a:ea typeface="宋体" panose="02010600030101010101" pitchFamily="2" charset="-122"/>
                <a:cs typeface="Times New Roman" panose="02020603050405020304" charset="0"/>
              </a:rPr>
              <a:t>：</a:t>
            </a:r>
            <a:endParaRPr lang="zh-CN" altLang="en-US" sz="2000" spc="160" smtClean="0">
              <a:ln w="3175">
                <a:noFill/>
                <a:prstDash val="dash"/>
              </a:ln>
              <a:effectLst/>
              <a:latin typeface="Times New Roman" panose="02020603050405020304" charset="0"/>
              <a:ea typeface="宋体" panose="02010600030101010101" pitchFamily="2" charset="-122"/>
              <a:cs typeface="Times New Roman" panose="02020603050405020304" charset="0"/>
            </a:endParaRPr>
          </a:p>
          <a:p>
            <a:pPr marL="342900" indent="-342900">
              <a:buFont typeface="Arial" panose="020B0604020202020204" pitchFamily="34" charset="0"/>
              <a:buChar char="•"/>
            </a:pPr>
            <a:r>
              <a:rPr lang="zh-CN" altLang="en-US" sz="2000" spc="160" smtClean="0">
                <a:ln w="3175">
                  <a:noFill/>
                  <a:prstDash val="dash"/>
                </a:ln>
                <a:effectLst/>
                <a:latin typeface="Times New Roman" panose="02020603050405020304" charset="0"/>
                <a:ea typeface="宋体" panose="02010600030101010101" pitchFamily="2" charset="-122"/>
                <a:cs typeface="Times New Roman" panose="02020603050405020304" charset="0"/>
              </a:rPr>
              <a:t>根据文中对各个</a:t>
            </a:r>
            <a:r>
              <a:rPr lang="en-US" altLang="zh-CN" sz="2000" spc="160" smtClean="0">
                <a:ln w="3175">
                  <a:noFill/>
                  <a:prstDash val="dash"/>
                </a:ln>
                <a:effectLst/>
                <a:latin typeface="Times New Roman" panose="02020603050405020304" charset="0"/>
                <a:ea typeface="宋体" panose="02010600030101010101" pitchFamily="2" charset="-122"/>
                <a:cs typeface="Times New Roman" panose="02020603050405020304" charset="0"/>
              </a:rPr>
              <a:t>Sample</a:t>
            </a:r>
            <a:r>
              <a:rPr lang="zh-CN" altLang="en-US" sz="2000" spc="160" smtClean="0">
                <a:ln w="3175">
                  <a:noFill/>
                  <a:prstDash val="dash"/>
                </a:ln>
                <a:effectLst/>
                <a:latin typeface="Times New Roman" panose="02020603050405020304" charset="0"/>
                <a:ea typeface="宋体" panose="02010600030101010101" pitchFamily="2" charset="-122"/>
                <a:cs typeface="Times New Roman" panose="02020603050405020304" charset="0"/>
              </a:rPr>
              <a:t>的描述性统计复现其结果。结果发现，除了每一个</a:t>
            </a:r>
            <a:r>
              <a:rPr lang="en-US" altLang="zh-CN" sz="2000" spc="160" smtClean="0">
                <a:ln w="3175">
                  <a:noFill/>
                  <a:prstDash val="dash"/>
                </a:ln>
                <a:effectLst/>
                <a:latin typeface="Times New Roman" panose="02020603050405020304" charset="0"/>
                <a:ea typeface="宋体" panose="02010600030101010101" pitchFamily="2" charset="-122"/>
                <a:cs typeface="Times New Roman" panose="02020603050405020304" charset="0"/>
              </a:rPr>
              <a:t>Race</a:t>
            </a:r>
            <a:r>
              <a:rPr lang="zh-CN" altLang="en-US" sz="2000" spc="160" smtClean="0">
                <a:ln w="3175">
                  <a:noFill/>
                  <a:prstDash val="dash"/>
                </a:ln>
                <a:effectLst/>
                <a:latin typeface="Times New Roman" panose="02020603050405020304" charset="0"/>
                <a:ea typeface="宋体" panose="02010600030101010101" pitchFamily="2" charset="-122"/>
                <a:cs typeface="Times New Roman" panose="02020603050405020304" charset="0"/>
              </a:rPr>
              <a:t>中的</a:t>
            </a:r>
            <a:r>
              <a:rPr lang="en-US" altLang="zh-CN" sz="2000" spc="160" smtClean="0">
                <a:ln w="3175">
                  <a:noFill/>
                  <a:prstDash val="dash"/>
                </a:ln>
                <a:effectLst/>
                <a:latin typeface="Times New Roman" panose="02020603050405020304" charset="0"/>
                <a:ea typeface="宋体" panose="02010600030101010101" pitchFamily="2" charset="-122"/>
                <a:cs typeface="Times New Roman" panose="02020603050405020304" charset="0"/>
              </a:rPr>
              <a:t>OtherRace</a:t>
            </a:r>
            <a:r>
              <a:rPr lang="zh-CN" altLang="en-US" sz="2000" spc="160" smtClean="0">
                <a:ln w="3175">
                  <a:noFill/>
                  <a:prstDash val="dash"/>
                </a:ln>
                <a:effectLst/>
                <a:latin typeface="Times New Roman" panose="02020603050405020304" charset="0"/>
                <a:ea typeface="宋体" panose="02010600030101010101" pitchFamily="2" charset="-122"/>
                <a:cs typeface="Times New Roman" panose="02020603050405020304" charset="0"/>
              </a:rPr>
              <a:t>中的数据不符之外，其余数据均相符。</a:t>
            </a:r>
            <a:endParaRPr lang="en-US" altLang="zh-CN" sz="1400" spc="160" smtClean="0">
              <a:ln w="3175">
                <a:noFill/>
                <a:prstDash val="dash"/>
              </a:ln>
              <a:effectLst/>
              <a:latin typeface="Times New Roman" panose="02020603050405020304" charset="0"/>
              <a:ea typeface="宋体" panose="02010600030101010101" pitchFamily="2" charset="-122"/>
              <a:cs typeface="Times New Roman" panose="02020603050405020304" charset="0"/>
            </a:endParaRPr>
          </a:p>
        </p:txBody>
      </p:sp>
      <p:pic>
        <p:nvPicPr>
          <p:cNvPr id="13" name="图片 12"/>
          <p:cNvPicPr>
            <a:picLocks noChangeAspect="1"/>
          </p:cNvPicPr>
          <p:nvPr/>
        </p:nvPicPr>
        <p:blipFill>
          <a:blip r:embed="rId10"/>
          <a:srcRect t="6246" b="81954"/>
          <a:stretch>
            <a:fillRect/>
          </a:stretch>
        </p:blipFill>
        <p:spPr>
          <a:xfrm>
            <a:off x="686435" y="3373755"/>
            <a:ext cx="5190490" cy="964565"/>
          </a:xfrm>
          <a:prstGeom prst="rect">
            <a:avLst/>
          </a:prstGeom>
        </p:spPr>
      </p:pic>
      <p:sp>
        <p:nvSpPr>
          <p:cNvPr id="14" name="椭圆 13"/>
          <p:cNvSpPr/>
          <p:nvPr/>
        </p:nvSpPr>
        <p:spPr>
          <a:xfrm>
            <a:off x="694690" y="3736975"/>
            <a:ext cx="434975" cy="237490"/>
          </a:xfrm>
          <a:prstGeom prst="ellipse">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15" name="图片 14"/>
          <p:cNvPicPr>
            <a:picLocks noChangeAspect="1"/>
          </p:cNvPicPr>
          <p:nvPr/>
        </p:nvPicPr>
        <p:blipFill>
          <a:blip r:embed="rId10"/>
          <a:srcRect t="53346" b="37254"/>
          <a:stretch>
            <a:fillRect/>
          </a:stretch>
        </p:blipFill>
        <p:spPr>
          <a:xfrm>
            <a:off x="686435" y="4506595"/>
            <a:ext cx="5190490" cy="768350"/>
          </a:xfrm>
          <a:prstGeom prst="rect">
            <a:avLst/>
          </a:prstGeom>
        </p:spPr>
      </p:pic>
      <p:sp>
        <p:nvSpPr>
          <p:cNvPr id="16" name="椭圆 15"/>
          <p:cNvSpPr/>
          <p:nvPr/>
        </p:nvSpPr>
        <p:spPr>
          <a:xfrm>
            <a:off x="4908550" y="4792980"/>
            <a:ext cx="434975" cy="237490"/>
          </a:xfrm>
          <a:prstGeom prst="ellipse">
            <a:avLst/>
          </a:prstGeom>
          <a:noFill/>
          <a:ln>
            <a:solidFill>
              <a:srgbClr val="0070C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23" name="图片 22"/>
          <p:cNvPicPr>
            <a:picLocks noChangeAspect="1"/>
          </p:cNvPicPr>
          <p:nvPr/>
        </p:nvPicPr>
        <p:blipFill>
          <a:blip r:embed="rId11"/>
          <a:srcRect r="71356"/>
          <a:stretch>
            <a:fillRect/>
          </a:stretch>
        </p:blipFill>
        <p:spPr>
          <a:xfrm>
            <a:off x="7982585" y="3454400"/>
            <a:ext cx="1674495" cy="1756410"/>
          </a:xfrm>
          <a:prstGeom prst="rect">
            <a:avLst/>
          </a:prstGeom>
        </p:spPr>
      </p:pic>
      <p:sp>
        <p:nvSpPr>
          <p:cNvPr id="28" name="椭圆 27"/>
          <p:cNvSpPr/>
          <p:nvPr/>
        </p:nvSpPr>
        <p:spPr>
          <a:xfrm>
            <a:off x="8992870" y="3869690"/>
            <a:ext cx="403860" cy="237490"/>
          </a:xfrm>
          <a:prstGeom prst="ellipse">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9" name="椭圆 28"/>
          <p:cNvSpPr/>
          <p:nvPr/>
        </p:nvSpPr>
        <p:spPr>
          <a:xfrm>
            <a:off x="8992870" y="4576445"/>
            <a:ext cx="403860" cy="237490"/>
          </a:xfrm>
          <a:prstGeom prst="ellipse">
            <a:avLst/>
          </a:prstGeom>
          <a:noFill/>
          <a:ln>
            <a:solidFill>
              <a:srgbClr val="0070C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Tree>
    <p:custDataLst>
      <p:tags r:id="rId12"/>
    </p:custDataLst>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down)">
                                      <p:cBhvr>
                                        <p:cTn id="10" dur="500"/>
                                        <p:tgtEl>
                                          <p:spTgt spid="8"/>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wipe(down)">
                                      <p:cBhvr>
                                        <p:cTn id="13" dur="500"/>
                                        <p:tgtEl>
                                          <p:spTgt spid="27"/>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wipe(down)">
                                      <p:cBhvr>
                                        <p:cTn id="18" dur="500"/>
                                        <p:tgtEl>
                                          <p:spTgt spid="6"/>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wipe(down)">
                                      <p:cBhvr>
                                        <p:cTn id="21" dur="500"/>
                                        <p:tgtEl>
                                          <p:spTgt spid="9"/>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26"/>
                                        </p:tgtEl>
                                        <p:attrNameLst>
                                          <p:attrName>style.visibility</p:attrName>
                                        </p:attrNameLst>
                                      </p:cBhvr>
                                      <p:to>
                                        <p:strVal val="visible"/>
                                      </p:to>
                                    </p:set>
                                    <p:animEffect transition="in" filter="wipe(down)">
                                      <p:cBhvr>
                                        <p:cTn id="24"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nimBg="1"/>
      <p:bldP spid="27" grpId="0" bldLvl="0" animBg="1"/>
      <p:bldP spid="8" grpId="1" animBg="1"/>
      <p:bldP spid="27" grpId="1" animBg="1"/>
      <p:bldP spid="9" grpId="0" bldLvl="0" animBg="1"/>
      <p:bldP spid="26" grpId="0" bldLvl="0" animBg="1"/>
      <p:bldP spid="9" grpId="1" animBg="1"/>
      <p:bldP spid="26" grpId="1"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9" name="图片 28" descr="C:/Users/huanglanlan/Desktop/23-秋-新媒体图库/武东林/微信图片_20231204164121.jpg微信图片_20231204164121"/>
          <p:cNvPicPr preferRelativeResize="0">
            <a:picLocks noChangeAspect="1"/>
          </p:cNvPicPr>
          <p:nvPr/>
        </p:nvPicPr>
        <p:blipFill>
          <a:blip r:embed="rId1">
            <a:alphaModFix amt="20000"/>
          </a:blip>
          <a:srcRect l="116" r="116"/>
          <a:stretch>
            <a:fillRect/>
          </a:stretch>
        </p:blipFill>
        <p:spPr>
          <a:xfrm>
            <a:off x="0" y="0"/>
            <a:ext cx="12192000" cy="6858000"/>
          </a:xfrm>
          <a:prstGeom prst="rect">
            <a:avLst/>
          </a:prstGeom>
          <a:noFill/>
        </p:spPr>
      </p:pic>
      <p:sp>
        <p:nvSpPr>
          <p:cNvPr id="2" name="矩形 1"/>
          <p:cNvSpPr/>
          <p:nvPr/>
        </p:nvSpPr>
        <p:spPr>
          <a:xfrm>
            <a:off x="0" y="0"/>
            <a:ext cx="12192000" cy="740410"/>
          </a:xfrm>
          <a:prstGeom prst="rect">
            <a:avLst/>
          </a:prstGeom>
          <a:solidFill>
            <a:srgbClr val="006A44"/>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1" name="等腰三角形 10"/>
          <p:cNvSpPr/>
          <p:nvPr/>
        </p:nvSpPr>
        <p:spPr>
          <a:xfrm>
            <a:off x="2543886" y="4083216"/>
            <a:ext cx="1053605" cy="981782"/>
          </a:xfrm>
          <a:prstGeom prst="triangle">
            <a:avLst/>
          </a:prstGeom>
          <a:solidFill>
            <a:srgbClr val="00B050"/>
          </a:solidFill>
          <a:ln>
            <a:noFill/>
          </a:ln>
          <a:effectLst>
            <a:outerShdw blurRad="254000"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等腰三角形 7"/>
          <p:cNvSpPr/>
          <p:nvPr/>
        </p:nvSpPr>
        <p:spPr>
          <a:xfrm rot="10800000">
            <a:off x="1765688" y="2104426"/>
            <a:ext cx="2609342" cy="2431466"/>
          </a:xfrm>
          <a:prstGeom prst="triangle">
            <a:avLst/>
          </a:prstGeom>
          <a:solidFill>
            <a:srgbClr val="006A44"/>
          </a:solidFill>
          <a:ln>
            <a:noFill/>
          </a:ln>
          <a:effectLst>
            <a:outerShdw blurRad="254000"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b="1">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cxnSp>
        <p:nvCxnSpPr>
          <p:cNvPr id="12" name="直接连接符 11"/>
          <p:cNvCxnSpPr/>
          <p:nvPr/>
        </p:nvCxnSpPr>
        <p:spPr>
          <a:xfrm>
            <a:off x="1666128" y="1316355"/>
            <a:ext cx="598170" cy="1118870"/>
          </a:xfrm>
          <a:prstGeom prst="line">
            <a:avLst/>
          </a:prstGeom>
          <a:ln w="19050">
            <a:solidFill>
              <a:srgbClr val="92D050">
                <a:alpha val="70000"/>
              </a:srgb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1917828" y="3394615"/>
            <a:ext cx="501126" cy="932513"/>
          </a:xfrm>
          <a:prstGeom prst="line">
            <a:avLst/>
          </a:prstGeom>
          <a:ln w="19050">
            <a:solidFill>
              <a:srgbClr val="92D050">
                <a:alpha val="80000"/>
              </a:srgbClr>
            </a:solidFill>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2594892" y="2552824"/>
            <a:ext cx="944880" cy="1014730"/>
          </a:xfrm>
          <a:prstGeom prst="rect">
            <a:avLst/>
          </a:prstGeom>
          <a:noFill/>
        </p:spPr>
        <p:txBody>
          <a:bodyPr wrap="none" rtlCol="0">
            <a:spAutoFit/>
          </a:bodyPr>
          <a:p>
            <a:pPr algn="ctr"/>
            <a:r>
              <a:rPr lang="en-US" altLang="zh-CN" sz="6000" dirty="0">
                <a:solidFill>
                  <a:schemeClr val="bg1"/>
                </a:solidFill>
                <a:effectLst>
                  <a:outerShdw blurRad="25400" dist="25400" dir="2700000" algn="tl">
                    <a:srgbClr val="000000">
                      <a:alpha val="20000"/>
                    </a:srgbClr>
                  </a:outerShdw>
                </a:effectLst>
                <a:latin typeface="黑体" panose="02010609060101010101" charset="-122"/>
                <a:ea typeface="黑体" panose="02010609060101010101" charset="-122"/>
              </a:rPr>
              <a:t>01</a:t>
            </a:r>
            <a:endParaRPr lang="zh-CN" altLang="en-US" sz="6000" dirty="0">
              <a:solidFill>
                <a:schemeClr val="bg1"/>
              </a:solidFill>
              <a:effectLst>
                <a:outerShdw blurRad="25400" dist="25400" dir="2700000" algn="tl">
                  <a:srgbClr val="000000">
                    <a:alpha val="20000"/>
                  </a:srgbClr>
                </a:outerShdw>
              </a:effectLst>
              <a:latin typeface="黑体" panose="02010609060101010101" charset="-122"/>
              <a:ea typeface="黑体" panose="02010609060101010101" charset="-122"/>
            </a:endParaRPr>
          </a:p>
        </p:txBody>
      </p:sp>
      <p:sp>
        <p:nvSpPr>
          <p:cNvPr id="37" name="文本框 36"/>
          <p:cNvSpPr txBox="1"/>
          <p:nvPr/>
        </p:nvSpPr>
        <p:spPr>
          <a:xfrm>
            <a:off x="2608152" y="2273386"/>
            <a:ext cx="914240" cy="368300"/>
          </a:xfrm>
          <a:prstGeom prst="rect">
            <a:avLst/>
          </a:prstGeom>
          <a:noFill/>
        </p:spPr>
        <p:txBody>
          <a:bodyPr wrap="square" rtlCol="0">
            <a:spAutoFit/>
          </a:bodyPr>
          <a:p>
            <a:pPr algn="dist"/>
            <a:r>
              <a:rPr lang="en-US" altLang="zh-CN" dirty="0">
                <a:solidFill>
                  <a:schemeClr val="bg1"/>
                </a:solidFill>
                <a:effectLst>
                  <a:outerShdw blurRad="25400" dist="25400" dir="2700000" algn="tl">
                    <a:srgbClr val="000000">
                      <a:alpha val="20000"/>
                    </a:srgbClr>
                  </a:outerShdw>
                </a:effectLst>
                <a:latin typeface="黑体" panose="02010609060101010101" charset="-122"/>
                <a:ea typeface="黑体" panose="02010609060101010101" charset="-122"/>
              </a:rPr>
              <a:t>PART</a:t>
            </a:r>
            <a:endParaRPr lang="zh-CN" altLang="en-US" dirty="0">
              <a:solidFill>
                <a:schemeClr val="bg1"/>
              </a:solidFill>
              <a:effectLst>
                <a:outerShdw blurRad="25400" dist="25400" dir="2700000" algn="tl">
                  <a:srgbClr val="000000">
                    <a:alpha val="20000"/>
                  </a:srgbClr>
                </a:outerShdw>
              </a:effectLst>
              <a:latin typeface="黑体" panose="02010609060101010101" charset="-122"/>
              <a:ea typeface="黑体" panose="02010609060101010101" charset="-122"/>
            </a:endParaRPr>
          </a:p>
        </p:txBody>
      </p:sp>
      <p:sp>
        <p:nvSpPr>
          <p:cNvPr id="22" name="等腰三角形 21"/>
          <p:cNvSpPr/>
          <p:nvPr/>
        </p:nvSpPr>
        <p:spPr>
          <a:xfrm>
            <a:off x="3683706" y="1857963"/>
            <a:ext cx="552596" cy="514927"/>
          </a:xfrm>
          <a:prstGeom prst="triangle">
            <a:avLst/>
          </a:prstGeom>
          <a:solidFill>
            <a:srgbClr val="00B050"/>
          </a:solidFill>
          <a:ln>
            <a:noFill/>
          </a:ln>
          <a:effectLst>
            <a:outerShdw blurRad="254000"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23" name="直接连接符 22"/>
          <p:cNvCxnSpPr/>
          <p:nvPr/>
        </p:nvCxnSpPr>
        <p:spPr>
          <a:xfrm>
            <a:off x="3834544" y="3909190"/>
            <a:ext cx="250563" cy="466257"/>
          </a:xfrm>
          <a:prstGeom prst="line">
            <a:avLst/>
          </a:prstGeom>
          <a:ln w="19050">
            <a:solidFill>
              <a:srgbClr val="92D050">
                <a:alpha val="80000"/>
              </a:srgbClr>
            </a:solidFill>
          </a:ln>
        </p:spPr>
        <p:style>
          <a:lnRef idx="1">
            <a:schemeClr val="accent1"/>
          </a:lnRef>
          <a:fillRef idx="0">
            <a:schemeClr val="accent1"/>
          </a:fillRef>
          <a:effectRef idx="0">
            <a:schemeClr val="accent1"/>
          </a:effectRef>
          <a:fontRef idx="minor">
            <a:schemeClr val="tx1"/>
          </a:fontRef>
        </p:style>
      </p:cxnSp>
      <p:pic>
        <p:nvPicPr>
          <p:cNvPr id="27" name="图片 26" descr="校徽+南京师范大学(白)"/>
          <p:cNvPicPr>
            <a:picLocks noChangeAspect="1"/>
          </p:cNvPicPr>
          <p:nvPr/>
        </p:nvPicPr>
        <p:blipFill>
          <a:blip r:embed="rId2"/>
          <a:stretch>
            <a:fillRect/>
          </a:stretch>
        </p:blipFill>
        <p:spPr>
          <a:xfrm>
            <a:off x="9270365" y="-627380"/>
            <a:ext cx="2919095" cy="2063750"/>
          </a:xfrm>
          <a:prstGeom prst="rect">
            <a:avLst/>
          </a:prstGeom>
        </p:spPr>
      </p:pic>
      <p:sp>
        <p:nvSpPr>
          <p:cNvPr id="24" name="等腰三角形 23"/>
          <p:cNvSpPr/>
          <p:nvPr/>
        </p:nvSpPr>
        <p:spPr>
          <a:xfrm rot="10800000">
            <a:off x="2177642" y="1588259"/>
            <a:ext cx="308065" cy="287065"/>
          </a:xfrm>
          <a:prstGeom prst="triangle">
            <a:avLst/>
          </a:prstGeom>
          <a:solidFill>
            <a:srgbClr val="006A44"/>
          </a:solidFill>
          <a:ln>
            <a:noFill/>
          </a:ln>
          <a:effectLst>
            <a:outerShdw blurRad="254000"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5" name="矩形 24"/>
          <p:cNvSpPr/>
          <p:nvPr/>
        </p:nvSpPr>
        <p:spPr>
          <a:xfrm>
            <a:off x="0" y="6374765"/>
            <a:ext cx="12192000" cy="483235"/>
          </a:xfrm>
          <a:prstGeom prst="rect">
            <a:avLst/>
          </a:prstGeom>
          <a:solidFill>
            <a:srgbClr val="006A44"/>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8" name="文本框 27"/>
          <p:cNvSpPr txBox="1"/>
          <p:nvPr/>
        </p:nvSpPr>
        <p:spPr>
          <a:xfrm>
            <a:off x="4543425" y="2465705"/>
            <a:ext cx="7204710" cy="1445260"/>
          </a:xfrm>
          <a:prstGeom prst="rect">
            <a:avLst/>
          </a:prstGeom>
        </p:spPr>
        <p:txBody>
          <a:bodyPr wrap="square">
            <a:spAutoFit/>
            <a:extLst>
              <a:ext uri="{4A0BC546-FE56-4ADE-93B0-CB8AF2F6F144}">
                <wpsdc:textFrameExt xmlns:wpsdc="http://www.wps.cn/officeDocument/2022/drawingmlCustomData" type="text"/>
              </a:ext>
            </a:extLst>
          </a:bodyPr>
          <a:p>
            <a:pPr algn="l"/>
            <a:r>
              <a:rPr lang="zh-CN" altLang="en-US" sz="4800" b="1">
                <a:latin typeface="黑体" panose="02010609060101010101" charset="-122"/>
                <a:ea typeface="黑体" panose="02010609060101010101" charset="-122"/>
                <a:cs typeface="黑体" panose="02010609060101010101" charset="-122"/>
              </a:rPr>
              <a:t>研究一</a:t>
            </a:r>
            <a:r>
              <a:rPr lang="zh-CN" altLang="en-US" sz="4800">
                <a:latin typeface="黑体" panose="02010609060101010101" charset="-122"/>
                <a:ea typeface="黑体" panose="02010609060101010101" charset="-122"/>
                <a:cs typeface="黑体" panose="02010609060101010101" charset="-122"/>
              </a:rPr>
              <a:t>：</a:t>
            </a:r>
            <a:endParaRPr lang="zh-CN" altLang="en-US" sz="4800">
              <a:latin typeface="黑体" panose="02010609060101010101" charset="-122"/>
              <a:ea typeface="黑体" panose="02010609060101010101" charset="-122"/>
              <a:cs typeface="黑体" panose="02010609060101010101" charset="-122"/>
            </a:endParaRPr>
          </a:p>
          <a:p>
            <a:pPr algn="l"/>
            <a:r>
              <a:rPr lang="zh-CN" altLang="en-US" sz="4000">
                <a:latin typeface="黑体" panose="02010609060101010101" charset="-122"/>
                <a:ea typeface="黑体" panose="02010609060101010101" charset="-122"/>
                <a:cs typeface="黑体" panose="02010609060101010101" charset="-122"/>
              </a:rPr>
              <a:t>分析美国媒体关于独处的论述</a:t>
            </a:r>
            <a:endParaRPr lang="zh-CN" altLang="en-US" sz="4000">
              <a:latin typeface="黑体" panose="02010609060101010101" charset="-122"/>
              <a:ea typeface="黑体" panose="02010609060101010101" charset="-122"/>
              <a:cs typeface="黑体" panose="0201060906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par>
                                <p:cTn id="10" presetID="2" presetClass="entr" presetSubtype="12" fill="hold" grpId="0" nodeType="with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additive="base">
                                        <p:cTn id="12" dur="500" fill="hold"/>
                                        <p:tgtEl>
                                          <p:spTgt spid="11"/>
                                        </p:tgtEl>
                                        <p:attrNameLst>
                                          <p:attrName>ppt_x</p:attrName>
                                        </p:attrNameLst>
                                      </p:cBhvr>
                                      <p:tavLst>
                                        <p:tav tm="0">
                                          <p:val>
                                            <p:strVal val="0-#ppt_w/2"/>
                                          </p:val>
                                        </p:tav>
                                        <p:tav tm="100000">
                                          <p:val>
                                            <p:strVal val="#ppt_x"/>
                                          </p:val>
                                        </p:tav>
                                      </p:tavLst>
                                    </p:anim>
                                    <p:anim calcmode="lin" valueType="num">
                                      <p:cBhvr additive="base">
                                        <p:cTn id="13" dur="500" fill="hold"/>
                                        <p:tgtEl>
                                          <p:spTgt spid="11"/>
                                        </p:tgtEl>
                                        <p:attrNameLst>
                                          <p:attrName>ppt_y</p:attrName>
                                        </p:attrNameLst>
                                      </p:cBhvr>
                                      <p:tavLst>
                                        <p:tav tm="0">
                                          <p:val>
                                            <p:strVal val="1+#ppt_h/2"/>
                                          </p:val>
                                        </p:tav>
                                        <p:tav tm="100000">
                                          <p:val>
                                            <p:strVal val="#ppt_y"/>
                                          </p:val>
                                        </p:tav>
                                      </p:tavLst>
                                    </p:anim>
                                  </p:childTnLst>
                                </p:cTn>
                              </p:par>
                              <p:par>
                                <p:cTn id="14" presetID="2" presetClass="entr" presetSubtype="9" fill="hold" nodeType="withEffect">
                                  <p:stCondLst>
                                    <p:cond delay="0"/>
                                  </p:stCondLst>
                                  <p:childTnLst>
                                    <p:set>
                                      <p:cBhvr>
                                        <p:cTn id="15" dur="1" fill="hold">
                                          <p:stCondLst>
                                            <p:cond delay="0"/>
                                          </p:stCondLst>
                                        </p:cTn>
                                        <p:tgtEl>
                                          <p:spTgt spid="12"/>
                                        </p:tgtEl>
                                        <p:attrNameLst>
                                          <p:attrName>style.visibility</p:attrName>
                                        </p:attrNameLst>
                                      </p:cBhvr>
                                      <p:to>
                                        <p:strVal val="visible"/>
                                      </p:to>
                                    </p:set>
                                    <p:anim calcmode="lin" valueType="num">
                                      <p:cBhvr additive="base">
                                        <p:cTn id="16" dur="500" fill="hold"/>
                                        <p:tgtEl>
                                          <p:spTgt spid="12"/>
                                        </p:tgtEl>
                                        <p:attrNameLst>
                                          <p:attrName>ppt_x</p:attrName>
                                        </p:attrNameLst>
                                      </p:cBhvr>
                                      <p:tavLst>
                                        <p:tav tm="0">
                                          <p:val>
                                            <p:strVal val="0-#ppt_w/2"/>
                                          </p:val>
                                        </p:tav>
                                        <p:tav tm="100000">
                                          <p:val>
                                            <p:strVal val="#ppt_x"/>
                                          </p:val>
                                        </p:tav>
                                      </p:tavLst>
                                    </p:anim>
                                    <p:anim calcmode="lin" valueType="num">
                                      <p:cBhvr additive="base">
                                        <p:cTn id="17" dur="500" fill="hold"/>
                                        <p:tgtEl>
                                          <p:spTgt spid="12"/>
                                        </p:tgtEl>
                                        <p:attrNameLst>
                                          <p:attrName>ppt_y</p:attrName>
                                        </p:attrNameLst>
                                      </p:cBhvr>
                                      <p:tavLst>
                                        <p:tav tm="0">
                                          <p:val>
                                            <p:strVal val="0-#ppt_h/2"/>
                                          </p:val>
                                        </p:tav>
                                        <p:tav tm="100000">
                                          <p:val>
                                            <p:strVal val="#ppt_y"/>
                                          </p:val>
                                        </p:tav>
                                      </p:tavLst>
                                    </p:anim>
                                  </p:childTnLst>
                                </p:cTn>
                              </p:par>
                              <p:par>
                                <p:cTn id="18" presetID="2" presetClass="entr" presetSubtype="6" fill="hold" nodeType="withEffect">
                                  <p:stCondLst>
                                    <p:cond delay="0"/>
                                  </p:stCondLst>
                                  <p:childTnLst>
                                    <p:set>
                                      <p:cBhvr>
                                        <p:cTn id="19" dur="1" fill="hold">
                                          <p:stCondLst>
                                            <p:cond delay="0"/>
                                          </p:stCondLst>
                                        </p:cTn>
                                        <p:tgtEl>
                                          <p:spTgt spid="15"/>
                                        </p:tgtEl>
                                        <p:attrNameLst>
                                          <p:attrName>style.visibility</p:attrName>
                                        </p:attrNameLst>
                                      </p:cBhvr>
                                      <p:to>
                                        <p:strVal val="visible"/>
                                      </p:to>
                                    </p:set>
                                    <p:anim calcmode="lin" valueType="num">
                                      <p:cBhvr additive="base">
                                        <p:cTn id="20" dur="500" fill="hold"/>
                                        <p:tgtEl>
                                          <p:spTgt spid="15"/>
                                        </p:tgtEl>
                                        <p:attrNameLst>
                                          <p:attrName>ppt_x</p:attrName>
                                        </p:attrNameLst>
                                      </p:cBhvr>
                                      <p:tavLst>
                                        <p:tav tm="0">
                                          <p:val>
                                            <p:strVal val="1+#ppt_w/2"/>
                                          </p:val>
                                        </p:tav>
                                        <p:tav tm="100000">
                                          <p:val>
                                            <p:strVal val="#ppt_x"/>
                                          </p:val>
                                        </p:tav>
                                      </p:tavLst>
                                    </p:anim>
                                    <p:anim calcmode="lin" valueType="num">
                                      <p:cBhvr additive="base">
                                        <p:cTn id="21" dur="500" fill="hold"/>
                                        <p:tgtEl>
                                          <p:spTgt spid="15"/>
                                        </p:tgtEl>
                                        <p:attrNameLst>
                                          <p:attrName>ppt_y</p:attrName>
                                        </p:attrNameLst>
                                      </p:cBhvr>
                                      <p:tavLst>
                                        <p:tav tm="0">
                                          <p:val>
                                            <p:strVal val="1+#ppt_h/2"/>
                                          </p:val>
                                        </p:tav>
                                        <p:tav tm="100000">
                                          <p:val>
                                            <p:strVal val="#ppt_y"/>
                                          </p:val>
                                        </p:tav>
                                      </p:tavLst>
                                    </p:anim>
                                  </p:childTnLst>
                                </p:cTn>
                              </p:par>
                              <p:par>
                                <p:cTn id="22" presetID="2" presetClass="entr" presetSubtype="8" decel="100000" fill="hold" grpId="0" nodeType="withEffect">
                                  <p:stCondLst>
                                    <p:cond delay="0"/>
                                  </p:stCondLst>
                                  <p:childTnLst>
                                    <p:set>
                                      <p:cBhvr>
                                        <p:cTn id="23" dur="1" fill="hold">
                                          <p:stCondLst>
                                            <p:cond delay="0"/>
                                          </p:stCondLst>
                                        </p:cTn>
                                        <p:tgtEl>
                                          <p:spTgt spid="37"/>
                                        </p:tgtEl>
                                        <p:attrNameLst>
                                          <p:attrName>style.visibility</p:attrName>
                                        </p:attrNameLst>
                                      </p:cBhvr>
                                      <p:to>
                                        <p:strVal val="visible"/>
                                      </p:to>
                                    </p:set>
                                    <p:anim calcmode="lin" valueType="num">
                                      <p:cBhvr additive="base">
                                        <p:cTn id="24" dur="1000" fill="hold"/>
                                        <p:tgtEl>
                                          <p:spTgt spid="37"/>
                                        </p:tgtEl>
                                        <p:attrNameLst>
                                          <p:attrName>ppt_x</p:attrName>
                                        </p:attrNameLst>
                                      </p:cBhvr>
                                      <p:tavLst>
                                        <p:tav tm="0">
                                          <p:val>
                                            <p:strVal val="0-#ppt_w/2"/>
                                          </p:val>
                                        </p:tav>
                                        <p:tav tm="100000">
                                          <p:val>
                                            <p:strVal val="#ppt_x"/>
                                          </p:val>
                                        </p:tav>
                                      </p:tavLst>
                                    </p:anim>
                                    <p:anim calcmode="lin" valueType="num">
                                      <p:cBhvr additive="base">
                                        <p:cTn id="25" dur="1000" fill="hold"/>
                                        <p:tgtEl>
                                          <p:spTgt spid="37"/>
                                        </p:tgtEl>
                                        <p:attrNameLst>
                                          <p:attrName>ppt_y</p:attrName>
                                        </p:attrNameLst>
                                      </p:cBhvr>
                                      <p:tavLst>
                                        <p:tav tm="0">
                                          <p:val>
                                            <p:strVal val="#ppt_y"/>
                                          </p:val>
                                        </p:tav>
                                        <p:tav tm="100000">
                                          <p:val>
                                            <p:strVal val="#ppt_y"/>
                                          </p:val>
                                        </p:tav>
                                      </p:tavLst>
                                    </p:anim>
                                  </p:childTnLst>
                                </p:cTn>
                              </p:par>
                              <p:par>
                                <p:cTn id="26" presetID="2" presetClass="entr" presetSubtype="3" fill="hold" grpId="0" nodeType="withEffect">
                                  <p:stCondLst>
                                    <p:cond delay="250"/>
                                  </p:stCondLst>
                                  <p:childTnLst>
                                    <p:set>
                                      <p:cBhvr>
                                        <p:cTn id="27" dur="1" fill="hold">
                                          <p:stCondLst>
                                            <p:cond delay="0"/>
                                          </p:stCondLst>
                                        </p:cTn>
                                        <p:tgtEl>
                                          <p:spTgt spid="22"/>
                                        </p:tgtEl>
                                        <p:attrNameLst>
                                          <p:attrName>style.visibility</p:attrName>
                                        </p:attrNameLst>
                                      </p:cBhvr>
                                      <p:to>
                                        <p:strVal val="visible"/>
                                      </p:to>
                                    </p:set>
                                    <p:anim calcmode="lin" valueType="num">
                                      <p:cBhvr additive="base">
                                        <p:cTn id="28" dur="500" fill="hold"/>
                                        <p:tgtEl>
                                          <p:spTgt spid="22"/>
                                        </p:tgtEl>
                                        <p:attrNameLst>
                                          <p:attrName>ppt_x</p:attrName>
                                        </p:attrNameLst>
                                      </p:cBhvr>
                                      <p:tavLst>
                                        <p:tav tm="0">
                                          <p:val>
                                            <p:strVal val="1+#ppt_w/2"/>
                                          </p:val>
                                        </p:tav>
                                        <p:tav tm="100000">
                                          <p:val>
                                            <p:strVal val="#ppt_x"/>
                                          </p:val>
                                        </p:tav>
                                      </p:tavLst>
                                    </p:anim>
                                    <p:anim calcmode="lin" valueType="num">
                                      <p:cBhvr additive="base">
                                        <p:cTn id="29" dur="500" fill="hold"/>
                                        <p:tgtEl>
                                          <p:spTgt spid="22"/>
                                        </p:tgtEl>
                                        <p:attrNameLst>
                                          <p:attrName>ppt_y</p:attrName>
                                        </p:attrNameLst>
                                      </p:cBhvr>
                                      <p:tavLst>
                                        <p:tav tm="0">
                                          <p:val>
                                            <p:strVal val="0-#ppt_h/2"/>
                                          </p:val>
                                        </p:tav>
                                        <p:tav tm="100000">
                                          <p:val>
                                            <p:strVal val="#ppt_y"/>
                                          </p:val>
                                        </p:tav>
                                      </p:tavLst>
                                    </p:anim>
                                  </p:childTnLst>
                                </p:cTn>
                              </p:par>
                              <p:par>
                                <p:cTn id="30" presetID="2" presetClass="entr" presetSubtype="6" fill="hold" nodeType="withEffect">
                                  <p:stCondLst>
                                    <p:cond delay="250"/>
                                  </p:stCondLst>
                                  <p:childTnLst>
                                    <p:set>
                                      <p:cBhvr>
                                        <p:cTn id="31" dur="1" fill="hold">
                                          <p:stCondLst>
                                            <p:cond delay="0"/>
                                          </p:stCondLst>
                                        </p:cTn>
                                        <p:tgtEl>
                                          <p:spTgt spid="23"/>
                                        </p:tgtEl>
                                        <p:attrNameLst>
                                          <p:attrName>style.visibility</p:attrName>
                                        </p:attrNameLst>
                                      </p:cBhvr>
                                      <p:to>
                                        <p:strVal val="visible"/>
                                      </p:to>
                                    </p:set>
                                    <p:anim calcmode="lin" valueType="num">
                                      <p:cBhvr additive="base">
                                        <p:cTn id="32" dur="500" fill="hold"/>
                                        <p:tgtEl>
                                          <p:spTgt spid="23"/>
                                        </p:tgtEl>
                                        <p:attrNameLst>
                                          <p:attrName>ppt_x</p:attrName>
                                        </p:attrNameLst>
                                      </p:cBhvr>
                                      <p:tavLst>
                                        <p:tav tm="0">
                                          <p:val>
                                            <p:strVal val="1+#ppt_w/2"/>
                                          </p:val>
                                        </p:tav>
                                        <p:tav tm="100000">
                                          <p:val>
                                            <p:strVal val="#ppt_x"/>
                                          </p:val>
                                        </p:tav>
                                      </p:tavLst>
                                    </p:anim>
                                    <p:anim calcmode="lin" valueType="num">
                                      <p:cBhvr additive="base">
                                        <p:cTn id="33" dur="500" fill="hold"/>
                                        <p:tgtEl>
                                          <p:spTgt spid="23"/>
                                        </p:tgtEl>
                                        <p:attrNameLst>
                                          <p:attrName>ppt_y</p:attrName>
                                        </p:attrNameLst>
                                      </p:cBhvr>
                                      <p:tavLst>
                                        <p:tav tm="0">
                                          <p:val>
                                            <p:strVal val="1+#ppt_h/2"/>
                                          </p:val>
                                        </p:tav>
                                        <p:tav tm="100000">
                                          <p:val>
                                            <p:strVal val="#ppt_y"/>
                                          </p:val>
                                        </p:tav>
                                      </p:tavLst>
                                    </p:anim>
                                  </p:childTnLst>
                                </p:cTn>
                              </p:par>
                              <p:par>
                                <p:cTn id="34" presetID="2" presetClass="entr" presetSubtype="6" fill="hold" grpId="0" nodeType="withEffect">
                                  <p:stCondLst>
                                    <p:cond delay="0"/>
                                  </p:stCondLst>
                                  <p:childTnLst>
                                    <p:set>
                                      <p:cBhvr>
                                        <p:cTn id="35" dur="1" fill="hold">
                                          <p:stCondLst>
                                            <p:cond delay="0"/>
                                          </p:stCondLst>
                                        </p:cTn>
                                        <p:tgtEl>
                                          <p:spTgt spid="24"/>
                                        </p:tgtEl>
                                        <p:attrNameLst>
                                          <p:attrName>style.visibility</p:attrName>
                                        </p:attrNameLst>
                                      </p:cBhvr>
                                      <p:to>
                                        <p:strVal val="visible"/>
                                      </p:to>
                                    </p:set>
                                    <p:anim calcmode="lin" valueType="num">
                                      <p:cBhvr additive="base">
                                        <p:cTn id="36" dur="500" fill="hold"/>
                                        <p:tgtEl>
                                          <p:spTgt spid="24"/>
                                        </p:tgtEl>
                                        <p:attrNameLst>
                                          <p:attrName>ppt_x</p:attrName>
                                        </p:attrNameLst>
                                      </p:cBhvr>
                                      <p:tavLst>
                                        <p:tav tm="0">
                                          <p:val>
                                            <p:strVal val="1+#ppt_w/2"/>
                                          </p:val>
                                        </p:tav>
                                        <p:tav tm="100000">
                                          <p:val>
                                            <p:strVal val="#ppt_x"/>
                                          </p:val>
                                        </p:tav>
                                      </p:tavLst>
                                    </p:anim>
                                    <p:anim calcmode="lin" valueType="num">
                                      <p:cBhvr additive="base">
                                        <p:cTn id="37" dur="500" fill="hold"/>
                                        <p:tgtEl>
                                          <p:spTgt spid="24"/>
                                        </p:tgtEl>
                                        <p:attrNameLst>
                                          <p:attrName>ppt_y</p:attrName>
                                        </p:attrNameLst>
                                      </p:cBhvr>
                                      <p:tavLst>
                                        <p:tav tm="0">
                                          <p:val>
                                            <p:strVal val="1+#ppt_h/2"/>
                                          </p:val>
                                        </p:tav>
                                        <p:tav tm="100000">
                                          <p:val>
                                            <p:strVal val="#ppt_y"/>
                                          </p:val>
                                        </p:tav>
                                      </p:tavLst>
                                    </p:anim>
                                  </p:childTnLst>
                                </p:cTn>
                              </p:par>
                              <p:par>
                                <p:cTn id="38" presetID="2" presetClass="entr" presetSubtype="2" decel="100000" fill="hold" grpId="0" nodeType="withEffect">
                                  <p:stCondLst>
                                    <p:cond delay="250"/>
                                  </p:stCondLst>
                                  <p:childTnLst>
                                    <p:set>
                                      <p:cBhvr>
                                        <p:cTn id="39" dur="1" fill="hold">
                                          <p:stCondLst>
                                            <p:cond delay="0"/>
                                          </p:stCondLst>
                                        </p:cTn>
                                        <p:tgtEl>
                                          <p:spTgt spid="21"/>
                                        </p:tgtEl>
                                        <p:attrNameLst>
                                          <p:attrName>style.visibility</p:attrName>
                                        </p:attrNameLst>
                                      </p:cBhvr>
                                      <p:to>
                                        <p:strVal val="visible"/>
                                      </p:to>
                                    </p:set>
                                    <p:anim calcmode="lin" valueType="num">
                                      <p:cBhvr additive="base">
                                        <p:cTn id="40" dur="1000" fill="hold"/>
                                        <p:tgtEl>
                                          <p:spTgt spid="21"/>
                                        </p:tgtEl>
                                        <p:attrNameLst>
                                          <p:attrName>ppt_x</p:attrName>
                                        </p:attrNameLst>
                                      </p:cBhvr>
                                      <p:tavLst>
                                        <p:tav tm="0">
                                          <p:val>
                                            <p:strVal val="1+#ppt_w/2"/>
                                          </p:val>
                                        </p:tav>
                                        <p:tav tm="100000">
                                          <p:val>
                                            <p:strVal val="#ppt_x"/>
                                          </p:val>
                                        </p:tav>
                                      </p:tavLst>
                                    </p:anim>
                                    <p:anim calcmode="lin" valueType="num">
                                      <p:cBhvr additive="base">
                                        <p:cTn id="41" dur="1000" fill="hold"/>
                                        <p:tgtEl>
                                          <p:spTgt spid="21"/>
                                        </p:tgtEl>
                                        <p:attrNameLst>
                                          <p:attrName>ppt_y</p:attrName>
                                        </p:attrNameLst>
                                      </p:cBhvr>
                                      <p:tavLst>
                                        <p:tav tm="0">
                                          <p:val>
                                            <p:strVal val="#ppt_y"/>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28"/>
                                        </p:tgtEl>
                                        <p:attrNameLst>
                                          <p:attrName>style.visibility</p:attrName>
                                        </p:attrNameLst>
                                      </p:cBhvr>
                                      <p:to>
                                        <p:strVal val="visible"/>
                                      </p:to>
                                    </p:set>
                                    <p:animEffect transition="in" filter="fade">
                                      <p:cBhvr>
                                        <p:cTn id="46"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nimBg="1"/>
      <p:bldP spid="11" grpId="0" bldLvl="0" animBg="1"/>
      <p:bldP spid="21" grpId="0"/>
      <p:bldP spid="37" grpId="0"/>
      <p:bldP spid="22" grpId="0" bldLvl="0" animBg="1"/>
      <p:bldP spid="24" grpId="0" bldLvl="0" animBg="1"/>
      <p:bldP spid="28" grpId="0"/>
      <p:bldP spid="28" grpId="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任意多边形 31"/>
          <p:cNvSpPr/>
          <p:nvPr>
            <p:custDataLst>
              <p:tags r:id="rId1"/>
            </p:custDataLst>
          </p:nvPr>
        </p:nvSpPr>
        <p:spPr>
          <a:xfrm flipH="1">
            <a:off x="1129517" y="2307325"/>
            <a:ext cx="10358120" cy="45719"/>
          </a:xfrm>
          <a:custGeom>
            <a:avLst/>
            <a:gdLst>
              <a:gd name="connsiteX0" fmla="*/ 7977051 w 7977051"/>
              <a:gd name="connsiteY0" fmla="*/ 0 h 31619"/>
              <a:gd name="connsiteX1" fmla="*/ 0 w 7977051"/>
              <a:gd name="connsiteY1" fmla="*/ 0 h 31619"/>
              <a:gd name="connsiteX2" fmla="*/ 0 w 7977051"/>
              <a:gd name="connsiteY2" fmla="*/ 31619 h 31619"/>
              <a:gd name="connsiteX3" fmla="*/ 7977051 w 7977051"/>
              <a:gd name="connsiteY3" fmla="*/ 31619 h 31619"/>
              <a:gd name="connsiteX4" fmla="*/ 7977051 w 7977051"/>
              <a:gd name="connsiteY4" fmla="*/ 15810 h 3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7051" h="31619">
                <a:moveTo>
                  <a:pt x="7977051" y="0"/>
                </a:moveTo>
                <a:lnTo>
                  <a:pt x="0" y="0"/>
                </a:lnTo>
                <a:lnTo>
                  <a:pt x="0" y="31619"/>
                </a:lnTo>
                <a:lnTo>
                  <a:pt x="7977051" y="31619"/>
                </a:lnTo>
                <a:lnTo>
                  <a:pt x="7977051" y="15810"/>
                </a:lnTo>
                <a:close/>
              </a:path>
            </a:pathLst>
          </a:custGeom>
          <a:solidFill>
            <a:srgbClr val="006A44"/>
          </a:solidFill>
          <a:ln w="25400" cap="flat" cmpd="sng" algn="ctr">
            <a:solidFill>
              <a:sysClr val="window" lastClr="FFFFFF">
                <a:lumMod val="85000"/>
              </a:sysClr>
            </a:solidFill>
            <a:prstDash val="solid"/>
          </a:ln>
          <a:effectLst/>
        </p:spPr>
        <p:txBody>
          <a:bodyPr lIns="91426" tIns="45714" rIns="91426" bIns="45714" anchor="ctr"/>
          <a:p>
            <a:pPr algn="ctr">
              <a:defRPr/>
            </a:pPr>
            <a:endParaRPr lang="en-US" sz="2400" dirty="0">
              <a:solidFill>
                <a:sysClr val="windowText" lastClr="000000"/>
              </a:solidFill>
            </a:endParaRPr>
          </a:p>
        </p:txBody>
      </p:sp>
      <p:sp>
        <p:nvSpPr>
          <p:cNvPr id="10" name="箭头: V 形 3"/>
          <p:cNvSpPr/>
          <p:nvPr/>
        </p:nvSpPr>
        <p:spPr>
          <a:xfrm flipV="1">
            <a:off x="554355" y="329565"/>
            <a:ext cx="377190" cy="436880"/>
          </a:xfrm>
          <a:prstGeom prst="chevron">
            <a:avLst/>
          </a:prstGeom>
          <a:solidFill>
            <a:srgbClr val="006A44"/>
          </a:solidFill>
          <a:ln w="12700" cap="flat" cmpd="sng" algn="ctr">
            <a:noFill/>
            <a:prstDash val="solid"/>
            <a:miter lim="800000"/>
          </a:ln>
          <a:effectLst/>
        </p:spPr>
        <p:txBody>
          <a:bodyPr rtlCol="0" anchor="ctr"/>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sp>
        <p:nvSpPr>
          <p:cNvPr id="11" name="箭头: V 形 4"/>
          <p:cNvSpPr/>
          <p:nvPr/>
        </p:nvSpPr>
        <p:spPr>
          <a:xfrm flipV="1">
            <a:off x="867410" y="325120"/>
            <a:ext cx="377190" cy="436880"/>
          </a:xfrm>
          <a:prstGeom prst="chevron">
            <a:avLst/>
          </a:prstGeom>
          <a:solidFill>
            <a:srgbClr val="FFFFFF"/>
          </a:solidFill>
          <a:ln w="12700" cap="flat" cmpd="sng" algn="ctr">
            <a:solidFill>
              <a:srgbClr val="006A44"/>
            </a:solidFill>
            <a:prstDash val="solid"/>
            <a:miter lim="800000"/>
          </a:ln>
          <a:effectLst/>
        </p:spPr>
        <p:txBody>
          <a:bodyPr rtlCol="0" anchor="ctr"/>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cxnSp>
        <p:nvCxnSpPr>
          <p:cNvPr id="12" name="直接连接符 11"/>
          <p:cNvCxnSpPr/>
          <p:nvPr/>
        </p:nvCxnSpPr>
        <p:spPr>
          <a:xfrm>
            <a:off x="1337297" y="751736"/>
            <a:ext cx="10519410" cy="0"/>
          </a:xfrm>
          <a:prstGeom prst="line">
            <a:avLst/>
          </a:prstGeom>
          <a:noFill/>
          <a:ln w="6350" cap="flat" cmpd="sng" algn="ctr">
            <a:solidFill>
              <a:srgbClr val="293247"/>
            </a:solidFill>
            <a:prstDash val="lgDash"/>
            <a:miter lim="800000"/>
            <a:tailEnd type="oval"/>
          </a:ln>
          <a:effectLst/>
        </p:spPr>
      </p:cxnSp>
      <p:sp>
        <p:nvSpPr>
          <p:cNvPr id="17" name="文本框 16"/>
          <p:cNvSpPr txBox="1"/>
          <p:nvPr/>
        </p:nvSpPr>
        <p:spPr>
          <a:xfrm>
            <a:off x="1419212" y="301090"/>
            <a:ext cx="1713230" cy="460375"/>
          </a:xfrm>
          <a:prstGeom prst="rect">
            <a:avLst/>
          </a:prstGeom>
          <a:noFill/>
        </p:spPr>
        <p:txBody>
          <a:bodyPr wrap="none" rtlCol="0">
            <a:spAutoFit/>
          </a:bodyPr>
          <a:p>
            <a:r>
              <a:rPr lang="zh-CN" altLang="en-US" sz="2400" b="1" dirty="0">
                <a:solidFill>
                  <a:srgbClr val="000000">
                    <a:lumMod val="75000"/>
                    <a:lumOff val="25000"/>
                  </a:srgbClr>
                </a:solidFill>
                <a:latin typeface="黑体" panose="02010609060101010101" charset="-122"/>
                <a:ea typeface="黑体" panose="02010609060101010101" charset="-122"/>
                <a:sym typeface="思源宋体 CN Light" panose="02020300000000000000" pitchFamily="18" charset="-122"/>
              </a:rPr>
              <a:t>研究</a:t>
            </a:r>
            <a:r>
              <a:rPr lang="zh-CN" altLang="en-US" sz="2400" b="1" dirty="0">
                <a:solidFill>
                  <a:srgbClr val="000000">
                    <a:lumMod val="75000"/>
                    <a:lumOff val="25000"/>
                  </a:srgbClr>
                </a:solidFill>
                <a:latin typeface="黑体" panose="02010609060101010101" charset="-122"/>
                <a:ea typeface="黑体" panose="02010609060101010101" charset="-122"/>
                <a:sym typeface="思源宋体 CN Light" panose="02020300000000000000" pitchFamily="18" charset="-122"/>
              </a:rPr>
              <a:t>四结果</a:t>
            </a:r>
            <a:endParaRPr lang="zh-CN" altLang="en-US" sz="2400" b="1" dirty="0">
              <a:solidFill>
                <a:srgbClr val="000000">
                  <a:lumMod val="75000"/>
                  <a:lumOff val="25000"/>
                </a:srgbClr>
              </a:solidFill>
              <a:latin typeface="黑体" panose="02010609060101010101" charset="-122"/>
              <a:ea typeface="黑体" panose="02010609060101010101" charset="-122"/>
              <a:sym typeface="思源宋体 CN Light" panose="02020300000000000000" pitchFamily="18" charset="-122"/>
            </a:endParaRPr>
          </a:p>
        </p:txBody>
      </p:sp>
      <p:sp>
        <p:nvSpPr>
          <p:cNvPr id="18" name="箭头: V 形 8"/>
          <p:cNvSpPr/>
          <p:nvPr/>
        </p:nvSpPr>
        <p:spPr>
          <a:xfrm flipV="1">
            <a:off x="235585" y="325120"/>
            <a:ext cx="377190" cy="436880"/>
          </a:xfrm>
          <a:prstGeom prst="chevron">
            <a:avLst/>
          </a:prstGeom>
          <a:solidFill>
            <a:srgbClr val="FFFFFF"/>
          </a:solidFill>
          <a:ln w="12700" cap="flat" cmpd="sng" algn="ctr">
            <a:solidFill>
              <a:srgbClr val="A5A5A5"/>
            </a:solidFill>
            <a:prstDash val="solid"/>
            <a:miter lim="800000"/>
          </a:ln>
          <a:effectLst/>
        </p:spPr>
        <p:txBody>
          <a:bodyPr rtlCol="0" anchor="ctr"/>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pic>
        <p:nvPicPr>
          <p:cNvPr id="24" name="图片 23" descr="南京师范大学（黑）"/>
          <p:cNvPicPr>
            <a:picLocks noChangeAspect="1"/>
          </p:cNvPicPr>
          <p:nvPr/>
        </p:nvPicPr>
        <p:blipFill>
          <a:blip r:embed="rId2"/>
          <a:stretch>
            <a:fillRect/>
          </a:stretch>
        </p:blipFill>
        <p:spPr>
          <a:xfrm>
            <a:off x="9657080" y="-310515"/>
            <a:ext cx="2285365" cy="1615440"/>
          </a:xfrm>
          <a:prstGeom prst="rect">
            <a:avLst/>
          </a:prstGeom>
        </p:spPr>
      </p:pic>
      <p:pic>
        <p:nvPicPr>
          <p:cNvPr id="25" name="图片 24" descr="校徽-绿"/>
          <p:cNvPicPr>
            <a:picLocks noChangeAspect="1"/>
          </p:cNvPicPr>
          <p:nvPr/>
        </p:nvPicPr>
        <p:blipFill>
          <a:blip r:embed="rId3"/>
          <a:stretch>
            <a:fillRect/>
          </a:stretch>
        </p:blipFill>
        <p:spPr>
          <a:xfrm>
            <a:off x="9657080" y="20320"/>
            <a:ext cx="640715" cy="906780"/>
          </a:xfrm>
          <a:prstGeom prst="rect">
            <a:avLst/>
          </a:prstGeom>
        </p:spPr>
      </p:pic>
      <p:sp>
        <p:nvSpPr>
          <p:cNvPr id="22" name="矩形 21"/>
          <p:cNvSpPr/>
          <p:nvPr/>
        </p:nvSpPr>
        <p:spPr>
          <a:xfrm>
            <a:off x="0" y="6702425"/>
            <a:ext cx="12192000" cy="155575"/>
          </a:xfrm>
          <a:prstGeom prst="rect">
            <a:avLst/>
          </a:prstGeom>
          <a:solidFill>
            <a:srgbClr val="006A4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7" name="文本框 6"/>
          <p:cNvSpPr txBox="1"/>
          <p:nvPr/>
        </p:nvSpPr>
        <p:spPr>
          <a:xfrm>
            <a:off x="686435" y="1191260"/>
            <a:ext cx="10245090" cy="712470"/>
          </a:xfrm>
          <a:prstGeom prst="rect">
            <a:avLst/>
          </a:prstGeom>
          <a:noFill/>
        </p:spPr>
        <p:txBody>
          <a:bodyPr wrap="square" rtlCol="0">
            <a:noAutofit/>
          </a:bodyPr>
          <a:p>
            <a:pPr marL="342900" indent="-342900">
              <a:buFont typeface="Arial" panose="020B0604020202020204" pitchFamily="34" charset="0"/>
              <a:buChar char="•"/>
            </a:pPr>
            <a:r>
              <a:rPr lang="zh-CN" altLang="en-US" sz="2200" b="1" spc="160" smtClean="0">
                <a:ln w="3175">
                  <a:noFill/>
                  <a:prstDash val="dash"/>
                </a:ln>
                <a:effectLst/>
                <a:latin typeface="Times New Roman" panose="02020603050405020304" charset="0"/>
                <a:ea typeface="宋体" panose="02010600030101010101" pitchFamily="2" charset="-122"/>
                <a:cs typeface="Times New Roman" panose="02020603050405020304" charset="0"/>
              </a:rPr>
              <a:t>描述性统计结果</a:t>
            </a:r>
            <a:r>
              <a:rPr lang="zh-CN" altLang="en-US" sz="2000" spc="160" smtClean="0">
                <a:ln w="3175">
                  <a:noFill/>
                  <a:prstDash val="dash"/>
                </a:ln>
                <a:effectLst/>
                <a:latin typeface="Times New Roman" panose="02020603050405020304" charset="0"/>
                <a:ea typeface="宋体" panose="02010600030101010101" pitchFamily="2" charset="-122"/>
                <a:cs typeface="Times New Roman" panose="02020603050405020304" charset="0"/>
              </a:rPr>
              <a:t>：</a:t>
            </a:r>
            <a:endParaRPr lang="zh-CN" altLang="en-US" sz="2000" spc="160" smtClean="0">
              <a:ln w="3175">
                <a:noFill/>
                <a:prstDash val="dash"/>
              </a:ln>
              <a:effectLst/>
              <a:latin typeface="Times New Roman" panose="02020603050405020304" charset="0"/>
              <a:ea typeface="宋体" panose="02010600030101010101" pitchFamily="2" charset="-122"/>
              <a:cs typeface="Times New Roman" panose="02020603050405020304" charset="0"/>
            </a:endParaRPr>
          </a:p>
          <a:p>
            <a:pPr marL="342900" indent="-342900">
              <a:buFont typeface="Arial" panose="020B0604020202020204" pitchFamily="34" charset="0"/>
              <a:buChar char="•"/>
            </a:pPr>
            <a:r>
              <a:rPr lang="zh-CN" altLang="en-US" sz="2000" spc="160" smtClean="0">
                <a:ln w="3175">
                  <a:noFill/>
                  <a:prstDash val="dash"/>
                </a:ln>
                <a:effectLst/>
                <a:latin typeface="Times New Roman" panose="02020603050405020304" charset="0"/>
                <a:ea typeface="宋体" panose="02010600030101010101" pitchFamily="2" charset="-122"/>
                <a:cs typeface="Times New Roman" panose="02020603050405020304" charset="0"/>
              </a:rPr>
              <a:t>对于各个量表而言，其在每个样本集中的得分平均值、方差和克隆巴赫</a:t>
            </a:r>
            <a:r>
              <a:rPr lang="en-US" altLang="zh-CN" sz="2000" spc="160" smtClean="0">
                <a:ln w="3175">
                  <a:noFill/>
                  <a:prstDash val="dash"/>
                </a:ln>
                <a:effectLst/>
                <a:latin typeface="Times New Roman" panose="02020603050405020304" charset="0"/>
                <a:ea typeface="宋体" panose="02010600030101010101" pitchFamily="2" charset="-122"/>
                <a:cs typeface="Times New Roman" panose="02020603050405020304" charset="0"/>
              </a:rPr>
              <a:t>α</a:t>
            </a:r>
            <a:r>
              <a:rPr lang="zh-CN" altLang="en-US" sz="2000" spc="160" smtClean="0">
                <a:ln w="3175">
                  <a:noFill/>
                  <a:prstDash val="dash"/>
                </a:ln>
                <a:effectLst/>
                <a:latin typeface="Times New Roman" panose="02020603050405020304" charset="0"/>
                <a:ea typeface="宋体" panose="02010600030101010101" pitchFamily="2" charset="-122"/>
                <a:cs typeface="Times New Roman" panose="02020603050405020304" charset="0"/>
              </a:rPr>
              <a:t>系数经过复现均与原报告结果一致，下表为部分</a:t>
            </a:r>
            <a:r>
              <a:rPr lang="zh-CN" altLang="en-US" sz="2000" spc="160" smtClean="0">
                <a:ln w="3175">
                  <a:noFill/>
                  <a:prstDash val="dash"/>
                </a:ln>
                <a:effectLst/>
                <a:latin typeface="Times New Roman" panose="02020603050405020304" charset="0"/>
                <a:ea typeface="宋体" panose="02010600030101010101" pitchFamily="2" charset="-122"/>
                <a:cs typeface="Times New Roman" panose="02020603050405020304" charset="0"/>
              </a:rPr>
              <a:t>结果。</a:t>
            </a:r>
            <a:endParaRPr lang="en-US" altLang="zh-CN" sz="1400" spc="160" smtClean="0">
              <a:ln w="3175">
                <a:noFill/>
                <a:prstDash val="dash"/>
              </a:ln>
              <a:effectLst/>
              <a:latin typeface="Times New Roman" panose="02020603050405020304" charset="0"/>
              <a:ea typeface="宋体" panose="02010600030101010101" pitchFamily="2" charset="-122"/>
              <a:cs typeface="Times New Roman" panose="02020603050405020304" charset="0"/>
            </a:endParaRPr>
          </a:p>
        </p:txBody>
      </p:sp>
      <p:pic>
        <p:nvPicPr>
          <p:cNvPr id="3" name="图片 2"/>
          <p:cNvPicPr>
            <a:picLocks noChangeAspect="1"/>
          </p:cNvPicPr>
          <p:nvPr/>
        </p:nvPicPr>
        <p:blipFill>
          <a:blip r:embed="rId4"/>
          <a:stretch>
            <a:fillRect/>
          </a:stretch>
        </p:blipFill>
        <p:spPr>
          <a:xfrm>
            <a:off x="3552825" y="2353310"/>
            <a:ext cx="5086350" cy="4506595"/>
          </a:xfrm>
          <a:prstGeom prst="rect">
            <a:avLst/>
          </a:prstGeom>
        </p:spPr>
      </p:pic>
    </p:spTree>
    <p:custDataLst>
      <p:tags r:id="rId5"/>
    </p:custDataLst>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 name="箭头: V 形 3"/>
          <p:cNvSpPr/>
          <p:nvPr/>
        </p:nvSpPr>
        <p:spPr>
          <a:xfrm flipV="1">
            <a:off x="554355" y="329565"/>
            <a:ext cx="377190" cy="436880"/>
          </a:xfrm>
          <a:prstGeom prst="chevron">
            <a:avLst/>
          </a:prstGeom>
          <a:solidFill>
            <a:srgbClr val="006A44"/>
          </a:solidFill>
          <a:ln w="12700" cap="flat" cmpd="sng" algn="ctr">
            <a:noFill/>
            <a:prstDash val="solid"/>
            <a:miter lim="800000"/>
          </a:ln>
          <a:effectLst/>
        </p:spPr>
        <p:txBody>
          <a:bodyPr rtlCol="0" anchor="ctr"/>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sp>
        <p:nvSpPr>
          <p:cNvPr id="11" name="箭头: V 形 4"/>
          <p:cNvSpPr/>
          <p:nvPr/>
        </p:nvSpPr>
        <p:spPr>
          <a:xfrm flipV="1">
            <a:off x="867410" y="325120"/>
            <a:ext cx="377190" cy="436880"/>
          </a:xfrm>
          <a:prstGeom prst="chevron">
            <a:avLst/>
          </a:prstGeom>
          <a:solidFill>
            <a:srgbClr val="FFFFFF"/>
          </a:solidFill>
          <a:ln w="12700" cap="flat" cmpd="sng" algn="ctr">
            <a:solidFill>
              <a:srgbClr val="006A44"/>
            </a:solidFill>
            <a:prstDash val="solid"/>
            <a:miter lim="800000"/>
          </a:ln>
          <a:effectLst/>
        </p:spPr>
        <p:txBody>
          <a:bodyPr rtlCol="0" anchor="ctr"/>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cxnSp>
        <p:nvCxnSpPr>
          <p:cNvPr id="12" name="直接连接符 11"/>
          <p:cNvCxnSpPr/>
          <p:nvPr/>
        </p:nvCxnSpPr>
        <p:spPr>
          <a:xfrm>
            <a:off x="1337297" y="751736"/>
            <a:ext cx="10519410" cy="0"/>
          </a:xfrm>
          <a:prstGeom prst="line">
            <a:avLst/>
          </a:prstGeom>
          <a:noFill/>
          <a:ln w="6350" cap="flat" cmpd="sng" algn="ctr">
            <a:solidFill>
              <a:srgbClr val="293247"/>
            </a:solidFill>
            <a:prstDash val="lgDash"/>
            <a:miter lim="800000"/>
            <a:tailEnd type="oval"/>
          </a:ln>
          <a:effectLst/>
        </p:spPr>
      </p:cxnSp>
      <p:sp>
        <p:nvSpPr>
          <p:cNvPr id="17" name="文本框 16"/>
          <p:cNvSpPr txBox="1"/>
          <p:nvPr/>
        </p:nvSpPr>
        <p:spPr>
          <a:xfrm>
            <a:off x="1419212" y="301090"/>
            <a:ext cx="1713230" cy="460375"/>
          </a:xfrm>
          <a:prstGeom prst="rect">
            <a:avLst/>
          </a:prstGeom>
          <a:noFill/>
        </p:spPr>
        <p:txBody>
          <a:bodyPr wrap="none" rtlCol="0">
            <a:spAutoFit/>
          </a:bodyPr>
          <a:p>
            <a:r>
              <a:rPr lang="zh-CN" altLang="en-US" sz="2400" b="1" dirty="0">
                <a:solidFill>
                  <a:srgbClr val="000000">
                    <a:lumMod val="75000"/>
                    <a:lumOff val="25000"/>
                  </a:srgbClr>
                </a:solidFill>
                <a:latin typeface="黑体" panose="02010609060101010101" charset="-122"/>
                <a:ea typeface="黑体" panose="02010609060101010101" charset="-122"/>
                <a:sym typeface="思源宋体 CN Light" panose="02020300000000000000" pitchFamily="18" charset="-122"/>
              </a:rPr>
              <a:t>研究四</a:t>
            </a:r>
            <a:r>
              <a:rPr lang="zh-CN" altLang="en-US" sz="2400" b="1" dirty="0">
                <a:solidFill>
                  <a:srgbClr val="000000">
                    <a:lumMod val="75000"/>
                    <a:lumOff val="25000"/>
                  </a:srgbClr>
                </a:solidFill>
                <a:latin typeface="黑体" panose="02010609060101010101" charset="-122"/>
                <a:ea typeface="黑体" panose="02010609060101010101" charset="-122"/>
                <a:sym typeface="思源宋体 CN Light" panose="02020300000000000000" pitchFamily="18" charset="-122"/>
              </a:rPr>
              <a:t>结果</a:t>
            </a:r>
            <a:endParaRPr lang="zh-CN" altLang="en-US" sz="2400" b="1" dirty="0">
              <a:solidFill>
                <a:srgbClr val="000000">
                  <a:lumMod val="75000"/>
                  <a:lumOff val="25000"/>
                </a:srgbClr>
              </a:solidFill>
              <a:latin typeface="黑体" panose="02010609060101010101" charset="-122"/>
              <a:ea typeface="黑体" panose="02010609060101010101" charset="-122"/>
              <a:sym typeface="思源宋体 CN Light" panose="02020300000000000000" pitchFamily="18" charset="-122"/>
            </a:endParaRPr>
          </a:p>
        </p:txBody>
      </p:sp>
      <p:sp>
        <p:nvSpPr>
          <p:cNvPr id="18" name="箭头: V 形 8"/>
          <p:cNvSpPr/>
          <p:nvPr/>
        </p:nvSpPr>
        <p:spPr>
          <a:xfrm flipV="1">
            <a:off x="235585" y="325120"/>
            <a:ext cx="377190" cy="436880"/>
          </a:xfrm>
          <a:prstGeom prst="chevron">
            <a:avLst/>
          </a:prstGeom>
          <a:solidFill>
            <a:srgbClr val="FFFFFF"/>
          </a:solidFill>
          <a:ln w="12700" cap="flat" cmpd="sng" algn="ctr">
            <a:solidFill>
              <a:srgbClr val="A5A5A5"/>
            </a:solidFill>
            <a:prstDash val="solid"/>
            <a:miter lim="800000"/>
          </a:ln>
          <a:effectLst/>
        </p:spPr>
        <p:txBody>
          <a:bodyPr rtlCol="0" anchor="ctr"/>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pic>
        <p:nvPicPr>
          <p:cNvPr id="24" name="图片 23" descr="南京师范大学（黑）"/>
          <p:cNvPicPr>
            <a:picLocks noChangeAspect="1"/>
          </p:cNvPicPr>
          <p:nvPr/>
        </p:nvPicPr>
        <p:blipFill>
          <a:blip r:embed="rId1"/>
          <a:stretch>
            <a:fillRect/>
          </a:stretch>
        </p:blipFill>
        <p:spPr>
          <a:xfrm>
            <a:off x="9657080" y="-310515"/>
            <a:ext cx="2285365" cy="1615440"/>
          </a:xfrm>
          <a:prstGeom prst="rect">
            <a:avLst/>
          </a:prstGeom>
        </p:spPr>
      </p:pic>
      <p:pic>
        <p:nvPicPr>
          <p:cNvPr id="25" name="图片 24" descr="校徽-绿"/>
          <p:cNvPicPr>
            <a:picLocks noChangeAspect="1"/>
          </p:cNvPicPr>
          <p:nvPr/>
        </p:nvPicPr>
        <p:blipFill>
          <a:blip r:embed="rId2"/>
          <a:stretch>
            <a:fillRect/>
          </a:stretch>
        </p:blipFill>
        <p:spPr>
          <a:xfrm>
            <a:off x="9657080" y="20320"/>
            <a:ext cx="640715" cy="906780"/>
          </a:xfrm>
          <a:prstGeom prst="rect">
            <a:avLst/>
          </a:prstGeom>
        </p:spPr>
      </p:pic>
      <p:sp>
        <p:nvSpPr>
          <p:cNvPr id="22" name="矩形 21"/>
          <p:cNvSpPr/>
          <p:nvPr/>
        </p:nvSpPr>
        <p:spPr>
          <a:xfrm>
            <a:off x="0" y="6702425"/>
            <a:ext cx="12192000" cy="155575"/>
          </a:xfrm>
          <a:prstGeom prst="rect">
            <a:avLst/>
          </a:prstGeom>
          <a:solidFill>
            <a:srgbClr val="006A4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3" name="文本框 12"/>
          <p:cNvSpPr txBox="1"/>
          <p:nvPr/>
        </p:nvSpPr>
        <p:spPr>
          <a:xfrm>
            <a:off x="226060" y="684530"/>
            <a:ext cx="11221085" cy="2445385"/>
          </a:xfrm>
          <a:prstGeom prst="rect">
            <a:avLst/>
          </a:prstGeom>
          <a:noFill/>
        </p:spPr>
        <p:txBody>
          <a:bodyPr wrap="square" rtlCol="0">
            <a:spAutoFit/>
          </a:bodyPr>
          <a:p>
            <a:pPr indent="0" fontAlgn="auto">
              <a:lnSpc>
                <a:spcPct val="150000"/>
              </a:lnSpc>
              <a:buNone/>
            </a:pPr>
            <a:r>
              <a:rPr lang="zh-CN" altLang="en-US" sz="2200" b="1" dirty="0">
                <a:latin typeface="宋体" panose="02010600030101010101" pitchFamily="2" charset="-122"/>
                <a:ea typeface="宋体" panose="02010600030101010101" pitchFamily="2" charset="-122"/>
                <a:cs typeface="宋体" panose="02010600030101010101" pitchFamily="2" charset="-122"/>
              </a:rPr>
              <a:t>分析</a:t>
            </a:r>
            <a:r>
              <a:rPr lang="en-US" altLang="zh-CN" sz="2200" b="1" dirty="0">
                <a:latin typeface="Times New Roman" panose="02020603050405020304" charset="0"/>
                <a:ea typeface="宋体" panose="02010600030101010101" pitchFamily="2" charset="-122"/>
                <a:cs typeface="Times New Roman" panose="02020603050405020304" charset="0"/>
              </a:rPr>
              <a:t>1</a:t>
            </a:r>
            <a:r>
              <a:rPr lang="en-US" altLang="zh-CN" sz="2200" b="1" dirty="0">
                <a:latin typeface="宋体" panose="02010600030101010101" pitchFamily="2" charset="-122"/>
                <a:ea typeface="宋体" panose="02010600030101010101" pitchFamily="2" charset="-122"/>
                <a:cs typeface="宋体" panose="02010600030101010101" pitchFamily="2" charset="-122"/>
              </a:rPr>
              <a:t>——</a:t>
            </a:r>
            <a:r>
              <a:rPr lang="zh-CN" altLang="en-US" sz="2200" b="1" dirty="0">
                <a:latin typeface="宋体" panose="02010600030101010101" pitchFamily="2" charset="-122"/>
                <a:ea typeface="宋体" panose="02010600030101010101" pitchFamily="2" charset="-122"/>
                <a:cs typeface="宋体" panose="02010600030101010101" pitchFamily="2" charset="-122"/>
              </a:rPr>
              <a:t>独处信念差异</a:t>
            </a:r>
            <a:endParaRPr lang="zh-CN" altLang="en-US" sz="2200" b="1" dirty="0">
              <a:latin typeface="宋体" panose="02010600030101010101" pitchFamily="2" charset="-122"/>
              <a:ea typeface="宋体" panose="02010600030101010101" pitchFamily="2" charset="-122"/>
              <a:cs typeface="宋体" panose="02010600030101010101" pitchFamily="2" charset="-122"/>
            </a:endParaRPr>
          </a:p>
          <a:p>
            <a:pPr marL="342900" indent="-342900" fontAlgn="auto">
              <a:lnSpc>
                <a:spcPct val="150000"/>
              </a:lnSpc>
              <a:buFont typeface="Arial" panose="020B0604020202020204" pitchFamily="34" charset="0"/>
              <a:buChar char="•"/>
            </a:pPr>
            <a:r>
              <a:rPr lang="zh-CN" altLang="en-US" sz="2000" dirty="0">
                <a:solidFill>
                  <a:schemeClr val="tx1"/>
                </a:solidFill>
                <a:latin typeface="宋体" panose="02010600030101010101" pitchFamily="2" charset="-122"/>
                <a:ea typeface="宋体" panose="02010600030101010101" pitchFamily="2" charset="-122"/>
                <a:cs typeface="微软雅黑" panose="020B0503020204020204" charset="-122"/>
              </a:rPr>
              <a:t>结果表示：日本人</a:t>
            </a:r>
            <a:r>
              <a:rPr lang="en-US" altLang="zh-CN" sz="2000" dirty="0">
                <a:solidFill>
                  <a:schemeClr val="tx1"/>
                </a:solidFill>
                <a:latin typeface="Times New Roman" panose="02020603050405020304" charset="0"/>
                <a:cs typeface="Times New Roman" panose="02020603050405020304" charset="0"/>
              </a:rPr>
              <a:t>(</a:t>
            </a:r>
            <a:r>
              <a:rPr lang="en-US" altLang="zh-CN" sz="2000" i="1" dirty="0">
                <a:solidFill>
                  <a:schemeClr val="tx1"/>
                </a:solidFill>
                <a:latin typeface="Times New Roman" panose="02020603050405020304" charset="0"/>
                <a:cs typeface="Times New Roman" panose="02020603050405020304" charset="0"/>
              </a:rPr>
              <a:t>M</a:t>
            </a:r>
            <a:r>
              <a:rPr lang="en-US" altLang="zh-CN" sz="2000" dirty="0">
                <a:solidFill>
                  <a:schemeClr val="tx1"/>
                </a:solidFill>
                <a:latin typeface="Times New Roman" panose="02020603050405020304" charset="0"/>
                <a:cs typeface="Times New Roman" panose="02020603050405020304" charset="0"/>
              </a:rPr>
              <a:t> = 5.56)</a:t>
            </a:r>
            <a:r>
              <a:rPr lang="zh-CN" altLang="en-US" sz="2000" dirty="0">
                <a:solidFill>
                  <a:schemeClr val="tx1"/>
                </a:solidFill>
                <a:cs typeface="微软雅黑" panose="020B0503020204020204" charset="-122"/>
              </a:rPr>
              <a:t>比美国人</a:t>
            </a:r>
            <a:r>
              <a:rPr lang="en-US" altLang="zh-CN" sz="2000" dirty="0">
                <a:latin typeface="Times New Roman" panose="02020603050405020304" charset="0"/>
                <a:cs typeface="Times New Roman" panose="02020603050405020304" charset="0"/>
                <a:sym typeface="+mn-ea"/>
              </a:rPr>
              <a:t>(</a:t>
            </a:r>
            <a:r>
              <a:rPr lang="en-US" altLang="zh-CN" sz="2000" i="1" dirty="0">
                <a:latin typeface="Times New Roman" panose="02020603050405020304" charset="0"/>
                <a:cs typeface="Times New Roman" panose="02020603050405020304" charset="0"/>
                <a:sym typeface="+mn-ea"/>
              </a:rPr>
              <a:t>M</a:t>
            </a:r>
            <a:r>
              <a:rPr lang="en-US" altLang="zh-CN" sz="2000" dirty="0">
                <a:latin typeface="Times New Roman" panose="02020603050405020304" charset="0"/>
                <a:cs typeface="Times New Roman" panose="02020603050405020304" charset="0"/>
                <a:sym typeface="+mn-ea"/>
              </a:rPr>
              <a:t> = 5.13)</a:t>
            </a:r>
            <a:r>
              <a:rPr lang="zh-CN" altLang="en-US" sz="2000" dirty="0">
                <a:solidFill>
                  <a:schemeClr val="tx1"/>
                </a:solidFill>
                <a:latin typeface="宋体" panose="02010600030101010101" pitchFamily="2" charset="-122"/>
                <a:ea typeface="宋体" panose="02010600030101010101" pitchFamily="2" charset="-122"/>
                <a:cs typeface="微软雅黑" panose="020B0503020204020204" charset="-122"/>
              </a:rPr>
              <a:t>有更积极的孤独信念</a:t>
            </a:r>
            <a:r>
              <a:rPr lang="en-US" altLang="zh-CN" sz="2000" dirty="0">
                <a:solidFill>
                  <a:schemeClr val="tx1"/>
                </a:solidFill>
                <a:latin typeface="Times New Roman" panose="02020603050405020304" charset="0"/>
                <a:cs typeface="Times New Roman" panose="02020603050405020304" charset="0"/>
              </a:rPr>
              <a:t>(</a:t>
            </a:r>
            <a:r>
              <a:rPr lang="en-US" altLang="zh-CN" sz="2000" i="1" dirty="0">
                <a:solidFill>
                  <a:schemeClr val="tx1"/>
                </a:solidFill>
                <a:latin typeface="Times New Roman" panose="02020603050405020304" charset="0"/>
                <a:cs typeface="Times New Roman" panose="02020603050405020304" charset="0"/>
              </a:rPr>
              <a:t>M</a:t>
            </a:r>
            <a:r>
              <a:rPr lang="en-US" altLang="zh-CN" sz="2000" baseline="-25000" dirty="0">
                <a:solidFill>
                  <a:schemeClr val="tx1"/>
                </a:solidFill>
                <a:latin typeface="Times New Roman" panose="02020603050405020304" charset="0"/>
                <a:cs typeface="Times New Roman" panose="02020603050405020304" charset="0"/>
              </a:rPr>
              <a:t>Diff</a:t>
            </a:r>
            <a:r>
              <a:rPr lang="en-US" altLang="zh-CN" sz="2000" dirty="0">
                <a:solidFill>
                  <a:schemeClr val="tx1"/>
                </a:solidFill>
                <a:latin typeface="Times New Roman" panose="02020603050405020304" charset="0"/>
                <a:cs typeface="Times New Roman" panose="02020603050405020304" charset="0"/>
              </a:rPr>
              <a:t> = 0.43, </a:t>
            </a:r>
            <a:r>
              <a:rPr lang="en-US" altLang="zh-CN" sz="2000" i="1" dirty="0">
                <a:solidFill>
                  <a:schemeClr val="tx1"/>
                </a:solidFill>
                <a:latin typeface="Times New Roman" panose="02020603050405020304" charset="0"/>
                <a:cs typeface="Times New Roman" panose="02020603050405020304" charset="0"/>
              </a:rPr>
              <a:t>t</a:t>
            </a:r>
            <a:r>
              <a:rPr lang="en-US" altLang="zh-CN" sz="2000" i="1" baseline="-25000" dirty="0">
                <a:solidFill>
                  <a:schemeClr val="tx1"/>
                </a:solidFill>
                <a:latin typeface="Times New Roman" panose="02020603050405020304" charset="0"/>
                <a:cs typeface="Times New Roman" panose="02020603050405020304" charset="0"/>
              </a:rPr>
              <a:t>(</a:t>
            </a:r>
            <a:r>
              <a:rPr lang="en-US" altLang="zh-CN" sz="2000" baseline="-25000" dirty="0">
                <a:solidFill>
                  <a:schemeClr val="tx1"/>
                </a:solidFill>
                <a:latin typeface="Times New Roman" panose="02020603050405020304" charset="0"/>
                <a:cs typeface="Times New Roman" panose="02020603050405020304" charset="0"/>
              </a:rPr>
              <a:t>1568.10)</a:t>
            </a:r>
            <a:r>
              <a:rPr lang="en-US" altLang="zh-CN" sz="2000" dirty="0">
                <a:solidFill>
                  <a:schemeClr val="tx1"/>
                </a:solidFill>
                <a:latin typeface="Times New Roman" panose="02020603050405020304" charset="0"/>
                <a:cs typeface="Times New Roman" panose="02020603050405020304" charset="0"/>
              </a:rPr>
              <a:t> = 7.60, </a:t>
            </a:r>
            <a:r>
              <a:rPr lang="en-US" altLang="zh-CN" sz="2000" i="1" dirty="0">
                <a:solidFill>
                  <a:schemeClr val="tx1"/>
                </a:solidFill>
                <a:latin typeface="Times New Roman" panose="02020603050405020304" charset="0"/>
                <a:cs typeface="Times New Roman" panose="02020603050405020304" charset="0"/>
              </a:rPr>
              <a:t>p </a:t>
            </a:r>
            <a:r>
              <a:rPr lang="en-US" altLang="zh-CN" sz="2000" dirty="0">
                <a:solidFill>
                  <a:schemeClr val="tx1"/>
                </a:solidFill>
                <a:latin typeface="Times New Roman" panose="02020603050405020304" charset="0"/>
                <a:cs typeface="Times New Roman" panose="02020603050405020304" charset="0"/>
              </a:rPr>
              <a:t>&lt; .001, </a:t>
            </a:r>
            <a:r>
              <a:rPr lang="en-US" altLang="zh-CN" sz="2000" i="1" dirty="0">
                <a:solidFill>
                  <a:schemeClr val="tx1"/>
                </a:solidFill>
                <a:latin typeface="Times New Roman" panose="02020603050405020304" charset="0"/>
                <a:cs typeface="Times New Roman" panose="02020603050405020304" charset="0"/>
              </a:rPr>
              <a:t>d </a:t>
            </a:r>
            <a:r>
              <a:rPr lang="en-US" altLang="zh-CN" sz="2000" dirty="0">
                <a:solidFill>
                  <a:schemeClr val="tx1"/>
                </a:solidFill>
                <a:latin typeface="Times New Roman" panose="02020603050405020304" charset="0"/>
                <a:cs typeface="Times New Roman" panose="02020603050405020304" charset="0"/>
              </a:rPr>
              <a:t>= 0.38, 95% CI [0.32,  0.54])</a:t>
            </a:r>
            <a:r>
              <a:rPr lang="zh-CN" altLang="en-US" sz="2000" dirty="0">
                <a:solidFill>
                  <a:schemeClr val="tx1"/>
                </a:solidFill>
                <a:cs typeface="微软雅黑" panose="020B0503020204020204" charset="-122"/>
              </a:rPr>
              <a:t>。</a:t>
            </a:r>
            <a:endParaRPr lang="zh-CN" altLang="en-US" sz="2000" dirty="0">
              <a:solidFill>
                <a:schemeClr val="tx1"/>
              </a:solidFill>
              <a:cs typeface="微软雅黑" panose="020B0503020204020204" charset="-122"/>
            </a:endParaRPr>
          </a:p>
          <a:p>
            <a:pPr marL="342900" indent="-342900" fontAlgn="auto">
              <a:lnSpc>
                <a:spcPct val="150000"/>
              </a:lnSpc>
              <a:buFont typeface="Arial" panose="020B0604020202020204" pitchFamily="34" charset="0"/>
              <a:buChar char="•"/>
            </a:pPr>
            <a:r>
              <a:rPr lang="zh-CN" altLang="en-US" sz="2000" dirty="0">
                <a:solidFill>
                  <a:schemeClr val="tx1"/>
                </a:solidFill>
                <a:latin typeface="宋体" panose="02010600030101010101" pitchFamily="2" charset="-122"/>
                <a:ea typeface="宋体" panose="02010600030101010101" pitchFamily="2" charset="-122"/>
                <a:cs typeface="宋体" panose="02010600030101010101" pitchFamily="2" charset="-122"/>
              </a:rPr>
              <a:t>复现结果显示：通过原始</a:t>
            </a:r>
            <a:r>
              <a:rPr lang="en-US" altLang="zh-CN" sz="2000" dirty="0">
                <a:solidFill>
                  <a:schemeClr val="tx1"/>
                </a:solidFill>
                <a:latin typeface="宋体" panose="02010600030101010101" pitchFamily="2" charset="-122"/>
                <a:ea typeface="宋体" panose="02010600030101010101" pitchFamily="2" charset="-122"/>
                <a:cs typeface="宋体" panose="02010600030101010101" pitchFamily="2" charset="-122"/>
              </a:rPr>
              <a:t>R</a:t>
            </a:r>
            <a:r>
              <a:rPr lang="zh-CN" altLang="en-US" sz="2000" dirty="0">
                <a:solidFill>
                  <a:schemeClr val="tx1"/>
                </a:solidFill>
                <a:latin typeface="宋体" panose="02010600030101010101" pitchFamily="2" charset="-122"/>
                <a:ea typeface="宋体" panose="02010600030101010101" pitchFamily="2" charset="-122"/>
                <a:cs typeface="宋体" panose="02010600030101010101" pitchFamily="2" charset="-122"/>
              </a:rPr>
              <a:t>代码和数据得到的结果在保留两位小数的前提下完全</a:t>
            </a:r>
            <a:r>
              <a:rPr lang="zh-CN" altLang="en-US" sz="2000" dirty="0">
                <a:solidFill>
                  <a:schemeClr val="tx1"/>
                </a:solidFill>
                <a:latin typeface="宋体" panose="02010600030101010101" pitchFamily="2" charset="-122"/>
                <a:ea typeface="宋体" panose="02010600030101010101" pitchFamily="2" charset="-122"/>
                <a:cs typeface="宋体" panose="02010600030101010101" pitchFamily="2" charset="-122"/>
              </a:rPr>
              <a:t>相符。</a:t>
            </a:r>
            <a:endParaRPr lang="zh-CN" altLang="en-US" sz="2000" dirty="0">
              <a:solidFill>
                <a:schemeClr val="tx1"/>
              </a:solidFill>
              <a:latin typeface="宋体" panose="02010600030101010101" pitchFamily="2" charset="-122"/>
              <a:ea typeface="宋体" panose="02010600030101010101" pitchFamily="2" charset="-122"/>
              <a:cs typeface="宋体" panose="02010600030101010101" pitchFamily="2" charset="-122"/>
            </a:endParaRPr>
          </a:p>
          <a:p>
            <a:pPr marL="342900" indent="-342900" fontAlgn="auto">
              <a:lnSpc>
                <a:spcPct val="150000"/>
              </a:lnSpc>
              <a:buFont typeface="Arial" panose="020B0604020202020204" pitchFamily="34" charset="0"/>
              <a:buChar char="•"/>
            </a:pPr>
            <a:endParaRPr lang="zh-CN" altLang="en-US" sz="2000" dirty="0">
              <a:solidFill>
                <a:schemeClr val="tx1"/>
              </a:solidFill>
              <a:latin typeface="宋体" panose="02010600030101010101" pitchFamily="2" charset="-122"/>
              <a:ea typeface="宋体" panose="02010600030101010101" pitchFamily="2" charset="-122"/>
              <a:cs typeface="宋体" panose="02010600030101010101" pitchFamily="2" charset="-122"/>
            </a:endParaRPr>
          </a:p>
        </p:txBody>
      </p:sp>
      <p:pic>
        <p:nvPicPr>
          <p:cNvPr id="14" name="图片 13"/>
          <p:cNvPicPr>
            <a:picLocks noChangeAspect="1"/>
          </p:cNvPicPr>
          <p:nvPr/>
        </p:nvPicPr>
        <p:blipFill>
          <a:blip r:embed="rId3"/>
          <a:stretch>
            <a:fillRect/>
          </a:stretch>
        </p:blipFill>
        <p:spPr>
          <a:xfrm>
            <a:off x="404495" y="3244215"/>
            <a:ext cx="5577840" cy="1261110"/>
          </a:xfrm>
          <a:prstGeom prst="rect">
            <a:avLst/>
          </a:prstGeom>
        </p:spPr>
      </p:pic>
      <p:sp>
        <p:nvSpPr>
          <p:cNvPr id="15" name="文本框 14"/>
          <p:cNvSpPr txBox="1"/>
          <p:nvPr/>
        </p:nvSpPr>
        <p:spPr>
          <a:xfrm>
            <a:off x="590550" y="2816225"/>
            <a:ext cx="1372235" cy="368300"/>
          </a:xfrm>
          <a:prstGeom prst="rect">
            <a:avLst/>
          </a:prstGeom>
          <a:noFill/>
        </p:spPr>
        <p:txBody>
          <a:bodyPr wrap="square" rtlCol="0">
            <a:spAutoFit/>
          </a:bodyPr>
          <a:p>
            <a:r>
              <a:rPr lang="zh-CN" altLang="en-US" b="1"/>
              <a:t>对应代码</a:t>
            </a:r>
            <a:endParaRPr lang="zh-CN" altLang="en-US" b="1"/>
          </a:p>
        </p:txBody>
      </p:sp>
      <p:sp>
        <p:nvSpPr>
          <p:cNvPr id="16" name="文本框 15"/>
          <p:cNvSpPr txBox="1"/>
          <p:nvPr/>
        </p:nvSpPr>
        <p:spPr>
          <a:xfrm>
            <a:off x="5982335" y="2762250"/>
            <a:ext cx="1372235" cy="368300"/>
          </a:xfrm>
          <a:prstGeom prst="rect">
            <a:avLst/>
          </a:prstGeom>
          <a:noFill/>
        </p:spPr>
        <p:txBody>
          <a:bodyPr wrap="square" rtlCol="0">
            <a:spAutoFit/>
          </a:bodyPr>
          <a:p>
            <a:r>
              <a:rPr lang="zh-CN" altLang="en-US" b="1"/>
              <a:t>对应</a:t>
            </a:r>
            <a:r>
              <a:rPr lang="zh-CN" altLang="en-US" b="1"/>
              <a:t>结果</a:t>
            </a:r>
            <a:endParaRPr lang="zh-CN" altLang="en-US" b="1"/>
          </a:p>
        </p:txBody>
      </p:sp>
      <p:pic>
        <p:nvPicPr>
          <p:cNvPr id="23" name="图片 22"/>
          <p:cNvPicPr>
            <a:picLocks noChangeAspect="1"/>
          </p:cNvPicPr>
          <p:nvPr/>
        </p:nvPicPr>
        <p:blipFill>
          <a:blip r:embed="rId4"/>
          <a:stretch>
            <a:fillRect/>
          </a:stretch>
        </p:blipFill>
        <p:spPr>
          <a:xfrm>
            <a:off x="6964045" y="3193415"/>
            <a:ext cx="3409950" cy="1295400"/>
          </a:xfrm>
          <a:prstGeom prst="rect">
            <a:avLst/>
          </a:prstGeom>
        </p:spPr>
      </p:pic>
      <p:pic>
        <p:nvPicPr>
          <p:cNvPr id="28" name="图片 27"/>
          <p:cNvPicPr>
            <a:picLocks noChangeAspect="1"/>
          </p:cNvPicPr>
          <p:nvPr/>
        </p:nvPicPr>
        <p:blipFill>
          <a:blip r:embed="rId5"/>
          <a:stretch>
            <a:fillRect/>
          </a:stretch>
        </p:blipFill>
        <p:spPr>
          <a:xfrm>
            <a:off x="6964045" y="4655185"/>
            <a:ext cx="3049905" cy="1201420"/>
          </a:xfrm>
          <a:prstGeom prst="rect">
            <a:avLst/>
          </a:prstGeom>
        </p:spPr>
      </p:pic>
    </p:spTree>
    <p:custDataLst>
      <p:tags r:id="rId6"/>
    </p:custDataLst>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 name="箭头: V 形 3"/>
          <p:cNvSpPr/>
          <p:nvPr/>
        </p:nvSpPr>
        <p:spPr>
          <a:xfrm flipV="1">
            <a:off x="554355" y="329565"/>
            <a:ext cx="377190" cy="436880"/>
          </a:xfrm>
          <a:prstGeom prst="chevron">
            <a:avLst/>
          </a:prstGeom>
          <a:solidFill>
            <a:srgbClr val="006A44"/>
          </a:solidFill>
          <a:ln w="12700" cap="flat" cmpd="sng" algn="ctr">
            <a:noFill/>
            <a:prstDash val="solid"/>
            <a:miter lim="800000"/>
          </a:ln>
          <a:effectLst/>
        </p:spPr>
        <p:txBody>
          <a:bodyPr rtlCol="0" anchor="ctr"/>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sp>
        <p:nvSpPr>
          <p:cNvPr id="11" name="箭头: V 形 4"/>
          <p:cNvSpPr/>
          <p:nvPr/>
        </p:nvSpPr>
        <p:spPr>
          <a:xfrm flipV="1">
            <a:off x="867410" y="325120"/>
            <a:ext cx="377190" cy="436880"/>
          </a:xfrm>
          <a:prstGeom prst="chevron">
            <a:avLst/>
          </a:prstGeom>
          <a:solidFill>
            <a:srgbClr val="FFFFFF"/>
          </a:solidFill>
          <a:ln w="12700" cap="flat" cmpd="sng" algn="ctr">
            <a:solidFill>
              <a:srgbClr val="006A44"/>
            </a:solidFill>
            <a:prstDash val="solid"/>
            <a:miter lim="800000"/>
          </a:ln>
          <a:effectLst/>
        </p:spPr>
        <p:txBody>
          <a:bodyPr rtlCol="0" anchor="ctr"/>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cxnSp>
        <p:nvCxnSpPr>
          <p:cNvPr id="12" name="直接连接符 11"/>
          <p:cNvCxnSpPr/>
          <p:nvPr/>
        </p:nvCxnSpPr>
        <p:spPr>
          <a:xfrm>
            <a:off x="1337297" y="751736"/>
            <a:ext cx="10519410" cy="0"/>
          </a:xfrm>
          <a:prstGeom prst="line">
            <a:avLst/>
          </a:prstGeom>
          <a:noFill/>
          <a:ln w="6350" cap="flat" cmpd="sng" algn="ctr">
            <a:solidFill>
              <a:srgbClr val="293247"/>
            </a:solidFill>
            <a:prstDash val="lgDash"/>
            <a:miter lim="800000"/>
            <a:tailEnd type="oval"/>
          </a:ln>
          <a:effectLst/>
        </p:spPr>
      </p:cxnSp>
      <p:sp>
        <p:nvSpPr>
          <p:cNvPr id="17" name="文本框 16"/>
          <p:cNvSpPr txBox="1"/>
          <p:nvPr/>
        </p:nvSpPr>
        <p:spPr>
          <a:xfrm>
            <a:off x="1419212" y="301090"/>
            <a:ext cx="1713230" cy="460375"/>
          </a:xfrm>
          <a:prstGeom prst="rect">
            <a:avLst/>
          </a:prstGeom>
          <a:noFill/>
        </p:spPr>
        <p:txBody>
          <a:bodyPr wrap="none" rtlCol="0">
            <a:spAutoFit/>
          </a:bodyPr>
          <a:p>
            <a:r>
              <a:rPr lang="zh-CN" altLang="en-US" sz="2400" b="1" dirty="0">
                <a:solidFill>
                  <a:srgbClr val="000000">
                    <a:lumMod val="75000"/>
                    <a:lumOff val="25000"/>
                  </a:srgbClr>
                </a:solidFill>
                <a:latin typeface="黑体" panose="02010609060101010101" charset="-122"/>
                <a:ea typeface="黑体" panose="02010609060101010101" charset="-122"/>
                <a:sym typeface="思源宋体 CN Light" panose="02020300000000000000" pitchFamily="18" charset="-122"/>
              </a:rPr>
              <a:t>研究四</a:t>
            </a:r>
            <a:r>
              <a:rPr lang="zh-CN" altLang="en-US" sz="2400" b="1" dirty="0">
                <a:solidFill>
                  <a:srgbClr val="000000">
                    <a:lumMod val="75000"/>
                    <a:lumOff val="25000"/>
                  </a:srgbClr>
                </a:solidFill>
                <a:latin typeface="黑体" panose="02010609060101010101" charset="-122"/>
                <a:ea typeface="黑体" panose="02010609060101010101" charset="-122"/>
                <a:sym typeface="思源宋体 CN Light" panose="02020300000000000000" pitchFamily="18" charset="-122"/>
              </a:rPr>
              <a:t>结果</a:t>
            </a:r>
            <a:endParaRPr lang="zh-CN" altLang="en-US" sz="2400" b="1" dirty="0">
              <a:solidFill>
                <a:srgbClr val="000000">
                  <a:lumMod val="75000"/>
                  <a:lumOff val="25000"/>
                </a:srgbClr>
              </a:solidFill>
              <a:latin typeface="黑体" panose="02010609060101010101" charset="-122"/>
              <a:ea typeface="黑体" panose="02010609060101010101" charset="-122"/>
              <a:sym typeface="思源宋体 CN Light" panose="02020300000000000000" pitchFamily="18" charset="-122"/>
            </a:endParaRPr>
          </a:p>
        </p:txBody>
      </p:sp>
      <p:sp>
        <p:nvSpPr>
          <p:cNvPr id="18" name="箭头: V 形 8"/>
          <p:cNvSpPr/>
          <p:nvPr/>
        </p:nvSpPr>
        <p:spPr>
          <a:xfrm flipV="1">
            <a:off x="235585" y="325120"/>
            <a:ext cx="377190" cy="436880"/>
          </a:xfrm>
          <a:prstGeom prst="chevron">
            <a:avLst/>
          </a:prstGeom>
          <a:solidFill>
            <a:srgbClr val="FFFFFF"/>
          </a:solidFill>
          <a:ln w="12700" cap="flat" cmpd="sng" algn="ctr">
            <a:solidFill>
              <a:srgbClr val="A5A5A5"/>
            </a:solidFill>
            <a:prstDash val="solid"/>
            <a:miter lim="800000"/>
          </a:ln>
          <a:effectLst/>
        </p:spPr>
        <p:txBody>
          <a:bodyPr rtlCol="0" anchor="ctr"/>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pic>
        <p:nvPicPr>
          <p:cNvPr id="24" name="图片 23" descr="南京师范大学（黑）"/>
          <p:cNvPicPr>
            <a:picLocks noChangeAspect="1"/>
          </p:cNvPicPr>
          <p:nvPr/>
        </p:nvPicPr>
        <p:blipFill>
          <a:blip r:embed="rId1"/>
          <a:stretch>
            <a:fillRect/>
          </a:stretch>
        </p:blipFill>
        <p:spPr>
          <a:xfrm>
            <a:off x="9657080" y="-310515"/>
            <a:ext cx="2285365" cy="1615440"/>
          </a:xfrm>
          <a:prstGeom prst="rect">
            <a:avLst/>
          </a:prstGeom>
        </p:spPr>
      </p:pic>
      <p:pic>
        <p:nvPicPr>
          <p:cNvPr id="25" name="图片 24" descr="校徽-绿"/>
          <p:cNvPicPr>
            <a:picLocks noChangeAspect="1"/>
          </p:cNvPicPr>
          <p:nvPr/>
        </p:nvPicPr>
        <p:blipFill>
          <a:blip r:embed="rId2"/>
          <a:stretch>
            <a:fillRect/>
          </a:stretch>
        </p:blipFill>
        <p:spPr>
          <a:xfrm>
            <a:off x="9657080" y="20320"/>
            <a:ext cx="640715" cy="906780"/>
          </a:xfrm>
          <a:prstGeom prst="rect">
            <a:avLst/>
          </a:prstGeom>
        </p:spPr>
      </p:pic>
      <p:sp>
        <p:nvSpPr>
          <p:cNvPr id="22" name="矩形 21"/>
          <p:cNvSpPr/>
          <p:nvPr/>
        </p:nvSpPr>
        <p:spPr>
          <a:xfrm>
            <a:off x="0" y="6702425"/>
            <a:ext cx="12192000" cy="155575"/>
          </a:xfrm>
          <a:prstGeom prst="rect">
            <a:avLst/>
          </a:prstGeom>
          <a:solidFill>
            <a:srgbClr val="006A4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 name="文本框 1"/>
          <p:cNvSpPr txBox="1"/>
          <p:nvPr/>
        </p:nvSpPr>
        <p:spPr>
          <a:xfrm>
            <a:off x="226060" y="684530"/>
            <a:ext cx="11221085" cy="1983740"/>
          </a:xfrm>
          <a:prstGeom prst="rect">
            <a:avLst/>
          </a:prstGeom>
          <a:noFill/>
        </p:spPr>
        <p:txBody>
          <a:bodyPr wrap="square" rtlCol="0">
            <a:spAutoFit/>
          </a:bodyPr>
          <a:lstStyle/>
          <a:p>
            <a:pPr indent="0" fontAlgn="auto">
              <a:lnSpc>
                <a:spcPct val="150000"/>
              </a:lnSpc>
              <a:buNone/>
            </a:pPr>
            <a:r>
              <a:rPr lang="zh-CN" altLang="en-US" sz="2200" b="1" dirty="0">
                <a:latin typeface="宋体" panose="02010600030101010101" pitchFamily="2" charset="-122"/>
                <a:ea typeface="宋体" panose="02010600030101010101" pitchFamily="2" charset="-122"/>
                <a:cs typeface="宋体" panose="02010600030101010101" pitchFamily="2" charset="-122"/>
              </a:rPr>
              <a:t>分析</a:t>
            </a:r>
            <a:r>
              <a:rPr lang="en-US" altLang="zh-CN" sz="2200" b="1" dirty="0">
                <a:latin typeface="Times New Roman" panose="02020603050405020304" charset="0"/>
                <a:ea typeface="宋体" panose="02010600030101010101" pitchFamily="2" charset="-122"/>
                <a:cs typeface="Times New Roman" panose="02020603050405020304" charset="0"/>
              </a:rPr>
              <a:t>2</a:t>
            </a:r>
            <a:r>
              <a:rPr lang="en-US" altLang="zh-CN" sz="2200" b="1" dirty="0">
                <a:latin typeface="宋体" panose="02010600030101010101" pitchFamily="2" charset="-122"/>
                <a:ea typeface="宋体" panose="02010600030101010101" pitchFamily="2" charset="-122"/>
                <a:cs typeface="宋体" panose="02010600030101010101" pitchFamily="2" charset="-122"/>
              </a:rPr>
              <a:t>——</a:t>
            </a:r>
            <a:r>
              <a:rPr lang="zh-CN" altLang="en-US" sz="2200" b="1" dirty="0">
                <a:latin typeface="宋体" panose="02010600030101010101" pitchFamily="2" charset="-122"/>
                <a:ea typeface="宋体" panose="02010600030101010101" pitchFamily="2" charset="-122"/>
                <a:cs typeface="宋体" panose="02010600030101010101" pitchFamily="2" charset="-122"/>
              </a:rPr>
              <a:t>独处信念与孤独感的相关性</a:t>
            </a:r>
            <a:endParaRPr lang="zh-CN" altLang="en-US" sz="2200" b="1" dirty="0">
              <a:latin typeface="宋体" panose="02010600030101010101" pitchFamily="2" charset="-122"/>
              <a:ea typeface="宋体" panose="02010600030101010101" pitchFamily="2" charset="-122"/>
              <a:cs typeface="宋体" panose="02010600030101010101" pitchFamily="2" charset="-122"/>
            </a:endParaRPr>
          </a:p>
          <a:p>
            <a:pPr marL="342900" indent="-342900" fontAlgn="auto">
              <a:lnSpc>
                <a:spcPct val="150000"/>
              </a:lnSpc>
              <a:buFont typeface="Arial" panose="020B0604020202020204" pitchFamily="34" charset="0"/>
              <a:buChar char="•"/>
            </a:pPr>
            <a:r>
              <a:rPr lang="zh-CN" altLang="en-US" sz="2000" dirty="0">
                <a:solidFill>
                  <a:schemeClr val="tx1"/>
                </a:solidFill>
                <a:latin typeface="宋体" panose="02010600030101010101" pitchFamily="2" charset="-122"/>
                <a:ea typeface="宋体" panose="02010600030101010101" pitchFamily="2" charset="-122"/>
                <a:cs typeface="宋体" panose="02010600030101010101" pitchFamily="2" charset="-122"/>
              </a:rPr>
              <a:t>结果表示：两种文化下都存在独处信念与孤独感之间的负相关。</a:t>
            </a:r>
            <a:r>
              <a:rPr lang="en-US" altLang="zh-CN" sz="2000" dirty="0">
                <a:solidFill>
                  <a:schemeClr val="tx1"/>
                </a:solidFill>
                <a:latin typeface="宋体" panose="02010600030101010101" pitchFamily="2" charset="-122"/>
                <a:ea typeface="宋体" panose="02010600030101010101" pitchFamily="2" charset="-122"/>
                <a:cs typeface="宋体" panose="02010600030101010101" pitchFamily="2" charset="-122"/>
              </a:rPr>
              <a:t>(</a:t>
            </a:r>
            <a:r>
              <a:rPr lang="zh-CN" altLang="en-US" sz="2000" dirty="0">
                <a:solidFill>
                  <a:schemeClr val="tx1"/>
                </a:solidFill>
                <a:latin typeface="宋体" panose="02010600030101010101" pitchFamily="2" charset="-122"/>
                <a:ea typeface="宋体" panose="02010600030101010101" pitchFamily="2" charset="-122"/>
                <a:cs typeface="宋体" panose="02010600030101010101" pitchFamily="2" charset="-122"/>
              </a:rPr>
              <a:t>美国：</a:t>
            </a:r>
            <a:r>
              <a:rPr lang="en-US" altLang="zh-CN" sz="2000" i="1" dirty="0">
                <a:solidFill>
                  <a:schemeClr val="tx1"/>
                </a:solidFill>
                <a:latin typeface="Times New Roman" panose="02020603050405020304" charset="0"/>
                <a:ea typeface="宋体" panose="02010600030101010101" pitchFamily="2" charset="-122"/>
                <a:cs typeface="Times New Roman" panose="02020603050405020304" charset="0"/>
              </a:rPr>
              <a:t>r</a:t>
            </a:r>
            <a:r>
              <a:rPr lang="en-US" altLang="zh-CN" sz="2000" baseline="-25000" dirty="0">
                <a:solidFill>
                  <a:schemeClr val="tx1"/>
                </a:solidFill>
                <a:latin typeface="Times New Roman" panose="02020603050405020304" charset="0"/>
                <a:ea typeface="宋体" panose="02010600030101010101" pitchFamily="2" charset="-122"/>
                <a:cs typeface="Times New Roman" panose="02020603050405020304" charset="0"/>
              </a:rPr>
              <a:t>(818)</a:t>
            </a:r>
            <a:r>
              <a:rPr lang="en-US" altLang="zh-CN" sz="2000" dirty="0">
                <a:solidFill>
                  <a:schemeClr val="tx1"/>
                </a:solidFill>
                <a:latin typeface="Times New Roman" panose="02020603050405020304" charset="0"/>
                <a:ea typeface="宋体" panose="02010600030101010101" pitchFamily="2" charset="-122"/>
                <a:cs typeface="Times New Roman" panose="02020603050405020304" charset="0"/>
              </a:rPr>
              <a:t> = -.29, </a:t>
            </a:r>
            <a:r>
              <a:rPr lang="en-US" altLang="zh-CN" sz="2000" i="1" dirty="0">
                <a:solidFill>
                  <a:schemeClr val="tx1"/>
                </a:solidFill>
                <a:latin typeface="Times New Roman" panose="02020603050405020304" charset="0"/>
                <a:ea typeface="宋体" panose="02010600030101010101" pitchFamily="2" charset="-122"/>
                <a:cs typeface="Times New Roman" panose="02020603050405020304" charset="0"/>
              </a:rPr>
              <a:t>p </a:t>
            </a:r>
            <a:r>
              <a:rPr lang="en-US" altLang="zh-CN" sz="2000" dirty="0">
                <a:solidFill>
                  <a:schemeClr val="tx1"/>
                </a:solidFill>
                <a:latin typeface="Times New Roman" panose="02020603050405020304" charset="0"/>
                <a:ea typeface="宋体" panose="02010600030101010101" pitchFamily="2" charset="-122"/>
                <a:cs typeface="Times New Roman" panose="02020603050405020304" charset="0"/>
              </a:rPr>
              <a:t>&lt; .001, 95% CI [-0.35, -0.22];</a:t>
            </a:r>
            <a:r>
              <a:rPr lang="en-US" altLang="zh-CN" sz="2000" dirty="0">
                <a:solidFill>
                  <a:schemeClr val="tx1"/>
                </a:solidFill>
                <a:latin typeface="宋体" panose="02010600030101010101" pitchFamily="2" charset="-122"/>
                <a:ea typeface="宋体" panose="02010600030101010101" pitchFamily="2" charset="-122"/>
                <a:cs typeface="宋体" panose="02010600030101010101" pitchFamily="2" charset="-122"/>
              </a:rPr>
              <a:t> </a:t>
            </a:r>
            <a:r>
              <a:rPr lang="zh-CN" altLang="en-US" sz="2000" dirty="0">
                <a:solidFill>
                  <a:schemeClr val="tx1"/>
                </a:solidFill>
                <a:latin typeface="宋体" panose="02010600030101010101" pitchFamily="2" charset="-122"/>
                <a:ea typeface="宋体" panose="02010600030101010101" pitchFamily="2" charset="-122"/>
                <a:cs typeface="宋体" panose="02010600030101010101" pitchFamily="2" charset="-122"/>
              </a:rPr>
              <a:t>日本：</a:t>
            </a:r>
            <a:r>
              <a:rPr lang="en-US" altLang="zh-CN" sz="2000" i="1" dirty="0">
                <a:solidFill>
                  <a:schemeClr val="tx1"/>
                </a:solidFill>
                <a:latin typeface="Times New Roman" panose="02020603050405020304" charset="0"/>
                <a:ea typeface="宋体" panose="02010600030101010101" pitchFamily="2" charset="-122"/>
                <a:cs typeface="Times New Roman" panose="02020603050405020304" charset="0"/>
              </a:rPr>
              <a:t>r</a:t>
            </a:r>
            <a:r>
              <a:rPr lang="en-US" altLang="zh-CN" sz="2000" baseline="-25000" dirty="0">
                <a:solidFill>
                  <a:schemeClr val="tx1"/>
                </a:solidFill>
                <a:latin typeface="Times New Roman" panose="02020603050405020304" charset="0"/>
                <a:ea typeface="宋体" panose="02010600030101010101" pitchFamily="2" charset="-122"/>
                <a:cs typeface="Times New Roman" panose="02020603050405020304" charset="0"/>
              </a:rPr>
              <a:t>(764)</a:t>
            </a:r>
            <a:r>
              <a:rPr lang="en-US" altLang="zh-CN" sz="2000" dirty="0">
                <a:solidFill>
                  <a:schemeClr val="tx1"/>
                </a:solidFill>
                <a:latin typeface="Times New Roman" panose="02020603050405020304" charset="0"/>
                <a:ea typeface="宋体" panose="02010600030101010101" pitchFamily="2" charset="-122"/>
                <a:cs typeface="Times New Roman" panose="02020603050405020304" charset="0"/>
              </a:rPr>
              <a:t> = -.21, </a:t>
            </a:r>
            <a:r>
              <a:rPr lang="en-US" altLang="zh-CN" sz="2000" i="1" dirty="0">
                <a:solidFill>
                  <a:schemeClr val="tx1"/>
                </a:solidFill>
                <a:latin typeface="Times New Roman" panose="02020603050405020304" charset="0"/>
                <a:ea typeface="宋体" panose="02010600030101010101" pitchFamily="2" charset="-122"/>
                <a:cs typeface="Times New Roman" panose="02020603050405020304" charset="0"/>
              </a:rPr>
              <a:t>p</a:t>
            </a:r>
            <a:r>
              <a:rPr lang="en-US" altLang="zh-CN" sz="2000" dirty="0">
                <a:solidFill>
                  <a:schemeClr val="tx1"/>
                </a:solidFill>
                <a:latin typeface="Times New Roman" panose="02020603050405020304" charset="0"/>
                <a:ea typeface="宋体" panose="02010600030101010101" pitchFamily="2" charset="-122"/>
                <a:cs typeface="Times New Roman" panose="02020603050405020304" charset="0"/>
              </a:rPr>
              <a:t> &lt; .001, 95% CI [-0.27, -0.14])</a:t>
            </a:r>
            <a:endParaRPr lang="en-US" altLang="zh-CN" sz="2000" dirty="0">
              <a:solidFill>
                <a:schemeClr val="tx1"/>
              </a:solidFill>
              <a:latin typeface="宋体" panose="02010600030101010101" pitchFamily="2" charset="-122"/>
              <a:ea typeface="宋体" panose="02010600030101010101" pitchFamily="2" charset="-122"/>
              <a:cs typeface="宋体" panose="02010600030101010101" pitchFamily="2" charset="-122"/>
            </a:endParaRPr>
          </a:p>
          <a:p>
            <a:pPr marL="342900" indent="-342900" fontAlgn="auto">
              <a:lnSpc>
                <a:spcPct val="150000"/>
              </a:lnSpc>
              <a:buFont typeface="Arial" panose="020B0604020202020204" pitchFamily="34" charset="0"/>
              <a:buChar char="•"/>
            </a:pPr>
            <a:r>
              <a:rPr lang="zh-CN" altLang="en-US" sz="2000" dirty="0">
                <a:solidFill>
                  <a:schemeClr val="tx1"/>
                </a:solidFill>
                <a:latin typeface="宋体" panose="02010600030101010101" pitchFamily="2" charset="-122"/>
                <a:ea typeface="宋体" panose="02010600030101010101" pitchFamily="2" charset="-122"/>
                <a:cs typeface="宋体" panose="02010600030101010101" pitchFamily="2" charset="-122"/>
              </a:rPr>
              <a:t>复现结果发现：</a:t>
            </a:r>
            <a:r>
              <a:rPr lang="zh-CN" altLang="en-US" sz="2000" dirty="0">
                <a:latin typeface="宋体" panose="02010600030101010101" pitchFamily="2" charset="-122"/>
                <a:ea typeface="宋体" panose="02010600030101010101" pitchFamily="2" charset="-122"/>
                <a:cs typeface="宋体" panose="02010600030101010101" pitchFamily="2" charset="-122"/>
                <a:sym typeface="+mn-ea"/>
              </a:rPr>
              <a:t>通过原始</a:t>
            </a:r>
            <a:r>
              <a:rPr lang="en-US" altLang="zh-CN" sz="2000" dirty="0">
                <a:latin typeface="Times New Roman" panose="02020603050405020304" charset="0"/>
                <a:ea typeface="宋体" panose="02010600030101010101" pitchFamily="2" charset="-122"/>
                <a:cs typeface="Times New Roman" panose="02020603050405020304" charset="0"/>
                <a:sym typeface="+mn-ea"/>
              </a:rPr>
              <a:t>R</a:t>
            </a:r>
            <a:r>
              <a:rPr lang="zh-CN" altLang="en-US" sz="2000" dirty="0">
                <a:latin typeface="宋体" panose="02010600030101010101" pitchFamily="2" charset="-122"/>
                <a:ea typeface="宋体" panose="02010600030101010101" pitchFamily="2" charset="-122"/>
                <a:cs typeface="宋体" panose="02010600030101010101" pitchFamily="2" charset="-122"/>
                <a:sym typeface="+mn-ea"/>
              </a:rPr>
              <a:t>代码和数据得到的结果在保留两位小数的前提下完全相符。</a:t>
            </a:r>
            <a:endParaRPr lang="zh-CN" altLang="en-US" sz="2000" dirty="0">
              <a:solidFill>
                <a:schemeClr val="tx1"/>
              </a:solidFill>
              <a:latin typeface="宋体" panose="02010600030101010101" pitchFamily="2" charset="-122"/>
              <a:ea typeface="宋体" panose="02010600030101010101" pitchFamily="2" charset="-122"/>
              <a:cs typeface="宋体" panose="02010600030101010101" pitchFamily="2" charset="-122"/>
            </a:endParaRPr>
          </a:p>
        </p:txBody>
      </p:sp>
      <p:sp>
        <p:nvSpPr>
          <p:cNvPr id="5" name="文本框 4"/>
          <p:cNvSpPr txBox="1"/>
          <p:nvPr/>
        </p:nvSpPr>
        <p:spPr>
          <a:xfrm>
            <a:off x="590550" y="2816225"/>
            <a:ext cx="1372235" cy="368300"/>
          </a:xfrm>
          <a:prstGeom prst="rect">
            <a:avLst/>
          </a:prstGeom>
          <a:noFill/>
        </p:spPr>
        <p:txBody>
          <a:bodyPr wrap="square" rtlCol="0">
            <a:spAutoFit/>
          </a:bodyPr>
          <a:p>
            <a:r>
              <a:rPr lang="zh-CN" altLang="en-US" b="1"/>
              <a:t>对应代码</a:t>
            </a:r>
            <a:endParaRPr lang="zh-CN" altLang="en-US" b="1"/>
          </a:p>
        </p:txBody>
      </p:sp>
      <p:sp>
        <p:nvSpPr>
          <p:cNvPr id="6" name="文本框 5"/>
          <p:cNvSpPr txBox="1"/>
          <p:nvPr/>
        </p:nvSpPr>
        <p:spPr>
          <a:xfrm>
            <a:off x="5982335" y="2762250"/>
            <a:ext cx="1372235" cy="368300"/>
          </a:xfrm>
          <a:prstGeom prst="rect">
            <a:avLst/>
          </a:prstGeom>
          <a:noFill/>
        </p:spPr>
        <p:txBody>
          <a:bodyPr wrap="square" rtlCol="0">
            <a:spAutoFit/>
          </a:bodyPr>
          <a:p>
            <a:r>
              <a:rPr lang="zh-CN" altLang="en-US" b="1"/>
              <a:t>对应</a:t>
            </a:r>
            <a:r>
              <a:rPr lang="zh-CN" altLang="en-US" b="1"/>
              <a:t>结果</a:t>
            </a:r>
            <a:endParaRPr lang="zh-CN" altLang="en-US" b="1"/>
          </a:p>
        </p:txBody>
      </p:sp>
      <p:pic>
        <p:nvPicPr>
          <p:cNvPr id="7" name="图片 6"/>
          <p:cNvPicPr>
            <a:picLocks noChangeAspect="1"/>
          </p:cNvPicPr>
          <p:nvPr/>
        </p:nvPicPr>
        <p:blipFill>
          <a:blip r:embed="rId3"/>
          <a:stretch>
            <a:fillRect/>
          </a:stretch>
        </p:blipFill>
        <p:spPr>
          <a:xfrm>
            <a:off x="340995" y="3277235"/>
            <a:ext cx="5535930" cy="1405255"/>
          </a:xfrm>
          <a:prstGeom prst="rect">
            <a:avLst/>
          </a:prstGeom>
        </p:spPr>
      </p:pic>
      <p:pic>
        <p:nvPicPr>
          <p:cNvPr id="3" name="图片 2"/>
          <p:cNvPicPr>
            <a:picLocks noChangeAspect="1"/>
          </p:cNvPicPr>
          <p:nvPr/>
        </p:nvPicPr>
        <p:blipFill>
          <a:blip r:embed="rId4"/>
          <a:stretch>
            <a:fillRect/>
          </a:stretch>
        </p:blipFill>
        <p:spPr>
          <a:xfrm>
            <a:off x="6097905" y="3183255"/>
            <a:ext cx="3505200" cy="1257300"/>
          </a:xfrm>
          <a:prstGeom prst="rect">
            <a:avLst/>
          </a:prstGeom>
        </p:spPr>
      </p:pic>
      <p:pic>
        <p:nvPicPr>
          <p:cNvPr id="4" name="图片 3"/>
          <p:cNvPicPr>
            <a:picLocks noChangeAspect="1"/>
          </p:cNvPicPr>
          <p:nvPr/>
        </p:nvPicPr>
        <p:blipFill>
          <a:blip r:embed="rId5"/>
          <a:stretch>
            <a:fillRect/>
          </a:stretch>
        </p:blipFill>
        <p:spPr>
          <a:xfrm>
            <a:off x="6097905" y="4651375"/>
            <a:ext cx="3251200" cy="1301750"/>
          </a:xfrm>
          <a:prstGeom prst="rect">
            <a:avLst/>
          </a:prstGeom>
        </p:spPr>
      </p:pic>
    </p:spTree>
    <p:custDataLst>
      <p:tags r:id="rId6"/>
    </p:custDataLst>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 name="箭头: V 形 3"/>
          <p:cNvSpPr/>
          <p:nvPr/>
        </p:nvSpPr>
        <p:spPr>
          <a:xfrm flipV="1">
            <a:off x="554355" y="329565"/>
            <a:ext cx="377190" cy="436880"/>
          </a:xfrm>
          <a:prstGeom prst="chevron">
            <a:avLst/>
          </a:prstGeom>
          <a:solidFill>
            <a:srgbClr val="006A44"/>
          </a:solidFill>
          <a:ln w="12700" cap="flat" cmpd="sng" algn="ctr">
            <a:noFill/>
            <a:prstDash val="solid"/>
            <a:miter lim="800000"/>
          </a:ln>
          <a:effectLst/>
        </p:spPr>
        <p:txBody>
          <a:bodyPr rtlCol="0" anchor="ctr"/>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sp>
        <p:nvSpPr>
          <p:cNvPr id="11" name="箭头: V 形 4"/>
          <p:cNvSpPr/>
          <p:nvPr/>
        </p:nvSpPr>
        <p:spPr>
          <a:xfrm flipV="1">
            <a:off x="867410" y="325120"/>
            <a:ext cx="377190" cy="436880"/>
          </a:xfrm>
          <a:prstGeom prst="chevron">
            <a:avLst/>
          </a:prstGeom>
          <a:solidFill>
            <a:srgbClr val="FFFFFF"/>
          </a:solidFill>
          <a:ln w="12700" cap="flat" cmpd="sng" algn="ctr">
            <a:solidFill>
              <a:srgbClr val="006A44"/>
            </a:solidFill>
            <a:prstDash val="solid"/>
            <a:miter lim="800000"/>
          </a:ln>
          <a:effectLst/>
        </p:spPr>
        <p:txBody>
          <a:bodyPr rtlCol="0" anchor="ctr"/>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cxnSp>
        <p:nvCxnSpPr>
          <p:cNvPr id="12" name="直接连接符 11"/>
          <p:cNvCxnSpPr/>
          <p:nvPr/>
        </p:nvCxnSpPr>
        <p:spPr>
          <a:xfrm>
            <a:off x="1337297" y="751736"/>
            <a:ext cx="10519410" cy="0"/>
          </a:xfrm>
          <a:prstGeom prst="line">
            <a:avLst/>
          </a:prstGeom>
          <a:noFill/>
          <a:ln w="6350" cap="flat" cmpd="sng" algn="ctr">
            <a:solidFill>
              <a:srgbClr val="293247"/>
            </a:solidFill>
            <a:prstDash val="lgDash"/>
            <a:miter lim="800000"/>
            <a:tailEnd type="oval"/>
          </a:ln>
          <a:effectLst/>
        </p:spPr>
      </p:cxnSp>
      <p:sp>
        <p:nvSpPr>
          <p:cNvPr id="17" name="文本框 16"/>
          <p:cNvSpPr txBox="1"/>
          <p:nvPr/>
        </p:nvSpPr>
        <p:spPr>
          <a:xfrm>
            <a:off x="1419212" y="301090"/>
            <a:ext cx="1713230" cy="460375"/>
          </a:xfrm>
          <a:prstGeom prst="rect">
            <a:avLst/>
          </a:prstGeom>
          <a:noFill/>
        </p:spPr>
        <p:txBody>
          <a:bodyPr wrap="none" rtlCol="0">
            <a:spAutoFit/>
          </a:bodyPr>
          <a:p>
            <a:r>
              <a:rPr lang="zh-CN" altLang="en-US" sz="2400" b="1" dirty="0">
                <a:solidFill>
                  <a:srgbClr val="000000">
                    <a:lumMod val="75000"/>
                    <a:lumOff val="25000"/>
                  </a:srgbClr>
                </a:solidFill>
                <a:latin typeface="黑体" panose="02010609060101010101" charset="-122"/>
                <a:ea typeface="黑体" panose="02010609060101010101" charset="-122"/>
                <a:sym typeface="思源宋体 CN Light" panose="02020300000000000000" pitchFamily="18" charset="-122"/>
              </a:rPr>
              <a:t>研究四</a:t>
            </a:r>
            <a:r>
              <a:rPr lang="zh-CN" altLang="en-US" sz="2400" b="1" dirty="0">
                <a:solidFill>
                  <a:srgbClr val="000000">
                    <a:lumMod val="75000"/>
                    <a:lumOff val="25000"/>
                  </a:srgbClr>
                </a:solidFill>
                <a:latin typeface="黑体" panose="02010609060101010101" charset="-122"/>
                <a:ea typeface="黑体" panose="02010609060101010101" charset="-122"/>
                <a:sym typeface="思源宋体 CN Light" panose="02020300000000000000" pitchFamily="18" charset="-122"/>
              </a:rPr>
              <a:t>结果</a:t>
            </a:r>
            <a:endParaRPr lang="zh-CN" altLang="en-US" sz="2400" b="1" dirty="0">
              <a:solidFill>
                <a:srgbClr val="000000">
                  <a:lumMod val="75000"/>
                  <a:lumOff val="25000"/>
                </a:srgbClr>
              </a:solidFill>
              <a:latin typeface="黑体" panose="02010609060101010101" charset="-122"/>
              <a:ea typeface="黑体" panose="02010609060101010101" charset="-122"/>
              <a:sym typeface="思源宋体 CN Light" panose="02020300000000000000" pitchFamily="18" charset="-122"/>
            </a:endParaRPr>
          </a:p>
        </p:txBody>
      </p:sp>
      <p:sp>
        <p:nvSpPr>
          <p:cNvPr id="18" name="箭头: V 形 8"/>
          <p:cNvSpPr/>
          <p:nvPr/>
        </p:nvSpPr>
        <p:spPr>
          <a:xfrm flipV="1">
            <a:off x="235585" y="325120"/>
            <a:ext cx="377190" cy="436880"/>
          </a:xfrm>
          <a:prstGeom prst="chevron">
            <a:avLst/>
          </a:prstGeom>
          <a:solidFill>
            <a:srgbClr val="FFFFFF"/>
          </a:solidFill>
          <a:ln w="12700" cap="flat" cmpd="sng" algn="ctr">
            <a:solidFill>
              <a:srgbClr val="A5A5A5"/>
            </a:solidFill>
            <a:prstDash val="solid"/>
            <a:miter lim="800000"/>
          </a:ln>
          <a:effectLst/>
        </p:spPr>
        <p:txBody>
          <a:bodyPr rtlCol="0" anchor="ctr"/>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pic>
        <p:nvPicPr>
          <p:cNvPr id="24" name="图片 23" descr="南京师范大学（黑）"/>
          <p:cNvPicPr>
            <a:picLocks noChangeAspect="1"/>
          </p:cNvPicPr>
          <p:nvPr/>
        </p:nvPicPr>
        <p:blipFill>
          <a:blip r:embed="rId1"/>
          <a:stretch>
            <a:fillRect/>
          </a:stretch>
        </p:blipFill>
        <p:spPr>
          <a:xfrm>
            <a:off x="9657080" y="-310515"/>
            <a:ext cx="2285365" cy="1615440"/>
          </a:xfrm>
          <a:prstGeom prst="rect">
            <a:avLst/>
          </a:prstGeom>
        </p:spPr>
      </p:pic>
      <p:pic>
        <p:nvPicPr>
          <p:cNvPr id="25" name="图片 24" descr="校徽-绿"/>
          <p:cNvPicPr>
            <a:picLocks noChangeAspect="1"/>
          </p:cNvPicPr>
          <p:nvPr/>
        </p:nvPicPr>
        <p:blipFill>
          <a:blip r:embed="rId2"/>
          <a:stretch>
            <a:fillRect/>
          </a:stretch>
        </p:blipFill>
        <p:spPr>
          <a:xfrm>
            <a:off x="9657080" y="20320"/>
            <a:ext cx="640715" cy="906780"/>
          </a:xfrm>
          <a:prstGeom prst="rect">
            <a:avLst/>
          </a:prstGeom>
        </p:spPr>
      </p:pic>
      <p:sp>
        <p:nvSpPr>
          <p:cNvPr id="22" name="矩形 21"/>
          <p:cNvSpPr/>
          <p:nvPr/>
        </p:nvSpPr>
        <p:spPr>
          <a:xfrm>
            <a:off x="0" y="6702425"/>
            <a:ext cx="12192000" cy="155575"/>
          </a:xfrm>
          <a:prstGeom prst="rect">
            <a:avLst/>
          </a:prstGeom>
          <a:solidFill>
            <a:srgbClr val="006A4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 name="文本框 1"/>
          <p:cNvSpPr txBox="1"/>
          <p:nvPr/>
        </p:nvSpPr>
        <p:spPr>
          <a:xfrm>
            <a:off x="226060" y="684530"/>
            <a:ext cx="11221085" cy="1983740"/>
          </a:xfrm>
          <a:prstGeom prst="rect">
            <a:avLst/>
          </a:prstGeom>
          <a:noFill/>
        </p:spPr>
        <p:txBody>
          <a:bodyPr wrap="square" rtlCol="0">
            <a:spAutoFit/>
          </a:bodyPr>
          <a:lstStyle/>
          <a:p>
            <a:pPr indent="0" fontAlgn="auto">
              <a:lnSpc>
                <a:spcPct val="150000"/>
              </a:lnSpc>
              <a:buNone/>
            </a:pPr>
            <a:r>
              <a:rPr lang="zh-CN" altLang="en-US" sz="2200" b="1" dirty="0">
                <a:latin typeface="宋体" panose="02010600030101010101" pitchFamily="2" charset="-122"/>
                <a:ea typeface="宋体" panose="02010600030101010101" pitchFamily="2" charset="-122"/>
                <a:cs typeface="宋体" panose="02010600030101010101" pitchFamily="2" charset="-122"/>
              </a:rPr>
              <a:t>分析</a:t>
            </a:r>
            <a:r>
              <a:rPr lang="en-US" altLang="zh-CN" sz="2200" b="1" dirty="0">
                <a:latin typeface="宋体" panose="02010600030101010101" pitchFamily="2" charset="-122"/>
                <a:ea typeface="宋体" panose="02010600030101010101" pitchFamily="2" charset="-122"/>
                <a:cs typeface="宋体" panose="02010600030101010101" pitchFamily="2" charset="-122"/>
              </a:rPr>
              <a:t>3——</a:t>
            </a:r>
            <a:r>
              <a:rPr lang="zh-CN" altLang="en-US" sz="2200" b="1" dirty="0">
                <a:latin typeface="宋体" panose="02010600030101010101" pitchFamily="2" charset="-122"/>
                <a:ea typeface="宋体" panose="02010600030101010101" pitchFamily="2" charset="-122"/>
                <a:cs typeface="宋体" panose="02010600030101010101" pitchFamily="2" charset="-122"/>
              </a:rPr>
              <a:t>独处时间和</a:t>
            </a:r>
            <a:r>
              <a:rPr lang="zh-CN" altLang="en-US" sz="2200" b="1" dirty="0">
                <a:latin typeface="宋体" panose="02010600030101010101" pitchFamily="2" charset="-122"/>
                <a:ea typeface="宋体" panose="02010600030101010101" pitchFamily="2" charset="-122"/>
                <a:cs typeface="宋体" panose="02010600030101010101" pitchFamily="2" charset="-122"/>
              </a:rPr>
              <a:t>孤独感交互作用</a:t>
            </a:r>
            <a:endParaRPr lang="zh-CN" altLang="en-US" sz="2200" b="1" dirty="0">
              <a:latin typeface="宋体" panose="02010600030101010101" pitchFamily="2" charset="-122"/>
              <a:ea typeface="宋体" panose="02010600030101010101" pitchFamily="2" charset="-122"/>
              <a:cs typeface="宋体" panose="02010600030101010101" pitchFamily="2" charset="-122"/>
            </a:endParaRPr>
          </a:p>
          <a:p>
            <a:pPr marL="342900" indent="-342900" fontAlgn="auto">
              <a:lnSpc>
                <a:spcPct val="150000"/>
              </a:lnSpc>
              <a:buFont typeface="Arial" panose="020B0604020202020204" pitchFamily="34" charset="0"/>
              <a:buChar char="•"/>
            </a:pPr>
            <a:r>
              <a:rPr lang="zh-CN" altLang="en-US" sz="2000" dirty="0">
                <a:solidFill>
                  <a:schemeClr val="tx1"/>
                </a:solidFill>
                <a:latin typeface="宋体" panose="02010600030101010101" pitchFamily="2" charset="-122"/>
                <a:ea typeface="宋体" panose="02010600030101010101" pitchFamily="2" charset="-122"/>
                <a:cs typeface="宋体" panose="02010600030101010101" pitchFamily="2" charset="-122"/>
              </a:rPr>
              <a:t>结果表示：线性混合效应模型进一步表明，独处信念显著调节了独处时间与孤独感之间的关系交互作用</a:t>
            </a:r>
            <a:r>
              <a:rPr lang="zh-CN" altLang="en-US" sz="2000" dirty="0">
                <a:solidFill>
                  <a:schemeClr val="tx1"/>
                </a:solidFill>
                <a:latin typeface="宋体" panose="02010600030101010101" pitchFamily="2" charset="-122"/>
                <a:ea typeface="宋体" panose="02010600030101010101" pitchFamily="2" charset="-122"/>
                <a:cs typeface="宋体" panose="02010600030101010101" pitchFamily="2" charset="-122"/>
              </a:rPr>
              <a:t>显著（交互项</a:t>
            </a:r>
            <a:r>
              <a:rPr lang="en-US" altLang="zh-CN" sz="2000" dirty="0">
                <a:solidFill>
                  <a:schemeClr val="tx1"/>
                </a:solidFill>
                <a:latin typeface="宋体" panose="02010600030101010101" pitchFamily="2" charset="-122"/>
                <a:ea typeface="宋体" panose="02010600030101010101" pitchFamily="2" charset="-122"/>
                <a:cs typeface="宋体" panose="02010600030101010101" pitchFamily="2" charset="-122"/>
              </a:rPr>
              <a:t>b =–0.33, SE = 0.06, p &lt; .001, f</a:t>
            </a:r>
            <a:r>
              <a:rPr lang="en-US" altLang="en-US" sz="2000" dirty="0">
                <a:solidFill>
                  <a:schemeClr val="tx1"/>
                </a:solidFill>
                <a:latin typeface="宋体" panose="02010600030101010101" pitchFamily="2" charset="-122"/>
                <a:ea typeface="宋体" panose="02010600030101010101" pitchFamily="2" charset="-122"/>
                <a:cs typeface="宋体" panose="02010600030101010101" pitchFamily="2" charset="-122"/>
              </a:rPr>
              <a:t>²</a:t>
            </a:r>
            <a:r>
              <a:rPr lang="en-US" altLang="zh-CN" sz="2000" dirty="0">
                <a:solidFill>
                  <a:schemeClr val="tx1"/>
                </a:solidFill>
                <a:latin typeface="宋体" panose="02010600030101010101" pitchFamily="2" charset="-122"/>
                <a:ea typeface="宋体" panose="02010600030101010101" pitchFamily="2" charset="-122"/>
                <a:cs typeface="宋体" panose="02010600030101010101" pitchFamily="2" charset="-122"/>
              </a:rPr>
              <a:t>= 0.013</a:t>
            </a:r>
            <a:r>
              <a:rPr lang="zh-CN" altLang="en-US" sz="2000" dirty="0">
                <a:solidFill>
                  <a:schemeClr val="tx1"/>
                </a:solidFill>
                <a:latin typeface="宋体" panose="02010600030101010101" pitchFamily="2" charset="-122"/>
                <a:ea typeface="宋体" panose="02010600030101010101" pitchFamily="2" charset="-122"/>
                <a:cs typeface="宋体" panose="02010600030101010101" pitchFamily="2" charset="-122"/>
              </a:rPr>
              <a:t>）</a:t>
            </a:r>
            <a:endParaRPr lang="zh-CN" altLang="en-US" sz="2000" dirty="0">
              <a:solidFill>
                <a:schemeClr val="tx1"/>
              </a:solidFill>
              <a:latin typeface="宋体" panose="02010600030101010101" pitchFamily="2" charset="-122"/>
              <a:ea typeface="宋体" panose="02010600030101010101" pitchFamily="2" charset="-122"/>
              <a:cs typeface="宋体" panose="02010600030101010101" pitchFamily="2" charset="-122"/>
            </a:endParaRPr>
          </a:p>
          <a:p>
            <a:pPr marL="342900" indent="-342900" fontAlgn="auto">
              <a:lnSpc>
                <a:spcPct val="150000"/>
              </a:lnSpc>
              <a:buFont typeface="Arial" panose="020B0604020202020204" pitchFamily="34" charset="0"/>
              <a:buChar char="•"/>
            </a:pPr>
            <a:r>
              <a:rPr lang="zh-CN" altLang="en-US" sz="2000" dirty="0">
                <a:solidFill>
                  <a:schemeClr val="tx1"/>
                </a:solidFill>
                <a:latin typeface="宋体" panose="02010600030101010101" pitchFamily="2" charset="-122"/>
                <a:ea typeface="宋体" panose="02010600030101010101" pitchFamily="2" charset="-122"/>
                <a:cs typeface="宋体" panose="02010600030101010101" pitchFamily="2" charset="-122"/>
              </a:rPr>
              <a:t>复现结果发现：</a:t>
            </a:r>
            <a:r>
              <a:rPr lang="zh-CN" altLang="en-US" sz="2000" dirty="0">
                <a:latin typeface="宋体" panose="02010600030101010101" pitchFamily="2" charset="-122"/>
                <a:ea typeface="宋体" panose="02010600030101010101" pitchFamily="2" charset="-122"/>
                <a:cs typeface="宋体" panose="02010600030101010101" pitchFamily="2" charset="-122"/>
                <a:sym typeface="+mn-ea"/>
              </a:rPr>
              <a:t>通过原始</a:t>
            </a:r>
            <a:r>
              <a:rPr lang="en-US" altLang="zh-CN" sz="2000" dirty="0">
                <a:latin typeface="Times New Roman" panose="02020603050405020304" charset="0"/>
                <a:ea typeface="宋体" panose="02010600030101010101" pitchFamily="2" charset="-122"/>
                <a:cs typeface="Times New Roman" panose="02020603050405020304" charset="0"/>
                <a:sym typeface="+mn-ea"/>
              </a:rPr>
              <a:t>R</a:t>
            </a:r>
            <a:r>
              <a:rPr lang="zh-CN" altLang="en-US" sz="2000" dirty="0">
                <a:latin typeface="宋体" panose="02010600030101010101" pitchFamily="2" charset="-122"/>
                <a:ea typeface="宋体" panose="02010600030101010101" pitchFamily="2" charset="-122"/>
                <a:cs typeface="宋体" panose="02010600030101010101" pitchFamily="2" charset="-122"/>
                <a:sym typeface="+mn-ea"/>
              </a:rPr>
              <a:t>代码和数据得到的结果在保留两位小数的前提下完全相符。</a:t>
            </a:r>
            <a:endParaRPr lang="zh-CN" altLang="en-US" sz="2000" dirty="0">
              <a:solidFill>
                <a:schemeClr val="tx1"/>
              </a:solidFill>
              <a:latin typeface="宋体" panose="02010600030101010101" pitchFamily="2" charset="-122"/>
              <a:ea typeface="宋体" panose="02010600030101010101" pitchFamily="2" charset="-122"/>
              <a:cs typeface="宋体" panose="02010600030101010101" pitchFamily="2" charset="-122"/>
            </a:endParaRPr>
          </a:p>
        </p:txBody>
      </p:sp>
      <p:sp>
        <p:nvSpPr>
          <p:cNvPr id="5" name="文本框 4"/>
          <p:cNvSpPr txBox="1"/>
          <p:nvPr/>
        </p:nvSpPr>
        <p:spPr>
          <a:xfrm>
            <a:off x="590550" y="2816225"/>
            <a:ext cx="1372235" cy="368300"/>
          </a:xfrm>
          <a:prstGeom prst="rect">
            <a:avLst/>
          </a:prstGeom>
          <a:noFill/>
        </p:spPr>
        <p:txBody>
          <a:bodyPr wrap="square" rtlCol="0">
            <a:spAutoFit/>
          </a:bodyPr>
          <a:p>
            <a:r>
              <a:rPr lang="zh-CN" altLang="en-US" b="1"/>
              <a:t>对应代码</a:t>
            </a:r>
            <a:endParaRPr lang="zh-CN" altLang="en-US" b="1"/>
          </a:p>
        </p:txBody>
      </p:sp>
      <p:sp>
        <p:nvSpPr>
          <p:cNvPr id="6" name="文本框 5"/>
          <p:cNvSpPr txBox="1"/>
          <p:nvPr/>
        </p:nvSpPr>
        <p:spPr>
          <a:xfrm>
            <a:off x="554355" y="4135755"/>
            <a:ext cx="1803400" cy="368300"/>
          </a:xfrm>
          <a:prstGeom prst="rect">
            <a:avLst/>
          </a:prstGeom>
          <a:noFill/>
        </p:spPr>
        <p:txBody>
          <a:bodyPr wrap="square" rtlCol="0">
            <a:spAutoFit/>
          </a:bodyPr>
          <a:p>
            <a:r>
              <a:rPr lang="zh-CN" altLang="en-US" b="1"/>
              <a:t>对应结果（</a:t>
            </a:r>
            <a:r>
              <a:rPr lang="zh-CN" altLang="en-US" b="1"/>
              <a:t>部分）</a:t>
            </a:r>
            <a:endParaRPr lang="zh-CN" altLang="en-US" b="1"/>
          </a:p>
        </p:txBody>
      </p:sp>
      <p:pic>
        <p:nvPicPr>
          <p:cNvPr id="8" name="图片 7"/>
          <p:cNvPicPr>
            <a:picLocks noChangeAspect="1"/>
          </p:cNvPicPr>
          <p:nvPr/>
        </p:nvPicPr>
        <p:blipFill>
          <a:blip r:embed="rId3"/>
          <a:stretch>
            <a:fillRect/>
          </a:stretch>
        </p:blipFill>
        <p:spPr>
          <a:xfrm>
            <a:off x="393700" y="3345815"/>
            <a:ext cx="7391400" cy="628650"/>
          </a:xfrm>
          <a:prstGeom prst="rect">
            <a:avLst/>
          </a:prstGeom>
        </p:spPr>
      </p:pic>
      <p:pic>
        <p:nvPicPr>
          <p:cNvPr id="9" name="图片 8"/>
          <p:cNvPicPr>
            <a:picLocks noChangeAspect="1"/>
          </p:cNvPicPr>
          <p:nvPr/>
        </p:nvPicPr>
        <p:blipFill>
          <a:blip r:embed="rId4"/>
          <a:stretch>
            <a:fillRect/>
          </a:stretch>
        </p:blipFill>
        <p:spPr>
          <a:xfrm>
            <a:off x="393700" y="4665345"/>
            <a:ext cx="5509260" cy="1492250"/>
          </a:xfrm>
          <a:prstGeom prst="rect">
            <a:avLst/>
          </a:prstGeom>
        </p:spPr>
      </p:pic>
    </p:spTree>
    <p:custDataLst>
      <p:tags r:id="rId5"/>
    </p:custDataLst>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 name="箭头: V 形 3"/>
          <p:cNvSpPr/>
          <p:nvPr/>
        </p:nvSpPr>
        <p:spPr>
          <a:xfrm flipV="1">
            <a:off x="554355" y="329565"/>
            <a:ext cx="377190" cy="436880"/>
          </a:xfrm>
          <a:prstGeom prst="chevron">
            <a:avLst/>
          </a:prstGeom>
          <a:solidFill>
            <a:srgbClr val="006A44"/>
          </a:solidFill>
          <a:ln w="12700" cap="flat" cmpd="sng" algn="ctr">
            <a:noFill/>
            <a:prstDash val="solid"/>
            <a:miter lim="800000"/>
          </a:ln>
          <a:effectLst/>
        </p:spPr>
        <p:txBody>
          <a:bodyPr rtlCol="0" anchor="ctr"/>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sp>
        <p:nvSpPr>
          <p:cNvPr id="11" name="箭头: V 形 4"/>
          <p:cNvSpPr/>
          <p:nvPr/>
        </p:nvSpPr>
        <p:spPr>
          <a:xfrm flipV="1">
            <a:off x="867410" y="325120"/>
            <a:ext cx="377190" cy="436880"/>
          </a:xfrm>
          <a:prstGeom prst="chevron">
            <a:avLst/>
          </a:prstGeom>
          <a:solidFill>
            <a:srgbClr val="FFFFFF"/>
          </a:solidFill>
          <a:ln w="12700" cap="flat" cmpd="sng" algn="ctr">
            <a:solidFill>
              <a:srgbClr val="006A44"/>
            </a:solidFill>
            <a:prstDash val="solid"/>
            <a:miter lim="800000"/>
          </a:ln>
          <a:effectLst/>
        </p:spPr>
        <p:txBody>
          <a:bodyPr rtlCol="0" anchor="ctr"/>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cxnSp>
        <p:nvCxnSpPr>
          <p:cNvPr id="12" name="直接连接符 11"/>
          <p:cNvCxnSpPr/>
          <p:nvPr/>
        </p:nvCxnSpPr>
        <p:spPr>
          <a:xfrm>
            <a:off x="1337297" y="751736"/>
            <a:ext cx="10519410" cy="0"/>
          </a:xfrm>
          <a:prstGeom prst="line">
            <a:avLst/>
          </a:prstGeom>
          <a:noFill/>
          <a:ln w="6350" cap="flat" cmpd="sng" algn="ctr">
            <a:solidFill>
              <a:srgbClr val="293247"/>
            </a:solidFill>
            <a:prstDash val="lgDash"/>
            <a:miter lim="800000"/>
            <a:tailEnd type="oval"/>
          </a:ln>
          <a:effectLst/>
        </p:spPr>
      </p:cxnSp>
      <p:sp>
        <p:nvSpPr>
          <p:cNvPr id="17" name="文本框 16"/>
          <p:cNvSpPr txBox="1"/>
          <p:nvPr/>
        </p:nvSpPr>
        <p:spPr>
          <a:xfrm>
            <a:off x="1419212" y="301090"/>
            <a:ext cx="1713230" cy="460375"/>
          </a:xfrm>
          <a:prstGeom prst="rect">
            <a:avLst/>
          </a:prstGeom>
          <a:noFill/>
        </p:spPr>
        <p:txBody>
          <a:bodyPr wrap="none" rtlCol="0">
            <a:spAutoFit/>
          </a:bodyPr>
          <a:p>
            <a:r>
              <a:rPr lang="zh-CN" altLang="en-US" sz="2400" b="1" dirty="0">
                <a:solidFill>
                  <a:srgbClr val="000000">
                    <a:lumMod val="75000"/>
                    <a:lumOff val="25000"/>
                  </a:srgbClr>
                </a:solidFill>
                <a:latin typeface="黑体" panose="02010609060101010101" charset="-122"/>
                <a:ea typeface="黑体" panose="02010609060101010101" charset="-122"/>
                <a:sym typeface="思源宋体 CN Light" panose="02020300000000000000" pitchFamily="18" charset="-122"/>
              </a:rPr>
              <a:t>研究四</a:t>
            </a:r>
            <a:r>
              <a:rPr lang="zh-CN" altLang="en-US" sz="2400" b="1" dirty="0">
                <a:solidFill>
                  <a:srgbClr val="000000">
                    <a:lumMod val="75000"/>
                    <a:lumOff val="25000"/>
                  </a:srgbClr>
                </a:solidFill>
                <a:latin typeface="黑体" panose="02010609060101010101" charset="-122"/>
                <a:ea typeface="黑体" panose="02010609060101010101" charset="-122"/>
                <a:sym typeface="思源宋体 CN Light" panose="02020300000000000000" pitchFamily="18" charset="-122"/>
              </a:rPr>
              <a:t>结果</a:t>
            </a:r>
            <a:endParaRPr lang="zh-CN" altLang="en-US" sz="2400" b="1" dirty="0">
              <a:solidFill>
                <a:srgbClr val="000000">
                  <a:lumMod val="75000"/>
                  <a:lumOff val="25000"/>
                </a:srgbClr>
              </a:solidFill>
              <a:latin typeface="黑体" panose="02010609060101010101" charset="-122"/>
              <a:ea typeface="黑体" panose="02010609060101010101" charset="-122"/>
              <a:sym typeface="思源宋体 CN Light" panose="02020300000000000000" pitchFamily="18" charset="-122"/>
            </a:endParaRPr>
          </a:p>
        </p:txBody>
      </p:sp>
      <p:sp>
        <p:nvSpPr>
          <p:cNvPr id="18" name="箭头: V 形 8"/>
          <p:cNvSpPr/>
          <p:nvPr/>
        </p:nvSpPr>
        <p:spPr>
          <a:xfrm flipV="1">
            <a:off x="235585" y="325120"/>
            <a:ext cx="377190" cy="436880"/>
          </a:xfrm>
          <a:prstGeom prst="chevron">
            <a:avLst/>
          </a:prstGeom>
          <a:solidFill>
            <a:srgbClr val="FFFFFF"/>
          </a:solidFill>
          <a:ln w="12700" cap="flat" cmpd="sng" algn="ctr">
            <a:solidFill>
              <a:srgbClr val="A5A5A5"/>
            </a:solidFill>
            <a:prstDash val="solid"/>
            <a:miter lim="800000"/>
          </a:ln>
          <a:effectLst/>
        </p:spPr>
        <p:txBody>
          <a:bodyPr rtlCol="0" anchor="ctr"/>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pic>
        <p:nvPicPr>
          <p:cNvPr id="24" name="图片 23" descr="南京师范大学（黑）"/>
          <p:cNvPicPr>
            <a:picLocks noChangeAspect="1"/>
          </p:cNvPicPr>
          <p:nvPr/>
        </p:nvPicPr>
        <p:blipFill>
          <a:blip r:embed="rId1"/>
          <a:stretch>
            <a:fillRect/>
          </a:stretch>
        </p:blipFill>
        <p:spPr>
          <a:xfrm>
            <a:off x="9657080" y="-310515"/>
            <a:ext cx="2285365" cy="1615440"/>
          </a:xfrm>
          <a:prstGeom prst="rect">
            <a:avLst/>
          </a:prstGeom>
        </p:spPr>
      </p:pic>
      <p:pic>
        <p:nvPicPr>
          <p:cNvPr id="25" name="图片 24" descr="校徽-绿"/>
          <p:cNvPicPr>
            <a:picLocks noChangeAspect="1"/>
          </p:cNvPicPr>
          <p:nvPr/>
        </p:nvPicPr>
        <p:blipFill>
          <a:blip r:embed="rId2"/>
          <a:stretch>
            <a:fillRect/>
          </a:stretch>
        </p:blipFill>
        <p:spPr>
          <a:xfrm>
            <a:off x="9657080" y="20320"/>
            <a:ext cx="640715" cy="906780"/>
          </a:xfrm>
          <a:prstGeom prst="rect">
            <a:avLst/>
          </a:prstGeom>
        </p:spPr>
      </p:pic>
      <p:sp>
        <p:nvSpPr>
          <p:cNvPr id="22" name="矩形 21"/>
          <p:cNvSpPr/>
          <p:nvPr/>
        </p:nvSpPr>
        <p:spPr>
          <a:xfrm>
            <a:off x="0" y="6702425"/>
            <a:ext cx="12192000" cy="155575"/>
          </a:xfrm>
          <a:prstGeom prst="rect">
            <a:avLst/>
          </a:prstGeom>
          <a:solidFill>
            <a:srgbClr val="006A4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 name="文本框 1"/>
          <p:cNvSpPr txBox="1"/>
          <p:nvPr/>
        </p:nvSpPr>
        <p:spPr>
          <a:xfrm>
            <a:off x="226060" y="684530"/>
            <a:ext cx="11221085" cy="2445385"/>
          </a:xfrm>
          <a:prstGeom prst="rect">
            <a:avLst/>
          </a:prstGeom>
          <a:noFill/>
        </p:spPr>
        <p:txBody>
          <a:bodyPr wrap="square" rtlCol="0">
            <a:spAutoFit/>
          </a:bodyPr>
          <a:lstStyle/>
          <a:p>
            <a:pPr indent="0" fontAlgn="auto">
              <a:lnSpc>
                <a:spcPct val="150000"/>
              </a:lnSpc>
              <a:buNone/>
            </a:pPr>
            <a:r>
              <a:rPr lang="zh-CN" altLang="en-US" sz="2200" b="1" dirty="0">
                <a:latin typeface="宋体" panose="02010600030101010101" pitchFamily="2" charset="-122"/>
                <a:ea typeface="宋体" panose="02010600030101010101" pitchFamily="2" charset="-122"/>
                <a:cs typeface="宋体" panose="02010600030101010101" pitchFamily="2" charset="-122"/>
              </a:rPr>
              <a:t>分析</a:t>
            </a:r>
            <a:r>
              <a:rPr lang="en-US" altLang="zh-CN" sz="2200" b="1" dirty="0">
                <a:latin typeface="宋体" panose="02010600030101010101" pitchFamily="2" charset="-122"/>
                <a:ea typeface="宋体" panose="02010600030101010101" pitchFamily="2" charset="-122"/>
                <a:cs typeface="宋体" panose="02010600030101010101" pitchFamily="2" charset="-122"/>
              </a:rPr>
              <a:t>4——</a:t>
            </a:r>
            <a:r>
              <a:rPr lang="zh-CN" altLang="en-US" sz="2200" b="1" dirty="0">
                <a:latin typeface="宋体" panose="02010600030101010101" pitchFamily="2" charset="-122"/>
                <a:ea typeface="宋体" panose="02010600030101010101" pitchFamily="2" charset="-122"/>
                <a:cs typeface="宋体" panose="02010600030101010101" pitchFamily="2" charset="-122"/>
              </a:rPr>
              <a:t>交互作用</a:t>
            </a:r>
            <a:r>
              <a:rPr lang="zh-CN" altLang="en-US" sz="2200" b="1" dirty="0">
                <a:latin typeface="宋体" panose="02010600030101010101" pitchFamily="2" charset="-122"/>
                <a:ea typeface="宋体" panose="02010600030101010101" pitchFamily="2" charset="-122"/>
                <a:cs typeface="宋体" panose="02010600030101010101" pitchFamily="2" charset="-122"/>
              </a:rPr>
              <a:t>斜率分析</a:t>
            </a:r>
            <a:endParaRPr lang="zh-CN" altLang="en-US" sz="2200" b="1" dirty="0">
              <a:latin typeface="宋体" panose="02010600030101010101" pitchFamily="2" charset="-122"/>
              <a:ea typeface="宋体" panose="02010600030101010101" pitchFamily="2" charset="-122"/>
              <a:cs typeface="宋体" panose="02010600030101010101" pitchFamily="2" charset="-122"/>
            </a:endParaRPr>
          </a:p>
          <a:p>
            <a:pPr marL="342900" indent="-342900" fontAlgn="auto">
              <a:lnSpc>
                <a:spcPct val="150000"/>
              </a:lnSpc>
              <a:buFont typeface="Arial" panose="020B0604020202020204" pitchFamily="34" charset="0"/>
              <a:buChar char="•"/>
            </a:pPr>
            <a:r>
              <a:rPr lang="zh-CN" altLang="en-US" sz="2000" dirty="0">
                <a:solidFill>
                  <a:schemeClr val="tx1"/>
                </a:solidFill>
                <a:latin typeface="宋体" panose="02010600030101010101" pitchFamily="2" charset="-122"/>
                <a:ea typeface="宋体" panose="02010600030101010101" pitchFamily="2" charset="-122"/>
                <a:cs typeface="宋体" panose="02010600030101010101" pitchFamily="2" charset="-122"/>
              </a:rPr>
              <a:t>结果表示：在高独处信念下（</a:t>
            </a:r>
            <a:r>
              <a:rPr lang="en-US" altLang="zh-CN" sz="2000" dirty="0">
                <a:solidFill>
                  <a:schemeClr val="tx1"/>
                </a:solidFill>
                <a:latin typeface="宋体" panose="02010600030101010101" pitchFamily="2" charset="-122"/>
                <a:ea typeface="宋体" panose="02010600030101010101" pitchFamily="2" charset="-122"/>
                <a:cs typeface="宋体" panose="02010600030101010101" pitchFamily="2" charset="-122"/>
              </a:rPr>
              <a:t>1SD</a:t>
            </a:r>
            <a:r>
              <a:rPr lang="zh-CN" altLang="en-US" sz="2000" dirty="0">
                <a:solidFill>
                  <a:schemeClr val="tx1"/>
                </a:solidFill>
                <a:latin typeface="宋体" panose="02010600030101010101" pitchFamily="2" charset="-122"/>
                <a:ea typeface="宋体" panose="02010600030101010101" pitchFamily="2" charset="-122"/>
                <a:cs typeface="宋体" panose="02010600030101010101" pitchFamily="2" charset="-122"/>
              </a:rPr>
              <a:t>），独处时间对孤独感的影响较弱（</a:t>
            </a:r>
            <a:r>
              <a:rPr lang="en-US" altLang="zh-CN" sz="2000" dirty="0">
                <a:solidFill>
                  <a:schemeClr val="tx1"/>
                </a:solidFill>
                <a:latin typeface="宋体" panose="02010600030101010101" pitchFamily="2" charset="-122"/>
                <a:ea typeface="宋体" panose="02010600030101010101" pitchFamily="2" charset="-122"/>
                <a:cs typeface="宋体" panose="02010600030101010101" pitchFamily="2" charset="-122"/>
              </a:rPr>
              <a:t>b = 1.16, SE = 0.10, p &lt; .001</a:t>
            </a:r>
            <a:r>
              <a:rPr lang="zh-CN" altLang="en-US" sz="2000" dirty="0">
                <a:solidFill>
                  <a:schemeClr val="tx1"/>
                </a:solidFill>
                <a:latin typeface="宋体" panose="02010600030101010101" pitchFamily="2" charset="-122"/>
                <a:ea typeface="宋体" panose="02010600030101010101" pitchFamily="2" charset="-122"/>
                <a:cs typeface="宋体" panose="02010600030101010101" pitchFamily="2" charset="-122"/>
              </a:rPr>
              <a:t>）；而在低独处信念下（</a:t>
            </a:r>
            <a:r>
              <a:rPr lang="en-US" altLang="zh-CN" sz="2000" dirty="0">
                <a:solidFill>
                  <a:schemeClr val="tx1"/>
                </a:solidFill>
                <a:latin typeface="宋体" panose="02010600030101010101" pitchFamily="2" charset="-122"/>
                <a:ea typeface="宋体" panose="02010600030101010101" pitchFamily="2" charset="-122"/>
                <a:cs typeface="宋体" panose="02010600030101010101" pitchFamily="2" charset="-122"/>
              </a:rPr>
              <a:t>–1SD</a:t>
            </a:r>
            <a:r>
              <a:rPr lang="zh-CN" altLang="en-US" sz="2000" dirty="0">
                <a:solidFill>
                  <a:schemeClr val="tx1"/>
                </a:solidFill>
                <a:latin typeface="宋体" panose="02010600030101010101" pitchFamily="2" charset="-122"/>
                <a:ea typeface="宋体" panose="02010600030101010101" pitchFamily="2" charset="-122"/>
                <a:cs typeface="宋体" panose="02010600030101010101" pitchFamily="2" charset="-122"/>
              </a:rPr>
              <a:t>），影响更强（</a:t>
            </a:r>
            <a:r>
              <a:rPr lang="en-US" altLang="zh-CN" sz="2000" dirty="0">
                <a:solidFill>
                  <a:schemeClr val="tx1"/>
                </a:solidFill>
                <a:latin typeface="宋体" panose="02010600030101010101" pitchFamily="2" charset="-122"/>
                <a:ea typeface="宋体" panose="02010600030101010101" pitchFamily="2" charset="-122"/>
                <a:cs typeface="宋体" panose="02010600030101010101" pitchFamily="2" charset="-122"/>
              </a:rPr>
              <a:t>b = 1.91, SE = 0.11, p&lt; .001</a:t>
            </a:r>
            <a:r>
              <a:rPr lang="zh-CN" altLang="en-US" sz="2000" dirty="0">
                <a:solidFill>
                  <a:schemeClr val="tx1"/>
                </a:solidFill>
                <a:latin typeface="宋体" panose="02010600030101010101" pitchFamily="2" charset="-122"/>
                <a:ea typeface="宋体" panose="02010600030101010101" pitchFamily="2" charset="-122"/>
                <a:cs typeface="宋体" panose="02010600030101010101" pitchFamily="2" charset="-122"/>
              </a:rPr>
              <a:t>）</a:t>
            </a:r>
            <a:endParaRPr lang="zh-CN" altLang="en-US" sz="2000" dirty="0">
              <a:solidFill>
                <a:schemeClr val="tx1"/>
              </a:solidFill>
              <a:latin typeface="宋体" panose="02010600030101010101" pitchFamily="2" charset="-122"/>
              <a:ea typeface="宋体" panose="02010600030101010101" pitchFamily="2" charset="-122"/>
              <a:cs typeface="宋体" panose="02010600030101010101" pitchFamily="2" charset="-122"/>
            </a:endParaRPr>
          </a:p>
          <a:p>
            <a:pPr marL="342900" indent="-342900" fontAlgn="auto">
              <a:lnSpc>
                <a:spcPct val="150000"/>
              </a:lnSpc>
              <a:buFont typeface="Arial" panose="020B0604020202020204" pitchFamily="34" charset="0"/>
              <a:buChar char="•"/>
            </a:pPr>
            <a:r>
              <a:rPr lang="zh-CN" altLang="en-US" sz="2000" dirty="0">
                <a:solidFill>
                  <a:schemeClr val="tx1"/>
                </a:solidFill>
                <a:latin typeface="宋体" panose="02010600030101010101" pitchFamily="2" charset="-122"/>
                <a:ea typeface="宋体" panose="02010600030101010101" pitchFamily="2" charset="-122"/>
                <a:cs typeface="宋体" panose="02010600030101010101" pitchFamily="2" charset="-122"/>
              </a:rPr>
              <a:t>复现结果发现：</a:t>
            </a:r>
            <a:r>
              <a:rPr lang="zh-CN" altLang="en-US" sz="2000" dirty="0">
                <a:latin typeface="宋体" panose="02010600030101010101" pitchFamily="2" charset="-122"/>
                <a:ea typeface="宋体" panose="02010600030101010101" pitchFamily="2" charset="-122"/>
                <a:cs typeface="宋体" panose="02010600030101010101" pitchFamily="2" charset="-122"/>
                <a:sym typeface="+mn-ea"/>
              </a:rPr>
              <a:t>通过原始</a:t>
            </a:r>
            <a:r>
              <a:rPr lang="en-US" altLang="zh-CN" sz="2000" dirty="0">
                <a:latin typeface="Times New Roman" panose="02020603050405020304" charset="0"/>
                <a:ea typeface="宋体" panose="02010600030101010101" pitchFamily="2" charset="-122"/>
                <a:cs typeface="Times New Roman" panose="02020603050405020304" charset="0"/>
                <a:sym typeface="+mn-ea"/>
              </a:rPr>
              <a:t>R</a:t>
            </a:r>
            <a:r>
              <a:rPr lang="zh-CN" altLang="en-US" sz="2000" dirty="0">
                <a:latin typeface="宋体" panose="02010600030101010101" pitchFamily="2" charset="-122"/>
                <a:ea typeface="宋体" panose="02010600030101010101" pitchFamily="2" charset="-122"/>
                <a:cs typeface="宋体" panose="02010600030101010101" pitchFamily="2" charset="-122"/>
                <a:sym typeface="+mn-ea"/>
              </a:rPr>
              <a:t>代码和数据得到的结果在保留两位小数的前提下基本相符，除两个斜率复现并不一致（</a:t>
            </a:r>
            <a:r>
              <a:rPr lang="en-US" altLang="zh-CN" sz="2000" dirty="0">
                <a:latin typeface="宋体" panose="02010600030101010101" pitchFamily="2" charset="-122"/>
                <a:ea typeface="宋体" panose="02010600030101010101" pitchFamily="2" charset="-122"/>
                <a:cs typeface="宋体" panose="02010600030101010101" pitchFamily="2" charset="-122"/>
                <a:sym typeface="+mn-ea"/>
              </a:rPr>
              <a:t>b</a:t>
            </a:r>
            <a:r>
              <a:rPr lang="en-US" altLang="zh-CN" sz="2000" baseline="-25000" dirty="0">
                <a:latin typeface="宋体" panose="02010600030101010101" pitchFamily="2" charset="-122"/>
                <a:ea typeface="宋体" panose="02010600030101010101" pitchFamily="2" charset="-122"/>
                <a:cs typeface="宋体" panose="02010600030101010101" pitchFamily="2" charset="-122"/>
                <a:sym typeface="+mn-ea"/>
              </a:rPr>
              <a:t>High</a:t>
            </a:r>
            <a:r>
              <a:rPr lang="en-US" altLang="zh-CN" sz="2000" dirty="0">
                <a:latin typeface="宋体" panose="02010600030101010101" pitchFamily="2" charset="-122"/>
                <a:ea typeface="宋体" panose="02010600030101010101" pitchFamily="2" charset="-122"/>
                <a:cs typeface="宋体" panose="02010600030101010101" pitchFamily="2" charset="-122"/>
                <a:sym typeface="+mn-ea"/>
              </a:rPr>
              <a:t>=1.13</a:t>
            </a:r>
            <a:r>
              <a:rPr lang="zh-CN" altLang="en-US" sz="20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2000" dirty="0">
                <a:latin typeface="宋体" panose="02010600030101010101" pitchFamily="2" charset="-122"/>
                <a:ea typeface="宋体" panose="02010600030101010101" pitchFamily="2" charset="-122"/>
                <a:cs typeface="宋体" panose="02010600030101010101" pitchFamily="2" charset="-122"/>
                <a:sym typeface="+mn-ea"/>
              </a:rPr>
              <a:t>b</a:t>
            </a:r>
            <a:r>
              <a:rPr lang="en-US" altLang="zh-CN" sz="2000" baseline="-25000" dirty="0">
                <a:latin typeface="宋体" panose="02010600030101010101" pitchFamily="2" charset="-122"/>
                <a:ea typeface="宋体" panose="02010600030101010101" pitchFamily="2" charset="-122"/>
                <a:cs typeface="宋体" panose="02010600030101010101" pitchFamily="2" charset="-122"/>
                <a:sym typeface="+mn-ea"/>
              </a:rPr>
              <a:t>Low</a:t>
            </a:r>
            <a:r>
              <a:rPr lang="en-US" altLang="zh-CN" sz="2000" dirty="0">
                <a:latin typeface="宋体" panose="02010600030101010101" pitchFamily="2" charset="-122"/>
                <a:ea typeface="宋体" panose="02010600030101010101" pitchFamily="2" charset="-122"/>
                <a:cs typeface="宋体" panose="02010600030101010101" pitchFamily="2" charset="-122"/>
                <a:sym typeface="+mn-ea"/>
              </a:rPr>
              <a:t>=1.80)</a:t>
            </a:r>
            <a:r>
              <a:rPr lang="zh-CN" altLang="en-US" sz="2000" dirty="0">
                <a:latin typeface="宋体" panose="02010600030101010101" pitchFamily="2" charset="-122"/>
                <a:ea typeface="宋体" panose="02010600030101010101" pitchFamily="2" charset="-122"/>
                <a:cs typeface="宋体" panose="02010600030101010101" pitchFamily="2" charset="-122"/>
                <a:sym typeface="+mn-ea"/>
              </a:rPr>
              <a:t>，还有高独处信念下的</a:t>
            </a:r>
            <a:r>
              <a:rPr lang="en-US" altLang="zh-CN" sz="2000" dirty="0">
                <a:latin typeface="宋体" panose="02010600030101010101" pitchFamily="2" charset="-122"/>
                <a:ea typeface="宋体" panose="02010600030101010101" pitchFamily="2" charset="-122"/>
                <a:cs typeface="宋体" panose="02010600030101010101" pitchFamily="2" charset="-122"/>
                <a:sym typeface="+mn-ea"/>
              </a:rPr>
              <a:t>SE=0.09</a:t>
            </a:r>
            <a:r>
              <a:rPr lang="zh-CN" altLang="en-US" sz="2000" dirty="0">
                <a:latin typeface="宋体" panose="02010600030101010101" pitchFamily="2" charset="-122"/>
                <a:ea typeface="宋体" panose="02010600030101010101" pitchFamily="2" charset="-122"/>
                <a:cs typeface="宋体" panose="02010600030101010101" pitchFamily="2" charset="-122"/>
                <a:sym typeface="+mn-ea"/>
              </a:rPr>
              <a:t>。</a:t>
            </a:r>
            <a:endParaRPr lang="zh-CN" altLang="en-US" sz="2000" dirty="0">
              <a:solidFill>
                <a:schemeClr val="tx1"/>
              </a:solidFill>
              <a:latin typeface="宋体" panose="02010600030101010101" pitchFamily="2" charset="-122"/>
              <a:ea typeface="宋体" panose="02010600030101010101" pitchFamily="2" charset="-122"/>
              <a:cs typeface="宋体" panose="02010600030101010101" pitchFamily="2" charset="-122"/>
            </a:endParaRPr>
          </a:p>
        </p:txBody>
      </p:sp>
      <p:sp>
        <p:nvSpPr>
          <p:cNvPr id="5" name="文本框 4"/>
          <p:cNvSpPr txBox="1"/>
          <p:nvPr/>
        </p:nvSpPr>
        <p:spPr>
          <a:xfrm>
            <a:off x="590550" y="3171825"/>
            <a:ext cx="1372235" cy="368300"/>
          </a:xfrm>
          <a:prstGeom prst="rect">
            <a:avLst/>
          </a:prstGeom>
          <a:noFill/>
        </p:spPr>
        <p:txBody>
          <a:bodyPr wrap="square" rtlCol="0">
            <a:spAutoFit/>
          </a:bodyPr>
          <a:p>
            <a:r>
              <a:rPr lang="zh-CN" altLang="en-US" b="1"/>
              <a:t>对应代码</a:t>
            </a:r>
            <a:endParaRPr lang="zh-CN" altLang="en-US" b="1"/>
          </a:p>
        </p:txBody>
      </p:sp>
      <p:sp>
        <p:nvSpPr>
          <p:cNvPr id="6" name="文本框 5"/>
          <p:cNvSpPr txBox="1"/>
          <p:nvPr/>
        </p:nvSpPr>
        <p:spPr>
          <a:xfrm>
            <a:off x="6472555" y="3060700"/>
            <a:ext cx="1803400" cy="368300"/>
          </a:xfrm>
          <a:prstGeom prst="rect">
            <a:avLst/>
          </a:prstGeom>
          <a:noFill/>
        </p:spPr>
        <p:txBody>
          <a:bodyPr wrap="square" rtlCol="0">
            <a:spAutoFit/>
          </a:bodyPr>
          <a:p>
            <a:r>
              <a:rPr lang="zh-CN" altLang="en-US" b="1"/>
              <a:t>对应结果（</a:t>
            </a:r>
            <a:r>
              <a:rPr lang="zh-CN" altLang="en-US" b="1"/>
              <a:t>部分）</a:t>
            </a:r>
            <a:endParaRPr lang="zh-CN" altLang="en-US" b="1"/>
          </a:p>
        </p:txBody>
      </p:sp>
      <p:pic>
        <p:nvPicPr>
          <p:cNvPr id="3" name="图片 2"/>
          <p:cNvPicPr>
            <a:picLocks noChangeAspect="1"/>
          </p:cNvPicPr>
          <p:nvPr/>
        </p:nvPicPr>
        <p:blipFill>
          <a:blip r:embed="rId3"/>
          <a:stretch>
            <a:fillRect/>
          </a:stretch>
        </p:blipFill>
        <p:spPr>
          <a:xfrm>
            <a:off x="554355" y="3582670"/>
            <a:ext cx="5994400" cy="2667000"/>
          </a:xfrm>
          <a:prstGeom prst="rect">
            <a:avLst/>
          </a:prstGeom>
        </p:spPr>
      </p:pic>
      <p:pic>
        <p:nvPicPr>
          <p:cNvPr id="7" name="图片 6"/>
          <p:cNvPicPr>
            <a:picLocks noChangeAspect="1"/>
          </p:cNvPicPr>
          <p:nvPr/>
        </p:nvPicPr>
        <p:blipFill>
          <a:blip r:embed="rId4"/>
          <a:stretch>
            <a:fillRect/>
          </a:stretch>
        </p:blipFill>
        <p:spPr>
          <a:xfrm>
            <a:off x="6633210" y="4197350"/>
            <a:ext cx="5042535" cy="520700"/>
          </a:xfrm>
          <a:prstGeom prst="rect">
            <a:avLst/>
          </a:prstGeom>
        </p:spPr>
      </p:pic>
    </p:spTree>
    <p:custDataLst>
      <p:tags r:id="rId5"/>
    </p:custDataLst>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 name="箭头: V 形 3"/>
          <p:cNvSpPr/>
          <p:nvPr/>
        </p:nvSpPr>
        <p:spPr>
          <a:xfrm flipV="1">
            <a:off x="554355" y="329565"/>
            <a:ext cx="377190" cy="436880"/>
          </a:xfrm>
          <a:prstGeom prst="chevron">
            <a:avLst/>
          </a:prstGeom>
          <a:solidFill>
            <a:srgbClr val="006A44"/>
          </a:solidFill>
          <a:ln w="12700" cap="flat" cmpd="sng" algn="ctr">
            <a:noFill/>
            <a:prstDash val="solid"/>
            <a:miter lim="800000"/>
          </a:ln>
          <a:effectLst/>
        </p:spPr>
        <p:txBody>
          <a:bodyPr rtlCol="0" anchor="ctr"/>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sp>
        <p:nvSpPr>
          <p:cNvPr id="11" name="箭头: V 形 4"/>
          <p:cNvSpPr/>
          <p:nvPr/>
        </p:nvSpPr>
        <p:spPr>
          <a:xfrm flipV="1">
            <a:off x="867410" y="325120"/>
            <a:ext cx="377190" cy="436880"/>
          </a:xfrm>
          <a:prstGeom prst="chevron">
            <a:avLst/>
          </a:prstGeom>
          <a:solidFill>
            <a:srgbClr val="FFFFFF"/>
          </a:solidFill>
          <a:ln w="12700" cap="flat" cmpd="sng" algn="ctr">
            <a:solidFill>
              <a:srgbClr val="006A44"/>
            </a:solidFill>
            <a:prstDash val="solid"/>
            <a:miter lim="800000"/>
          </a:ln>
          <a:effectLst/>
        </p:spPr>
        <p:txBody>
          <a:bodyPr rtlCol="0" anchor="ctr"/>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cxnSp>
        <p:nvCxnSpPr>
          <p:cNvPr id="12" name="直接连接符 11"/>
          <p:cNvCxnSpPr/>
          <p:nvPr/>
        </p:nvCxnSpPr>
        <p:spPr>
          <a:xfrm>
            <a:off x="1337297" y="751736"/>
            <a:ext cx="10519410" cy="0"/>
          </a:xfrm>
          <a:prstGeom prst="line">
            <a:avLst/>
          </a:prstGeom>
          <a:noFill/>
          <a:ln w="6350" cap="flat" cmpd="sng" algn="ctr">
            <a:solidFill>
              <a:srgbClr val="293247"/>
            </a:solidFill>
            <a:prstDash val="lgDash"/>
            <a:miter lim="800000"/>
            <a:tailEnd type="oval"/>
          </a:ln>
          <a:effectLst/>
        </p:spPr>
      </p:cxnSp>
      <p:sp>
        <p:nvSpPr>
          <p:cNvPr id="17" name="文本框 16"/>
          <p:cNvSpPr txBox="1"/>
          <p:nvPr/>
        </p:nvSpPr>
        <p:spPr>
          <a:xfrm>
            <a:off x="1419212" y="301090"/>
            <a:ext cx="1713230" cy="460375"/>
          </a:xfrm>
          <a:prstGeom prst="rect">
            <a:avLst/>
          </a:prstGeom>
          <a:noFill/>
        </p:spPr>
        <p:txBody>
          <a:bodyPr wrap="none" rtlCol="0">
            <a:spAutoFit/>
          </a:bodyPr>
          <a:p>
            <a:r>
              <a:rPr lang="zh-CN" altLang="en-US" sz="2400" b="1" dirty="0">
                <a:solidFill>
                  <a:srgbClr val="000000">
                    <a:lumMod val="75000"/>
                    <a:lumOff val="25000"/>
                  </a:srgbClr>
                </a:solidFill>
                <a:latin typeface="黑体" panose="02010609060101010101" charset="-122"/>
                <a:ea typeface="黑体" panose="02010609060101010101" charset="-122"/>
                <a:sym typeface="思源宋体 CN Light" panose="02020300000000000000" pitchFamily="18" charset="-122"/>
              </a:rPr>
              <a:t>研究四</a:t>
            </a:r>
            <a:r>
              <a:rPr lang="zh-CN" altLang="en-US" sz="2400" b="1" dirty="0">
                <a:solidFill>
                  <a:srgbClr val="000000">
                    <a:lumMod val="75000"/>
                    <a:lumOff val="25000"/>
                  </a:srgbClr>
                </a:solidFill>
                <a:latin typeface="黑体" panose="02010609060101010101" charset="-122"/>
                <a:ea typeface="黑体" panose="02010609060101010101" charset="-122"/>
                <a:sym typeface="思源宋体 CN Light" panose="02020300000000000000" pitchFamily="18" charset="-122"/>
              </a:rPr>
              <a:t>结果</a:t>
            </a:r>
            <a:endParaRPr lang="zh-CN" altLang="en-US" sz="2400" b="1" dirty="0">
              <a:solidFill>
                <a:srgbClr val="000000">
                  <a:lumMod val="75000"/>
                  <a:lumOff val="25000"/>
                </a:srgbClr>
              </a:solidFill>
              <a:latin typeface="黑体" panose="02010609060101010101" charset="-122"/>
              <a:ea typeface="黑体" panose="02010609060101010101" charset="-122"/>
              <a:sym typeface="思源宋体 CN Light" panose="02020300000000000000" pitchFamily="18" charset="-122"/>
            </a:endParaRPr>
          </a:p>
        </p:txBody>
      </p:sp>
      <p:sp>
        <p:nvSpPr>
          <p:cNvPr id="18" name="箭头: V 形 8"/>
          <p:cNvSpPr/>
          <p:nvPr/>
        </p:nvSpPr>
        <p:spPr>
          <a:xfrm flipV="1">
            <a:off x="235585" y="325120"/>
            <a:ext cx="377190" cy="436880"/>
          </a:xfrm>
          <a:prstGeom prst="chevron">
            <a:avLst/>
          </a:prstGeom>
          <a:solidFill>
            <a:srgbClr val="FFFFFF"/>
          </a:solidFill>
          <a:ln w="12700" cap="flat" cmpd="sng" algn="ctr">
            <a:solidFill>
              <a:srgbClr val="A5A5A5"/>
            </a:solidFill>
            <a:prstDash val="solid"/>
            <a:miter lim="800000"/>
          </a:ln>
          <a:effectLst/>
        </p:spPr>
        <p:txBody>
          <a:bodyPr rtlCol="0" anchor="ctr"/>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pic>
        <p:nvPicPr>
          <p:cNvPr id="24" name="图片 23" descr="南京师范大学（黑）"/>
          <p:cNvPicPr>
            <a:picLocks noChangeAspect="1"/>
          </p:cNvPicPr>
          <p:nvPr/>
        </p:nvPicPr>
        <p:blipFill>
          <a:blip r:embed="rId1"/>
          <a:stretch>
            <a:fillRect/>
          </a:stretch>
        </p:blipFill>
        <p:spPr>
          <a:xfrm>
            <a:off x="9657080" y="-310515"/>
            <a:ext cx="2285365" cy="1615440"/>
          </a:xfrm>
          <a:prstGeom prst="rect">
            <a:avLst/>
          </a:prstGeom>
        </p:spPr>
      </p:pic>
      <p:pic>
        <p:nvPicPr>
          <p:cNvPr id="25" name="图片 24" descr="校徽-绿"/>
          <p:cNvPicPr>
            <a:picLocks noChangeAspect="1"/>
          </p:cNvPicPr>
          <p:nvPr/>
        </p:nvPicPr>
        <p:blipFill>
          <a:blip r:embed="rId2"/>
          <a:stretch>
            <a:fillRect/>
          </a:stretch>
        </p:blipFill>
        <p:spPr>
          <a:xfrm>
            <a:off x="9657080" y="20320"/>
            <a:ext cx="640715" cy="906780"/>
          </a:xfrm>
          <a:prstGeom prst="rect">
            <a:avLst/>
          </a:prstGeom>
        </p:spPr>
      </p:pic>
      <p:sp>
        <p:nvSpPr>
          <p:cNvPr id="22" name="矩形 21"/>
          <p:cNvSpPr/>
          <p:nvPr/>
        </p:nvSpPr>
        <p:spPr>
          <a:xfrm>
            <a:off x="0" y="6702425"/>
            <a:ext cx="12192000" cy="155575"/>
          </a:xfrm>
          <a:prstGeom prst="rect">
            <a:avLst/>
          </a:prstGeom>
          <a:solidFill>
            <a:srgbClr val="006A4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 name="文本框 1"/>
          <p:cNvSpPr txBox="1"/>
          <p:nvPr/>
        </p:nvSpPr>
        <p:spPr>
          <a:xfrm>
            <a:off x="226060" y="684530"/>
            <a:ext cx="11221085" cy="1983740"/>
          </a:xfrm>
          <a:prstGeom prst="rect">
            <a:avLst/>
          </a:prstGeom>
          <a:noFill/>
        </p:spPr>
        <p:txBody>
          <a:bodyPr wrap="square" rtlCol="0">
            <a:spAutoFit/>
          </a:bodyPr>
          <a:lstStyle/>
          <a:p>
            <a:pPr indent="0" fontAlgn="auto">
              <a:lnSpc>
                <a:spcPct val="150000"/>
              </a:lnSpc>
              <a:buNone/>
            </a:pPr>
            <a:r>
              <a:rPr lang="zh-CN" altLang="en-US" sz="2200" b="1" dirty="0">
                <a:latin typeface="宋体" panose="02010600030101010101" pitchFamily="2" charset="-122"/>
                <a:ea typeface="宋体" panose="02010600030101010101" pitchFamily="2" charset="-122"/>
                <a:cs typeface="宋体" panose="02010600030101010101" pitchFamily="2" charset="-122"/>
              </a:rPr>
              <a:t>分析</a:t>
            </a:r>
            <a:r>
              <a:rPr lang="en-US" altLang="zh-CN" sz="2200" b="1" dirty="0">
                <a:latin typeface="宋体" panose="02010600030101010101" pitchFamily="2" charset="-122"/>
                <a:ea typeface="宋体" panose="02010600030101010101" pitchFamily="2" charset="-122"/>
                <a:cs typeface="宋体" panose="02010600030101010101" pitchFamily="2" charset="-122"/>
              </a:rPr>
              <a:t>5——</a:t>
            </a:r>
            <a:r>
              <a:rPr lang="zh-CN" altLang="en-US" sz="2200" b="1" dirty="0">
                <a:latin typeface="宋体" panose="02010600030101010101" pitchFamily="2" charset="-122"/>
                <a:ea typeface="宋体" panose="02010600030101010101" pitchFamily="2" charset="-122"/>
                <a:cs typeface="宋体" panose="02010600030101010101" pitchFamily="2" charset="-122"/>
              </a:rPr>
              <a:t>三重交互作用</a:t>
            </a:r>
            <a:r>
              <a:rPr lang="zh-CN" altLang="en-US" sz="2200" b="1" dirty="0">
                <a:latin typeface="宋体" panose="02010600030101010101" pitchFamily="2" charset="-122"/>
                <a:ea typeface="宋体" panose="02010600030101010101" pitchFamily="2" charset="-122"/>
                <a:cs typeface="宋体" panose="02010600030101010101" pitchFamily="2" charset="-122"/>
              </a:rPr>
              <a:t>斜率分析</a:t>
            </a:r>
            <a:endParaRPr lang="zh-CN" altLang="en-US" sz="2200" b="1" dirty="0">
              <a:latin typeface="宋体" panose="02010600030101010101" pitchFamily="2" charset="-122"/>
              <a:ea typeface="宋体" panose="02010600030101010101" pitchFamily="2" charset="-122"/>
              <a:cs typeface="宋体" panose="02010600030101010101" pitchFamily="2" charset="-122"/>
            </a:endParaRPr>
          </a:p>
          <a:p>
            <a:pPr marL="342900" indent="-342900" fontAlgn="auto">
              <a:lnSpc>
                <a:spcPct val="150000"/>
              </a:lnSpc>
              <a:buFont typeface="Arial" panose="020B0604020202020204" pitchFamily="34" charset="0"/>
              <a:buChar char="•"/>
            </a:pPr>
            <a:r>
              <a:rPr lang="zh-CN" altLang="en-US" sz="2000" dirty="0">
                <a:solidFill>
                  <a:schemeClr val="tx1"/>
                </a:solidFill>
                <a:latin typeface="宋体" panose="02010600030101010101" pitchFamily="2" charset="-122"/>
                <a:ea typeface="宋体" panose="02010600030101010101" pitchFamily="2" charset="-122"/>
                <a:cs typeface="宋体" panose="02010600030101010101" pitchFamily="2" charset="-122"/>
              </a:rPr>
              <a:t>结果表示：文化并未显著调节该交互效应（三重交互</a:t>
            </a:r>
            <a:r>
              <a:rPr lang="en-US" altLang="zh-CN" sz="2000" dirty="0">
                <a:solidFill>
                  <a:schemeClr val="tx1"/>
                </a:solidFill>
                <a:latin typeface="宋体" panose="02010600030101010101" pitchFamily="2" charset="-122"/>
                <a:ea typeface="宋体" panose="02010600030101010101" pitchFamily="2" charset="-122"/>
                <a:cs typeface="宋体" panose="02010600030101010101" pitchFamily="2" charset="-122"/>
              </a:rPr>
              <a:t> b = 0.02, p = .861</a:t>
            </a:r>
            <a:r>
              <a:rPr lang="zh-CN" altLang="en-US" sz="2000" dirty="0">
                <a:solidFill>
                  <a:schemeClr val="tx1"/>
                </a:solidFill>
                <a:latin typeface="宋体" panose="02010600030101010101" pitchFamily="2" charset="-122"/>
                <a:ea typeface="宋体" panose="02010600030101010101" pitchFamily="2" charset="-122"/>
                <a:cs typeface="宋体" panose="02010600030101010101" pitchFamily="2" charset="-122"/>
              </a:rPr>
              <a:t>），在控制文化心理变量和人口学变量后，结果依然稳健。</a:t>
            </a:r>
            <a:endParaRPr lang="zh-CN" altLang="en-US" sz="2000" dirty="0">
              <a:solidFill>
                <a:schemeClr val="tx1"/>
              </a:solidFill>
              <a:latin typeface="宋体" panose="02010600030101010101" pitchFamily="2" charset="-122"/>
              <a:ea typeface="宋体" panose="02010600030101010101" pitchFamily="2" charset="-122"/>
              <a:cs typeface="宋体" panose="02010600030101010101" pitchFamily="2" charset="-122"/>
            </a:endParaRPr>
          </a:p>
          <a:p>
            <a:pPr marL="342900" indent="-342900" fontAlgn="auto">
              <a:lnSpc>
                <a:spcPct val="150000"/>
              </a:lnSpc>
              <a:buFont typeface="Arial" panose="020B0604020202020204" pitchFamily="34" charset="0"/>
              <a:buChar char="•"/>
            </a:pPr>
            <a:r>
              <a:rPr lang="zh-CN" altLang="en-US" sz="2000" dirty="0">
                <a:solidFill>
                  <a:schemeClr val="tx1"/>
                </a:solidFill>
                <a:latin typeface="宋体" panose="02010600030101010101" pitchFamily="2" charset="-122"/>
                <a:ea typeface="宋体" panose="02010600030101010101" pitchFamily="2" charset="-122"/>
                <a:cs typeface="宋体" panose="02010600030101010101" pitchFamily="2" charset="-122"/>
              </a:rPr>
              <a:t>复现结果发现：</a:t>
            </a:r>
            <a:r>
              <a:rPr lang="zh-CN" altLang="en-US" sz="2000" dirty="0">
                <a:latin typeface="宋体" panose="02010600030101010101" pitchFamily="2" charset="-122"/>
                <a:ea typeface="宋体" panose="02010600030101010101" pitchFamily="2" charset="-122"/>
                <a:cs typeface="宋体" panose="02010600030101010101" pitchFamily="2" charset="-122"/>
                <a:sym typeface="+mn-ea"/>
              </a:rPr>
              <a:t>通过原始</a:t>
            </a:r>
            <a:r>
              <a:rPr lang="en-US" altLang="zh-CN" sz="2000" dirty="0">
                <a:latin typeface="Times New Roman" panose="02020603050405020304" charset="0"/>
                <a:ea typeface="宋体" panose="02010600030101010101" pitchFamily="2" charset="-122"/>
                <a:cs typeface="Times New Roman" panose="02020603050405020304" charset="0"/>
                <a:sym typeface="+mn-ea"/>
              </a:rPr>
              <a:t>R</a:t>
            </a:r>
            <a:r>
              <a:rPr lang="zh-CN" altLang="en-US" sz="2000" dirty="0">
                <a:latin typeface="宋体" panose="02010600030101010101" pitchFamily="2" charset="-122"/>
                <a:ea typeface="宋体" panose="02010600030101010101" pitchFamily="2" charset="-122"/>
                <a:cs typeface="宋体" panose="02010600030101010101" pitchFamily="2" charset="-122"/>
                <a:sym typeface="+mn-ea"/>
              </a:rPr>
              <a:t>代码和数据得到的结果在保留两位小数的前提下</a:t>
            </a:r>
            <a:r>
              <a:rPr lang="zh-CN" altLang="en-US" sz="2000" dirty="0">
                <a:latin typeface="宋体" panose="02010600030101010101" pitchFamily="2" charset="-122"/>
                <a:ea typeface="宋体" panose="02010600030101010101" pitchFamily="2" charset="-122"/>
                <a:cs typeface="宋体" panose="02010600030101010101" pitchFamily="2" charset="-122"/>
                <a:sym typeface="+mn-ea"/>
              </a:rPr>
              <a:t>完全相符</a:t>
            </a:r>
            <a:endParaRPr lang="zh-CN" altLang="en-US" sz="2000" dirty="0">
              <a:solidFill>
                <a:schemeClr val="tx1"/>
              </a:solidFill>
              <a:latin typeface="宋体" panose="02010600030101010101" pitchFamily="2" charset="-122"/>
              <a:ea typeface="宋体" panose="02010600030101010101" pitchFamily="2" charset="-122"/>
              <a:cs typeface="宋体" panose="02010600030101010101" pitchFamily="2" charset="-122"/>
            </a:endParaRPr>
          </a:p>
        </p:txBody>
      </p:sp>
      <p:sp>
        <p:nvSpPr>
          <p:cNvPr id="5" name="文本框 4"/>
          <p:cNvSpPr txBox="1"/>
          <p:nvPr/>
        </p:nvSpPr>
        <p:spPr>
          <a:xfrm>
            <a:off x="590550" y="3171825"/>
            <a:ext cx="1372235" cy="368300"/>
          </a:xfrm>
          <a:prstGeom prst="rect">
            <a:avLst/>
          </a:prstGeom>
          <a:noFill/>
        </p:spPr>
        <p:txBody>
          <a:bodyPr wrap="square" rtlCol="0">
            <a:spAutoFit/>
          </a:bodyPr>
          <a:p>
            <a:r>
              <a:rPr lang="zh-CN" altLang="en-US" b="1"/>
              <a:t>对应代码</a:t>
            </a:r>
            <a:endParaRPr lang="zh-CN" altLang="en-US" b="1"/>
          </a:p>
        </p:txBody>
      </p:sp>
      <p:sp>
        <p:nvSpPr>
          <p:cNvPr id="6" name="文本框 5"/>
          <p:cNvSpPr txBox="1"/>
          <p:nvPr/>
        </p:nvSpPr>
        <p:spPr>
          <a:xfrm>
            <a:off x="590550" y="4257675"/>
            <a:ext cx="1803400" cy="368300"/>
          </a:xfrm>
          <a:prstGeom prst="rect">
            <a:avLst/>
          </a:prstGeom>
          <a:noFill/>
        </p:spPr>
        <p:txBody>
          <a:bodyPr wrap="square" rtlCol="0">
            <a:spAutoFit/>
          </a:bodyPr>
          <a:p>
            <a:r>
              <a:rPr lang="zh-CN" altLang="en-US" b="1"/>
              <a:t>对应结果（</a:t>
            </a:r>
            <a:r>
              <a:rPr lang="zh-CN" altLang="en-US" b="1"/>
              <a:t>部分）</a:t>
            </a:r>
            <a:endParaRPr lang="zh-CN" altLang="en-US" b="1"/>
          </a:p>
        </p:txBody>
      </p:sp>
      <p:pic>
        <p:nvPicPr>
          <p:cNvPr id="4" name="图片 3"/>
          <p:cNvPicPr>
            <a:picLocks noChangeAspect="1"/>
          </p:cNvPicPr>
          <p:nvPr/>
        </p:nvPicPr>
        <p:blipFill>
          <a:blip r:embed="rId3"/>
          <a:stretch>
            <a:fillRect/>
          </a:stretch>
        </p:blipFill>
        <p:spPr>
          <a:xfrm>
            <a:off x="612775" y="3667125"/>
            <a:ext cx="8750300" cy="463550"/>
          </a:xfrm>
          <a:prstGeom prst="rect">
            <a:avLst/>
          </a:prstGeom>
        </p:spPr>
      </p:pic>
      <p:pic>
        <p:nvPicPr>
          <p:cNvPr id="8" name="图片 7"/>
          <p:cNvPicPr>
            <a:picLocks noChangeAspect="1"/>
          </p:cNvPicPr>
          <p:nvPr/>
        </p:nvPicPr>
        <p:blipFill>
          <a:blip r:embed="rId4"/>
          <a:stretch>
            <a:fillRect/>
          </a:stretch>
        </p:blipFill>
        <p:spPr>
          <a:xfrm>
            <a:off x="612775" y="4752975"/>
            <a:ext cx="7473950" cy="241300"/>
          </a:xfrm>
          <a:prstGeom prst="rect">
            <a:avLst/>
          </a:prstGeom>
        </p:spPr>
      </p:pic>
    </p:spTree>
    <p:custDataLst>
      <p:tags r:id="rId5"/>
    </p:custDataLst>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直角三角形 4"/>
          <p:cNvSpPr/>
          <p:nvPr/>
        </p:nvSpPr>
        <p:spPr>
          <a:xfrm rot="5400000">
            <a:off x="0" y="0"/>
            <a:ext cx="3716655" cy="3716655"/>
          </a:xfrm>
          <a:prstGeom prst="rtTriangle">
            <a:avLst/>
          </a:prstGeom>
          <a:solidFill>
            <a:srgbClr val="006A44"/>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6" name="直角三角形 5"/>
          <p:cNvSpPr/>
          <p:nvPr/>
        </p:nvSpPr>
        <p:spPr>
          <a:xfrm rot="16200000">
            <a:off x="8484870" y="3169920"/>
            <a:ext cx="3716655" cy="3716655"/>
          </a:xfrm>
          <a:prstGeom prst="rtTriangle">
            <a:avLst/>
          </a:prstGeom>
          <a:solidFill>
            <a:srgbClr val="006A44"/>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0" name="矩形 9"/>
          <p:cNvSpPr/>
          <p:nvPr/>
        </p:nvSpPr>
        <p:spPr>
          <a:xfrm>
            <a:off x="242570" y="680085"/>
            <a:ext cx="11707495" cy="5502275"/>
          </a:xfrm>
          <a:prstGeom prst="rect">
            <a:avLst/>
          </a:prstGeom>
          <a:solidFill>
            <a:schemeClr val="bg1"/>
          </a:solidFill>
          <a:ln>
            <a:noFill/>
          </a:ln>
          <a:effectLst>
            <a:outerShdw blurRad="127000" dist="38100" algn="l" rotWithShape="0">
              <a:prstClr val="black">
                <a:alpha val="40000"/>
              </a:prst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9" name="矩形 8"/>
          <p:cNvSpPr/>
          <p:nvPr/>
        </p:nvSpPr>
        <p:spPr>
          <a:xfrm>
            <a:off x="242570" y="680085"/>
            <a:ext cx="11707495" cy="5502275"/>
          </a:xfrm>
          <a:prstGeom prst="rect">
            <a:avLst/>
          </a:prstGeom>
          <a:blipFill rotWithShape="1">
            <a:blip r:embed="rId1">
              <a:alphaModFix amt="15000"/>
            </a:blip>
            <a:stretch>
              <a:fillRect/>
            </a:stretch>
          </a:blipFill>
          <a:ln>
            <a:noFill/>
          </a:ln>
          <a:effectLst>
            <a:outerShdw blurRad="127000" dist="63500" algn="l" rotWithShape="0">
              <a:prstClr val="black">
                <a:alpha val="40000"/>
              </a:prst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4" name="文本框 13"/>
          <p:cNvSpPr txBox="1"/>
          <p:nvPr/>
        </p:nvSpPr>
        <p:spPr>
          <a:xfrm>
            <a:off x="1517015" y="3129280"/>
            <a:ext cx="9620250" cy="922020"/>
          </a:xfrm>
          <a:prstGeom prst="rect">
            <a:avLst/>
          </a:prstGeom>
        </p:spPr>
        <p:txBody>
          <a:bodyPr wrap="square">
            <a:spAutoFit/>
            <a:extLst>
              <a:ext uri="{4A0BC546-FE56-4ADE-93B0-CB8AF2F6F144}">
                <wpsdc:textFrameExt xmlns:wpsdc="http://www.wps.cn/officeDocument/2022/drawingmlCustomData" type="text"/>
              </a:ext>
            </a:extLst>
          </a:bodyPr>
          <a:p>
            <a:pPr algn="ctr"/>
            <a:r>
              <a:rPr lang="zh-CN" altLang="en-US" sz="5400">
                <a:latin typeface="黑体" panose="02010609060101010101" charset="-122"/>
                <a:ea typeface="黑体" panose="02010609060101010101" charset="-122"/>
                <a:cs typeface="黑体" panose="02010609060101010101" charset="-122"/>
              </a:rPr>
              <a:t>恳请老师、同学批评指正</a:t>
            </a:r>
            <a:endParaRPr lang="zh-CN" altLang="en-US" sz="5400">
              <a:latin typeface="黑体" panose="02010609060101010101" charset="-122"/>
              <a:ea typeface="黑体" panose="02010609060101010101" charset="-122"/>
              <a:cs typeface="黑体" panose="02010609060101010101" charset="-122"/>
            </a:endParaRPr>
          </a:p>
        </p:txBody>
      </p:sp>
      <p:pic>
        <p:nvPicPr>
          <p:cNvPr id="2" name="图片 1" descr="南京师范大学（黑）"/>
          <p:cNvPicPr>
            <a:picLocks noChangeAspect="1"/>
          </p:cNvPicPr>
          <p:nvPr/>
        </p:nvPicPr>
        <p:blipFill>
          <a:blip r:embed="rId2"/>
          <a:stretch>
            <a:fillRect/>
          </a:stretch>
        </p:blipFill>
        <p:spPr>
          <a:xfrm>
            <a:off x="3377565" y="-30480"/>
            <a:ext cx="5464175" cy="3747770"/>
          </a:xfrm>
          <a:prstGeom prst="rect">
            <a:avLst/>
          </a:prstGeom>
        </p:spPr>
      </p:pic>
      <p:pic>
        <p:nvPicPr>
          <p:cNvPr id="15" name="图片 14" descr="校徽-绿"/>
          <p:cNvPicPr>
            <a:picLocks noChangeAspect="1"/>
          </p:cNvPicPr>
          <p:nvPr/>
        </p:nvPicPr>
        <p:blipFill>
          <a:blip r:embed="rId3"/>
          <a:stretch>
            <a:fillRect/>
          </a:stretch>
        </p:blipFill>
        <p:spPr>
          <a:xfrm>
            <a:off x="3394075" y="718185"/>
            <a:ext cx="1530985" cy="2166620"/>
          </a:xfrm>
          <a:prstGeom prst="rect">
            <a:avLst/>
          </a:prstGeom>
        </p:spPr>
      </p:pic>
      <p:sp>
        <p:nvSpPr>
          <p:cNvPr id="11" name="文本框 10"/>
          <p:cNvSpPr txBox="1"/>
          <p:nvPr>
            <p:custDataLst>
              <p:tags r:id="rId4"/>
            </p:custDataLst>
          </p:nvPr>
        </p:nvSpPr>
        <p:spPr>
          <a:xfrm>
            <a:off x="5137785" y="5163820"/>
            <a:ext cx="2964815" cy="368300"/>
          </a:xfrm>
          <a:prstGeom prst="rect">
            <a:avLst/>
          </a:prstGeom>
        </p:spPr>
        <p:txBody>
          <a:bodyPr wrap="square">
            <a:spAutoFit/>
            <a:extLst>
              <a:ext uri="{4A0BC546-FE56-4ADE-93B0-CB8AF2F6F144}">
                <wpsdc:textFrameExt xmlns:wpsdc="http://www.wps.cn/officeDocument/2022/drawingmlCustomData" type="text"/>
              </a:ext>
            </a:extLst>
          </a:bodyPr>
          <a:p>
            <a:pPr algn="l"/>
            <a:r>
              <a:rPr lang="zh-CN" altLang="en-US" sz="1800">
                <a:latin typeface="黑体" panose="02010609060101010101" charset="-122"/>
                <a:ea typeface="黑体" panose="02010609060101010101" charset="-122"/>
                <a:cs typeface="黑体" panose="02010609060101010101" charset="-122"/>
              </a:rPr>
              <a:t>汇报时间：</a:t>
            </a:r>
            <a:r>
              <a:rPr lang="en-US" altLang="zh-CN" sz="1800">
                <a:latin typeface="黑体" panose="02010609060101010101" charset="-122"/>
                <a:ea typeface="黑体" panose="02010609060101010101" charset="-122"/>
                <a:cs typeface="黑体" panose="02010609060101010101" charset="-122"/>
              </a:rPr>
              <a:t>25</a:t>
            </a:r>
            <a:r>
              <a:rPr lang="zh-CN" altLang="en-US" sz="1800">
                <a:latin typeface="黑体" panose="02010609060101010101" charset="-122"/>
                <a:ea typeface="黑体" panose="02010609060101010101" charset="-122"/>
                <a:cs typeface="黑体" panose="02010609060101010101" charset="-122"/>
              </a:rPr>
              <a:t>年</a:t>
            </a:r>
            <a:r>
              <a:rPr lang="en-US" altLang="zh-CN" sz="1800">
                <a:latin typeface="黑体" panose="02010609060101010101" charset="-122"/>
                <a:ea typeface="黑体" panose="02010609060101010101" charset="-122"/>
                <a:cs typeface="黑体" panose="02010609060101010101" charset="-122"/>
              </a:rPr>
              <a:t>6</a:t>
            </a:r>
            <a:r>
              <a:rPr lang="zh-CN" altLang="en-US" sz="1800">
                <a:latin typeface="黑体" panose="02010609060101010101" charset="-122"/>
                <a:ea typeface="黑体" panose="02010609060101010101" charset="-122"/>
                <a:cs typeface="黑体" panose="02010609060101010101" charset="-122"/>
              </a:rPr>
              <a:t>月</a:t>
            </a:r>
            <a:r>
              <a:rPr lang="en-US" altLang="zh-CN" sz="1800">
                <a:latin typeface="黑体" panose="02010609060101010101" charset="-122"/>
                <a:ea typeface="黑体" panose="02010609060101010101" charset="-122"/>
                <a:cs typeface="黑体" panose="02010609060101010101" charset="-122"/>
              </a:rPr>
              <a:t>18</a:t>
            </a:r>
            <a:r>
              <a:rPr lang="zh-CN" altLang="en-US" sz="1800">
                <a:latin typeface="黑体" panose="02010609060101010101" charset="-122"/>
                <a:ea typeface="黑体" panose="02010609060101010101" charset="-122"/>
                <a:cs typeface="黑体" panose="02010609060101010101" charset="-122"/>
              </a:rPr>
              <a:t>日</a:t>
            </a:r>
            <a:endParaRPr lang="zh-CN" altLang="en-US" sz="1800">
              <a:latin typeface="黑体" panose="02010609060101010101" charset="-122"/>
              <a:ea typeface="黑体" panose="02010609060101010101" charset="-122"/>
              <a:cs typeface="黑体" panose="02010609060101010101" charset="-122"/>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79" name="任意多边形: 形状 278"/>
          <p:cNvSpPr/>
          <p:nvPr>
            <p:custDataLst>
              <p:tags r:id="rId1"/>
            </p:custDataLst>
          </p:nvPr>
        </p:nvSpPr>
        <p:spPr>
          <a:xfrm>
            <a:off x="554139" y="926907"/>
            <a:ext cx="595356" cy="594527"/>
          </a:xfrm>
          <a:custGeom>
            <a:avLst/>
            <a:gdLst>
              <a:gd name="connsiteX0" fmla="*/ 1478 w 597033"/>
              <a:gd name="connsiteY0" fmla="*/ 0 h 596201"/>
              <a:gd name="connsiteX1" fmla="*/ 597033 w 597033"/>
              <a:gd name="connsiteY1" fmla="*/ 0 h 596201"/>
              <a:gd name="connsiteX2" fmla="*/ 597033 w 597033"/>
              <a:gd name="connsiteY2" fmla="*/ 136412 h 596201"/>
              <a:gd name="connsiteX3" fmla="*/ 136413 w 597033"/>
              <a:gd name="connsiteY3" fmla="*/ 136412 h 596201"/>
              <a:gd name="connsiteX4" fmla="*/ 136413 w 597033"/>
              <a:gd name="connsiteY4" fmla="*/ 596201 h 596201"/>
              <a:gd name="connsiteX5" fmla="*/ 0 w 597033"/>
              <a:gd name="connsiteY5" fmla="*/ 596201 h 596201"/>
              <a:gd name="connsiteX6" fmla="*/ 0 w 597033"/>
              <a:gd name="connsiteY6" fmla="*/ 646 h 596201"/>
              <a:gd name="connsiteX7" fmla="*/ 1478 w 597033"/>
              <a:gd name="connsiteY7" fmla="*/ 646 h 596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7033" h="596201">
                <a:moveTo>
                  <a:pt x="1478" y="0"/>
                </a:moveTo>
                <a:lnTo>
                  <a:pt x="597033" y="0"/>
                </a:lnTo>
                <a:lnTo>
                  <a:pt x="597033" y="136412"/>
                </a:lnTo>
                <a:lnTo>
                  <a:pt x="136413" y="136412"/>
                </a:lnTo>
                <a:lnTo>
                  <a:pt x="136413" y="596201"/>
                </a:lnTo>
                <a:lnTo>
                  <a:pt x="0" y="596201"/>
                </a:lnTo>
                <a:lnTo>
                  <a:pt x="0" y="646"/>
                </a:lnTo>
                <a:lnTo>
                  <a:pt x="1478" y="646"/>
                </a:lnTo>
                <a:close/>
              </a:path>
            </a:pathLst>
          </a:custGeom>
          <a:solidFill>
            <a:srgbClr val="006A44">
              <a:alpha val="99000"/>
            </a:srgbClr>
          </a:solidFill>
          <a:ln w="33259" cap="flat">
            <a:noFill/>
            <a:prstDash val="solid"/>
            <a:miter/>
          </a:ln>
        </p:spPr>
        <p:txBody>
          <a:bodyPr wrap="square" rtlCol="0" anchor="ctr">
            <a:noAutofit/>
          </a:bodyPr>
          <a:p>
            <a:endParaRPr lang="zh-CN" altLang="en-US" sz="2400">
              <a:solidFill>
                <a:schemeClr val="dk1"/>
              </a:solidFill>
              <a:latin typeface="Times New Roman" panose="02020603050405020304" charset="0"/>
              <a:ea typeface="微软雅黑" panose="020B0503020204020204" charset="-122"/>
              <a:cs typeface="Times New Roman" panose="02020603050405020304" charset="0"/>
            </a:endParaRPr>
          </a:p>
        </p:txBody>
      </p:sp>
      <p:sp>
        <p:nvSpPr>
          <p:cNvPr id="283" name="任意多边形: 形状 282"/>
          <p:cNvSpPr/>
          <p:nvPr>
            <p:custDataLst>
              <p:tags r:id="rId2"/>
            </p:custDataLst>
          </p:nvPr>
        </p:nvSpPr>
        <p:spPr>
          <a:xfrm rot="16200000">
            <a:off x="11262312" y="5623453"/>
            <a:ext cx="595109" cy="593883"/>
          </a:xfrm>
          <a:custGeom>
            <a:avLst/>
            <a:gdLst>
              <a:gd name="connsiteX0" fmla="*/ 596786 w 596786"/>
              <a:gd name="connsiteY0" fmla="*/ 457879 h 595556"/>
              <a:gd name="connsiteX1" fmla="*/ 596786 w 596786"/>
              <a:gd name="connsiteY1" fmla="*/ 594291 h 595556"/>
              <a:gd name="connsiteX2" fmla="*/ 136413 w 596786"/>
              <a:gd name="connsiteY2" fmla="*/ 594291 h 595556"/>
              <a:gd name="connsiteX3" fmla="*/ 136413 w 596786"/>
              <a:gd name="connsiteY3" fmla="*/ 595556 h 595556"/>
              <a:gd name="connsiteX4" fmla="*/ 0 w 596786"/>
              <a:gd name="connsiteY4" fmla="*/ 595556 h 595556"/>
              <a:gd name="connsiteX5" fmla="*/ 0 w 596786"/>
              <a:gd name="connsiteY5" fmla="*/ 0 h 595556"/>
              <a:gd name="connsiteX6" fmla="*/ 136413 w 596786"/>
              <a:gd name="connsiteY6" fmla="*/ 0 h 595556"/>
              <a:gd name="connsiteX7" fmla="*/ 136413 w 596786"/>
              <a:gd name="connsiteY7" fmla="*/ 457879 h 595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6786" h="595556">
                <a:moveTo>
                  <a:pt x="596786" y="457879"/>
                </a:moveTo>
                <a:lnTo>
                  <a:pt x="596786" y="594291"/>
                </a:lnTo>
                <a:lnTo>
                  <a:pt x="136413" y="594291"/>
                </a:lnTo>
                <a:lnTo>
                  <a:pt x="136413" y="595556"/>
                </a:lnTo>
                <a:lnTo>
                  <a:pt x="0" y="595556"/>
                </a:lnTo>
                <a:lnTo>
                  <a:pt x="0" y="0"/>
                </a:lnTo>
                <a:lnTo>
                  <a:pt x="136413" y="0"/>
                </a:lnTo>
                <a:lnTo>
                  <a:pt x="136413" y="457879"/>
                </a:lnTo>
                <a:close/>
              </a:path>
            </a:pathLst>
          </a:custGeom>
          <a:solidFill>
            <a:srgbClr val="006A44">
              <a:alpha val="99000"/>
            </a:srgbClr>
          </a:solidFill>
          <a:ln w="33259" cap="flat">
            <a:noFill/>
            <a:prstDash val="solid"/>
            <a:miter/>
          </a:ln>
        </p:spPr>
        <p:txBody>
          <a:bodyPr wrap="square" rtlCol="0" anchor="ctr">
            <a:noAutofit/>
          </a:bodyPr>
          <a:p>
            <a:endParaRPr lang="zh-CN" altLang="en-US" sz="2400">
              <a:solidFill>
                <a:schemeClr val="dk1"/>
              </a:solidFill>
              <a:latin typeface="Times New Roman" panose="02020603050405020304" charset="0"/>
              <a:ea typeface="微软雅黑" panose="020B0503020204020204" charset="-122"/>
              <a:cs typeface="Times New Roman" panose="02020603050405020304" charset="0"/>
            </a:endParaRPr>
          </a:p>
        </p:txBody>
      </p:sp>
      <p:sp>
        <p:nvSpPr>
          <p:cNvPr id="11" name="Title 6"/>
          <p:cNvSpPr txBox="1"/>
          <p:nvPr>
            <p:custDataLst>
              <p:tags r:id="rId3"/>
            </p:custDataLst>
          </p:nvPr>
        </p:nvSpPr>
        <p:spPr>
          <a:xfrm>
            <a:off x="931545" y="3238500"/>
            <a:ext cx="10769600" cy="2869565"/>
          </a:xfrm>
          <a:prstGeom prst="rect">
            <a:avLst/>
          </a:prstGeom>
          <a:noFill/>
          <a:ln w="3175">
            <a:noFill/>
            <a:prstDash val="dash"/>
          </a:ln>
        </p:spPr>
        <p:txBody>
          <a:bodyPr wrap="square" lIns="63500" tIns="25400" rIns="63500" bIns="25400" anchor="b"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279400" lvl="0" indent="-279400" algn="just" fontAlgn="ctr">
              <a:lnSpc>
                <a:spcPct val="120000"/>
              </a:lnSpc>
              <a:spcBef>
                <a:spcPts val="0"/>
              </a:spcBef>
              <a:spcAft>
                <a:spcPts val="800"/>
              </a:spcAft>
              <a:buSzPct val="100000"/>
              <a:buFont typeface="Wingdings" panose="05000000000000000000" charset="0"/>
              <a:buChar char="l"/>
            </a:pPr>
            <a:r>
              <a:rPr lang="zh-CN" altLang="en-US" sz="2000" spc="160">
                <a:ln w="3175">
                  <a:noFill/>
                  <a:prstDash val="dash"/>
                </a:ln>
                <a:solidFill>
                  <a:schemeClr val="tx1"/>
                </a:solidFill>
                <a:latin typeface="Times New Roman" panose="02020603050405020304" charset="0"/>
                <a:ea typeface="宋体" panose="02010600030101010101" pitchFamily="2" charset="-122"/>
                <a:cs typeface="Times New Roman" panose="02020603050405020304" charset="0"/>
              </a:rPr>
              <a:t>研究一采用档案数据来考察当代美国新闻媒体如何描绘独处现象。从</a:t>
            </a:r>
            <a:r>
              <a:rPr lang="en-US" altLang="zh-CN" sz="2000" spc="160">
                <a:ln w="3175">
                  <a:noFill/>
                  <a:prstDash val="dash"/>
                </a:ln>
                <a:solidFill>
                  <a:schemeClr val="tx1"/>
                </a:solidFill>
                <a:latin typeface="Times New Roman" panose="02020603050405020304" charset="0"/>
                <a:ea typeface="宋体" panose="02010600030101010101" pitchFamily="2" charset="-122"/>
                <a:cs typeface="Times New Roman" panose="02020603050405020304" charset="0"/>
              </a:rPr>
              <a:t>ProQuest</a:t>
            </a:r>
            <a:r>
              <a:rPr lang="zh-CN" altLang="en-US" sz="2000" spc="160">
                <a:ln w="3175">
                  <a:noFill/>
                  <a:prstDash val="dash"/>
                </a:ln>
                <a:solidFill>
                  <a:schemeClr val="tx1"/>
                </a:solidFill>
                <a:latin typeface="Times New Roman" panose="02020603050405020304" charset="0"/>
                <a:ea typeface="宋体" panose="02010600030101010101" pitchFamily="2" charset="-122"/>
                <a:cs typeface="Times New Roman" panose="02020603050405020304" charset="0"/>
              </a:rPr>
              <a:t>数据库（</a:t>
            </a:r>
            <a:r>
              <a:rPr lang="en-US" altLang="zh-CN" sz="2000" spc="160">
                <a:ln w="3175">
                  <a:noFill/>
                  <a:prstDash val="dash"/>
                </a:ln>
                <a:solidFill>
                  <a:schemeClr val="tx1"/>
                </a:solidFill>
                <a:latin typeface="Times New Roman" panose="02020603050405020304" charset="0"/>
                <a:ea typeface="宋体" panose="02010600030101010101" pitchFamily="2" charset="-122"/>
                <a:cs typeface="Times New Roman" panose="02020603050405020304" charset="0"/>
              </a:rPr>
              <a:t>https://www.proquest.com/</a:t>
            </a:r>
            <a:r>
              <a:rPr lang="zh-CN" altLang="en-US" sz="2000" spc="160">
                <a:ln w="3175">
                  <a:noFill/>
                  <a:prstDash val="dash"/>
                </a:ln>
                <a:solidFill>
                  <a:schemeClr val="tx1"/>
                </a:solidFill>
                <a:latin typeface="Times New Roman" panose="02020603050405020304" charset="0"/>
                <a:ea typeface="宋体" panose="02010600030101010101" pitchFamily="2" charset="-122"/>
                <a:cs typeface="Times New Roman" panose="02020603050405020304" charset="0"/>
              </a:rPr>
              <a:t>）检索了</a:t>
            </a:r>
            <a:r>
              <a:rPr lang="en-US" altLang="zh-CN" sz="2000" spc="160">
                <a:ln w="3175">
                  <a:noFill/>
                  <a:prstDash val="dash"/>
                </a:ln>
                <a:solidFill>
                  <a:schemeClr val="tx1"/>
                </a:solidFill>
                <a:latin typeface="Times New Roman" panose="02020603050405020304" charset="0"/>
                <a:ea typeface="宋体" panose="02010600030101010101" pitchFamily="2" charset="-122"/>
                <a:cs typeface="Times New Roman" panose="02020603050405020304" charset="0"/>
              </a:rPr>
              <a:t>2020</a:t>
            </a:r>
            <a:r>
              <a:rPr lang="zh-CN" altLang="en-US" sz="2000" spc="160">
                <a:ln w="3175">
                  <a:noFill/>
                  <a:prstDash val="dash"/>
                </a:ln>
                <a:solidFill>
                  <a:schemeClr val="tx1"/>
                </a:solidFill>
                <a:latin typeface="Times New Roman" panose="02020603050405020304" charset="0"/>
                <a:ea typeface="宋体" panose="02010600030101010101" pitchFamily="2" charset="-122"/>
                <a:cs typeface="Times New Roman" panose="02020603050405020304" charset="0"/>
              </a:rPr>
              <a:t>年</a:t>
            </a:r>
            <a:r>
              <a:rPr lang="en-US" altLang="zh-CN" sz="2000" spc="160">
                <a:ln w="3175">
                  <a:noFill/>
                  <a:prstDash val="dash"/>
                </a:ln>
                <a:solidFill>
                  <a:schemeClr val="tx1"/>
                </a:solidFill>
                <a:latin typeface="Times New Roman" panose="02020603050405020304" charset="0"/>
                <a:ea typeface="宋体" panose="02010600030101010101" pitchFamily="2" charset="-122"/>
                <a:cs typeface="Times New Roman" panose="02020603050405020304" charset="0"/>
              </a:rPr>
              <a:t>1</a:t>
            </a:r>
            <a:r>
              <a:rPr lang="zh-CN" altLang="en-US" sz="2000" spc="160">
                <a:ln w="3175">
                  <a:noFill/>
                  <a:prstDash val="dash"/>
                </a:ln>
                <a:solidFill>
                  <a:schemeClr val="tx1"/>
                </a:solidFill>
                <a:latin typeface="Times New Roman" panose="02020603050405020304" charset="0"/>
                <a:ea typeface="宋体" panose="02010600030101010101" pitchFamily="2" charset="-122"/>
                <a:cs typeface="Times New Roman" panose="02020603050405020304" charset="0"/>
              </a:rPr>
              <a:t>月</a:t>
            </a:r>
            <a:r>
              <a:rPr lang="en-US" altLang="zh-CN" sz="2000" spc="160">
                <a:ln w="3175">
                  <a:noFill/>
                  <a:prstDash val="dash"/>
                </a:ln>
                <a:solidFill>
                  <a:schemeClr val="tx1"/>
                </a:solidFill>
                <a:latin typeface="Times New Roman" panose="02020603050405020304" charset="0"/>
                <a:ea typeface="宋体" panose="02010600030101010101" pitchFamily="2" charset="-122"/>
                <a:cs typeface="Times New Roman" panose="02020603050405020304" charset="0"/>
              </a:rPr>
              <a:t>1</a:t>
            </a:r>
            <a:r>
              <a:rPr lang="zh-CN" altLang="en-US" sz="2000" spc="160">
                <a:ln w="3175">
                  <a:noFill/>
                  <a:prstDash val="dash"/>
                </a:ln>
                <a:solidFill>
                  <a:schemeClr val="tx1"/>
                </a:solidFill>
                <a:latin typeface="Times New Roman" panose="02020603050405020304" charset="0"/>
                <a:ea typeface="宋体" panose="02010600030101010101" pitchFamily="2" charset="-122"/>
                <a:cs typeface="Times New Roman" panose="02020603050405020304" charset="0"/>
              </a:rPr>
              <a:t>日至</a:t>
            </a:r>
            <a:r>
              <a:rPr lang="en-US" altLang="zh-CN" sz="2000" spc="160">
                <a:ln w="3175">
                  <a:noFill/>
                  <a:prstDash val="dash"/>
                </a:ln>
                <a:solidFill>
                  <a:schemeClr val="tx1"/>
                </a:solidFill>
                <a:latin typeface="Times New Roman" panose="02020603050405020304" charset="0"/>
                <a:ea typeface="宋体" panose="02010600030101010101" pitchFamily="2" charset="-122"/>
                <a:cs typeface="Times New Roman" panose="02020603050405020304" charset="0"/>
              </a:rPr>
              <a:t>2022</a:t>
            </a:r>
            <a:r>
              <a:rPr lang="zh-CN" altLang="en-US" sz="2000" spc="160">
                <a:ln w="3175">
                  <a:noFill/>
                  <a:prstDash val="dash"/>
                </a:ln>
                <a:solidFill>
                  <a:schemeClr val="tx1"/>
                </a:solidFill>
                <a:latin typeface="Times New Roman" panose="02020603050405020304" charset="0"/>
                <a:ea typeface="宋体" panose="02010600030101010101" pitchFamily="2" charset="-122"/>
                <a:cs typeface="Times New Roman" panose="02020603050405020304" charset="0"/>
              </a:rPr>
              <a:t>年</a:t>
            </a:r>
            <a:r>
              <a:rPr lang="en-US" altLang="zh-CN" sz="2000" spc="160">
                <a:ln w="3175">
                  <a:noFill/>
                  <a:prstDash val="dash"/>
                </a:ln>
                <a:solidFill>
                  <a:schemeClr val="tx1"/>
                </a:solidFill>
                <a:latin typeface="Times New Roman" panose="02020603050405020304" charset="0"/>
                <a:ea typeface="宋体" panose="02010600030101010101" pitchFamily="2" charset="-122"/>
                <a:cs typeface="Times New Roman" panose="02020603050405020304" charset="0"/>
              </a:rPr>
              <a:t>12</a:t>
            </a:r>
            <a:r>
              <a:rPr lang="zh-CN" altLang="en-US" sz="2000" spc="160">
                <a:ln w="3175">
                  <a:noFill/>
                  <a:prstDash val="dash"/>
                </a:ln>
                <a:solidFill>
                  <a:schemeClr val="tx1"/>
                </a:solidFill>
                <a:latin typeface="Times New Roman" panose="02020603050405020304" charset="0"/>
                <a:ea typeface="宋体" panose="02010600030101010101" pitchFamily="2" charset="-122"/>
                <a:cs typeface="Times New Roman" panose="02020603050405020304" charset="0"/>
              </a:rPr>
              <a:t>月</a:t>
            </a:r>
            <a:r>
              <a:rPr lang="en-US" altLang="zh-CN" sz="2000" spc="160">
                <a:ln w="3175">
                  <a:noFill/>
                  <a:prstDash val="dash"/>
                </a:ln>
                <a:solidFill>
                  <a:schemeClr val="tx1"/>
                </a:solidFill>
                <a:latin typeface="Times New Roman" panose="02020603050405020304" charset="0"/>
                <a:ea typeface="宋体" panose="02010600030101010101" pitchFamily="2" charset="-122"/>
                <a:cs typeface="Times New Roman" panose="02020603050405020304" charset="0"/>
              </a:rPr>
              <a:t>31</a:t>
            </a:r>
            <a:r>
              <a:rPr lang="zh-CN" altLang="en-US" sz="2000" spc="160">
                <a:ln w="3175">
                  <a:noFill/>
                  <a:prstDash val="dash"/>
                </a:ln>
                <a:solidFill>
                  <a:schemeClr val="tx1"/>
                </a:solidFill>
                <a:latin typeface="Times New Roman" panose="02020603050405020304" charset="0"/>
                <a:ea typeface="宋体" panose="02010600030101010101" pitchFamily="2" charset="-122"/>
                <a:cs typeface="Times New Roman" panose="02020603050405020304" charset="0"/>
              </a:rPr>
              <a:t>日期间，美国印刷发行量排名前十的日报媒体</a:t>
            </a:r>
            <a:r>
              <a:rPr lang="zh-CN" altLang="en-US" sz="2000" spc="160">
                <a:ln w="3175">
                  <a:noFill/>
                  <a:prstDash val="dash"/>
                </a:ln>
                <a:solidFill>
                  <a:schemeClr val="tx1"/>
                </a:solidFill>
                <a:latin typeface="Times New Roman" panose="02020603050405020304" charset="0"/>
                <a:ea typeface="宋体" panose="02010600030101010101" pitchFamily="2" charset="-122"/>
                <a:cs typeface="Times New Roman" panose="02020603050405020304" charset="0"/>
              </a:rPr>
              <a:t>。</a:t>
            </a:r>
            <a:endParaRPr lang="zh-CN" altLang="en-US" sz="2000" spc="160">
              <a:ln w="3175">
                <a:noFill/>
                <a:prstDash val="dash"/>
              </a:ln>
              <a:solidFill>
                <a:schemeClr val="tx1"/>
              </a:solidFill>
              <a:latin typeface="Times New Roman" panose="02020603050405020304" charset="0"/>
              <a:ea typeface="宋体" panose="02010600030101010101" pitchFamily="2" charset="-122"/>
              <a:cs typeface="Times New Roman" panose="02020603050405020304" charset="0"/>
            </a:endParaRPr>
          </a:p>
          <a:p>
            <a:pPr marL="279400" lvl="0" indent="-279400" algn="just" fontAlgn="ctr">
              <a:lnSpc>
                <a:spcPct val="120000"/>
              </a:lnSpc>
              <a:spcBef>
                <a:spcPts val="0"/>
              </a:spcBef>
              <a:spcAft>
                <a:spcPts val="800"/>
              </a:spcAft>
              <a:buSzPct val="100000"/>
              <a:buFont typeface="Wingdings" panose="05000000000000000000" charset="0"/>
              <a:buChar char="l"/>
            </a:pPr>
            <a:r>
              <a:rPr lang="zh-CN" altLang="en-US" sz="2000" spc="160">
                <a:ln w="3175">
                  <a:noFill/>
                  <a:prstDash val="dash"/>
                </a:ln>
                <a:solidFill>
                  <a:schemeClr val="tx1"/>
                </a:solidFill>
                <a:latin typeface="Times New Roman" panose="02020603050405020304" charset="0"/>
                <a:ea typeface="宋体" panose="02010600030101010101" pitchFamily="2" charset="-122"/>
                <a:cs typeface="Times New Roman" panose="02020603050405020304" charset="0"/>
              </a:rPr>
              <a:t>采用内容分析法，基于</a:t>
            </a:r>
            <a:r>
              <a:rPr lang="en-US" altLang="zh-CN" sz="2000" spc="160">
                <a:ln w="3175">
                  <a:noFill/>
                  <a:prstDash val="dash"/>
                </a:ln>
                <a:solidFill>
                  <a:schemeClr val="tx1"/>
                </a:solidFill>
                <a:latin typeface="Times New Roman" panose="02020603050405020304" charset="0"/>
                <a:ea typeface="宋体" panose="02010600030101010101" pitchFamily="2" charset="-122"/>
                <a:cs typeface="Times New Roman" panose="02020603050405020304" charset="0"/>
              </a:rPr>
              <a:t>ProQuest</a:t>
            </a:r>
            <a:r>
              <a:rPr lang="zh-CN" altLang="en-US" sz="2000" spc="160">
                <a:ln w="3175">
                  <a:noFill/>
                  <a:prstDash val="dash"/>
                </a:ln>
                <a:solidFill>
                  <a:schemeClr val="tx1"/>
                </a:solidFill>
                <a:latin typeface="Times New Roman" panose="02020603050405020304" charset="0"/>
                <a:ea typeface="宋体" panose="02010600030101010101" pitchFamily="2" charset="-122"/>
                <a:cs typeface="Times New Roman" panose="02020603050405020304" charset="0"/>
              </a:rPr>
              <a:t>数据库收集</a:t>
            </a:r>
            <a:r>
              <a:rPr lang="en-US" altLang="zh-CN" sz="2000" spc="160">
                <a:ln w="3175">
                  <a:noFill/>
                  <a:prstDash val="dash"/>
                </a:ln>
                <a:solidFill>
                  <a:schemeClr val="tx1"/>
                </a:solidFill>
                <a:latin typeface="Times New Roman" panose="02020603050405020304" charset="0"/>
                <a:ea typeface="宋体" panose="02010600030101010101" pitchFamily="2" charset="-122"/>
                <a:cs typeface="Times New Roman" panose="02020603050405020304" charset="0"/>
              </a:rPr>
              <a:t>2020</a:t>
            </a:r>
            <a:r>
              <a:rPr lang="zh-CN" altLang="en-US" sz="2000" spc="160">
                <a:ln w="3175">
                  <a:noFill/>
                  <a:prstDash val="dash"/>
                </a:ln>
                <a:solidFill>
                  <a:schemeClr val="tx1"/>
                </a:solidFill>
                <a:latin typeface="Times New Roman" panose="02020603050405020304" charset="0"/>
                <a:ea typeface="宋体" panose="02010600030101010101" pitchFamily="2" charset="-122"/>
                <a:cs typeface="Times New Roman" panose="02020603050405020304" charset="0"/>
              </a:rPr>
              <a:t>年至</a:t>
            </a:r>
            <a:r>
              <a:rPr lang="en-US" altLang="zh-CN" sz="2000" spc="160">
                <a:ln w="3175">
                  <a:noFill/>
                  <a:prstDash val="dash"/>
                </a:ln>
                <a:solidFill>
                  <a:schemeClr val="tx1"/>
                </a:solidFill>
                <a:latin typeface="Times New Roman" panose="02020603050405020304" charset="0"/>
                <a:ea typeface="宋体" panose="02010600030101010101" pitchFamily="2" charset="-122"/>
                <a:cs typeface="Times New Roman" panose="02020603050405020304" charset="0"/>
              </a:rPr>
              <a:t>2022</a:t>
            </a:r>
            <a:r>
              <a:rPr lang="zh-CN" altLang="en-US" sz="2000" spc="160">
                <a:ln w="3175">
                  <a:noFill/>
                  <a:prstDash val="dash"/>
                </a:ln>
                <a:solidFill>
                  <a:schemeClr val="tx1"/>
                </a:solidFill>
                <a:latin typeface="Times New Roman" panose="02020603050405020304" charset="0"/>
                <a:ea typeface="宋体" panose="02010600030101010101" pitchFamily="2" charset="-122"/>
                <a:cs typeface="Times New Roman" panose="02020603050405020304" charset="0"/>
              </a:rPr>
              <a:t>年间美国前十大发行量报纸中与</a:t>
            </a:r>
            <a:r>
              <a:rPr lang="en-US" altLang="zh-CN" sz="2000" spc="160">
                <a:ln w="3175">
                  <a:noFill/>
                  <a:prstDash val="dash"/>
                </a:ln>
                <a:solidFill>
                  <a:schemeClr val="tx1"/>
                </a:solidFill>
                <a:latin typeface="Times New Roman" panose="02020603050405020304" charset="0"/>
                <a:ea typeface="宋体" panose="02010600030101010101" pitchFamily="2" charset="-122"/>
                <a:cs typeface="Times New Roman" panose="02020603050405020304" charset="0"/>
              </a:rPr>
              <a:t>“</a:t>
            </a:r>
            <a:r>
              <a:rPr lang="zh-CN" altLang="en-US" sz="2000" spc="160">
                <a:ln w="3175">
                  <a:noFill/>
                  <a:prstDash val="dash"/>
                </a:ln>
                <a:solidFill>
                  <a:schemeClr val="tx1"/>
                </a:solidFill>
                <a:latin typeface="Times New Roman" panose="02020603050405020304" charset="0"/>
                <a:ea typeface="宋体" panose="02010600030101010101" pitchFamily="2" charset="-122"/>
                <a:cs typeface="Times New Roman" panose="02020603050405020304" charset="0"/>
              </a:rPr>
              <a:t>独处</a:t>
            </a:r>
            <a:r>
              <a:rPr lang="en-US" altLang="zh-CN" sz="2000" spc="160">
                <a:ln w="3175">
                  <a:noFill/>
                  <a:prstDash val="dash"/>
                </a:ln>
                <a:solidFill>
                  <a:schemeClr val="tx1"/>
                </a:solidFill>
                <a:latin typeface="Times New Roman" panose="02020603050405020304" charset="0"/>
                <a:ea typeface="宋体" panose="02010600030101010101" pitchFamily="2" charset="-122"/>
                <a:cs typeface="Times New Roman" panose="02020603050405020304" charset="0"/>
              </a:rPr>
              <a:t>”</a:t>
            </a:r>
            <a:r>
              <a:rPr lang="zh-CN" altLang="en-US" sz="2000" spc="160">
                <a:ln w="3175">
                  <a:noFill/>
                  <a:prstDash val="dash"/>
                </a:ln>
                <a:solidFill>
                  <a:schemeClr val="tx1"/>
                </a:solidFill>
                <a:latin typeface="Times New Roman" panose="02020603050405020304" charset="0"/>
                <a:ea typeface="宋体" panose="02010600030101010101" pitchFamily="2" charset="-122"/>
                <a:cs typeface="Times New Roman" panose="02020603050405020304" charset="0"/>
              </a:rPr>
              <a:t>相关的新闻文章。研究分为两个阶段：</a:t>
            </a:r>
            <a:endParaRPr lang="zh-CN" altLang="en-US" sz="2000" spc="160">
              <a:ln w="3175">
                <a:noFill/>
                <a:prstDash val="dash"/>
              </a:ln>
              <a:solidFill>
                <a:schemeClr val="tx1"/>
              </a:solidFill>
              <a:latin typeface="Times New Roman" panose="02020603050405020304" charset="0"/>
              <a:ea typeface="宋体" panose="02010600030101010101" pitchFamily="2" charset="-122"/>
              <a:cs typeface="Times New Roman" panose="02020603050405020304" charset="0"/>
            </a:endParaRPr>
          </a:p>
          <a:p>
            <a:pPr lvl="0" indent="457200" algn="just" fontAlgn="ctr">
              <a:lnSpc>
                <a:spcPct val="120000"/>
              </a:lnSpc>
              <a:spcBef>
                <a:spcPts val="0"/>
              </a:spcBef>
              <a:spcAft>
                <a:spcPts val="800"/>
              </a:spcAft>
              <a:buSzPct val="100000"/>
              <a:buFont typeface="Wingdings" panose="05000000000000000000" charset="0"/>
            </a:pPr>
            <a:r>
              <a:rPr lang="zh-CN" altLang="en-US" sz="2000" spc="160">
                <a:ln w="3175">
                  <a:noFill/>
                  <a:prstDash val="dash"/>
                </a:ln>
                <a:solidFill>
                  <a:schemeClr val="tx1"/>
                </a:solidFill>
                <a:latin typeface="Times New Roman" panose="02020603050405020304" charset="0"/>
                <a:ea typeface="宋体" panose="02010600030101010101" pitchFamily="2" charset="-122"/>
                <a:cs typeface="Times New Roman" panose="02020603050405020304" charset="0"/>
              </a:rPr>
              <a:t>首先通过关键词检索并筛选标题与全文，以人工双盲编码的方式剔除与人际独处无关的内容；</a:t>
            </a:r>
            <a:endParaRPr lang="zh-CN" altLang="en-US" sz="2000" spc="160">
              <a:ln w="3175">
                <a:noFill/>
                <a:prstDash val="dash"/>
              </a:ln>
              <a:solidFill>
                <a:schemeClr val="tx1"/>
              </a:solidFill>
              <a:latin typeface="Times New Roman" panose="02020603050405020304" charset="0"/>
              <a:ea typeface="宋体" panose="02010600030101010101" pitchFamily="2" charset="-122"/>
              <a:cs typeface="Times New Roman" panose="02020603050405020304" charset="0"/>
            </a:endParaRPr>
          </a:p>
          <a:p>
            <a:pPr lvl="0" indent="457200" algn="just" fontAlgn="ctr">
              <a:lnSpc>
                <a:spcPct val="120000"/>
              </a:lnSpc>
              <a:spcBef>
                <a:spcPts val="0"/>
              </a:spcBef>
              <a:spcAft>
                <a:spcPts val="800"/>
              </a:spcAft>
              <a:buSzPct val="100000"/>
              <a:buFont typeface="Wingdings" panose="05000000000000000000" charset="0"/>
            </a:pPr>
            <a:r>
              <a:rPr lang="zh-CN" altLang="en-US" sz="2000" spc="160">
                <a:ln w="3175">
                  <a:noFill/>
                  <a:prstDash val="dash"/>
                </a:ln>
                <a:solidFill>
                  <a:schemeClr val="tx1"/>
                </a:solidFill>
                <a:latin typeface="Times New Roman" panose="02020603050405020304" charset="0"/>
                <a:ea typeface="宋体" panose="02010600030101010101" pitchFamily="2" charset="-122"/>
                <a:cs typeface="Times New Roman" panose="02020603050405020304" charset="0"/>
              </a:rPr>
              <a:t>其次进行系统的标题和全文内容分析。标题分析由四名编码员对每篇文章标题进行情感倾向分类，并计算</a:t>
            </a:r>
            <a:r>
              <a:rPr lang="en-US" altLang="zh-CN" sz="2000" spc="160">
                <a:ln w="3175">
                  <a:noFill/>
                  <a:prstDash val="dash"/>
                </a:ln>
                <a:solidFill>
                  <a:schemeClr val="tx1"/>
                </a:solidFill>
                <a:latin typeface="Times New Roman" panose="02020603050405020304" charset="0"/>
                <a:ea typeface="宋体" panose="02010600030101010101" pitchFamily="2" charset="-122"/>
                <a:cs typeface="Times New Roman" panose="02020603050405020304" charset="0"/>
              </a:rPr>
              <a:t>Fleiss’s Kappa</a:t>
            </a:r>
            <a:r>
              <a:rPr lang="zh-CN" altLang="en-US" sz="2000" spc="160">
                <a:ln w="3175">
                  <a:noFill/>
                  <a:prstDash val="dash"/>
                </a:ln>
                <a:solidFill>
                  <a:schemeClr val="tx1"/>
                </a:solidFill>
                <a:latin typeface="Times New Roman" panose="02020603050405020304" charset="0"/>
                <a:ea typeface="宋体" panose="02010600030101010101" pitchFamily="2" charset="-122"/>
                <a:cs typeface="Times New Roman" panose="02020603050405020304" charset="0"/>
              </a:rPr>
              <a:t>检验一致性。全文分析部分由八名编码员组成四组，使用二元变量编码判断是否提及独处的具体益处与风险，并通过</a:t>
            </a:r>
            <a:r>
              <a:rPr lang="en-US" altLang="zh-CN" sz="2000" spc="160">
                <a:ln w="3175">
                  <a:noFill/>
                  <a:prstDash val="dash"/>
                </a:ln>
                <a:solidFill>
                  <a:schemeClr val="tx1"/>
                </a:solidFill>
                <a:latin typeface="Times New Roman" panose="02020603050405020304" charset="0"/>
                <a:ea typeface="宋体" panose="02010600030101010101" pitchFamily="2" charset="-122"/>
                <a:cs typeface="Times New Roman" panose="02020603050405020304" charset="0"/>
              </a:rPr>
              <a:t>Cohen’s Kappa</a:t>
            </a:r>
            <a:r>
              <a:rPr lang="zh-CN" altLang="en-US" sz="2000" spc="160">
                <a:ln w="3175">
                  <a:noFill/>
                  <a:prstDash val="dash"/>
                </a:ln>
                <a:solidFill>
                  <a:schemeClr val="tx1"/>
                </a:solidFill>
                <a:latin typeface="Times New Roman" panose="02020603050405020304" charset="0"/>
                <a:ea typeface="宋体" panose="02010600030101010101" pitchFamily="2" charset="-122"/>
                <a:cs typeface="Times New Roman" panose="02020603050405020304" charset="0"/>
              </a:rPr>
              <a:t>检验组内一致性。研究未使用自动化文本分析工具，而是依赖人工内容判定与统计分析方法，编码一致性数据表明分析过程具有高度信度。相关统计分析借助</a:t>
            </a:r>
            <a:r>
              <a:rPr lang="en-US" altLang="zh-CN" sz="2000" spc="160">
                <a:ln w="3175">
                  <a:noFill/>
                  <a:prstDash val="dash"/>
                </a:ln>
                <a:solidFill>
                  <a:schemeClr val="tx1"/>
                </a:solidFill>
                <a:latin typeface="Times New Roman" panose="02020603050405020304" charset="0"/>
                <a:ea typeface="宋体" panose="02010600030101010101" pitchFamily="2" charset="-122"/>
                <a:cs typeface="Times New Roman" panose="02020603050405020304" charset="0"/>
              </a:rPr>
              <a:t>R</a:t>
            </a:r>
            <a:r>
              <a:rPr lang="zh-CN" altLang="en-US" sz="2000" spc="160">
                <a:ln w="3175">
                  <a:noFill/>
                  <a:prstDash val="dash"/>
                </a:ln>
                <a:solidFill>
                  <a:schemeClr val="tx1"/>
                </a:solidFill>
                <a:latin typeface="Times New Roman" panose="02020603050405020304" charset="0"/>
                <a:ea typeface="宋体" panose="02010600030101010101" pitchFamily="2" charset="-122"/>
                <a:cs typeface="Times New Roman" panose="02020603050405020304" charset="0"/>
              </a:rPr>
              <a:t>完成，涉及的统计方法包括</a:t>
            </a:r>
            <a:r>
              <a:rPr lang="en-US" altLang="zh-CN" sz="2000" spc="160">
                <a:ln w="3175">
                  <a:noFill/>
                  <a:prstDash val="dash"/>
                </a:ln>
                <a:solidFill>
                  <a:schemeClr val="tx1"/>
                </a:solidFill>
                <a:latin typeface="Times New Roman" panose="02020603050405020304" charset="0"/>
                <a:ea typeface="宋体" panose="02010600030101010101" pitchFamily="2" charset="-122"/>
                <a:cs typeface="Times New Roman" panose="02020603050405020304" charset="0"/>
              </a:rPr>
              <a:t>Cohen’s Kappa</a:t>
            </a:r>
            <a:r>
              <a:rPr lang="zh-CN" altLang="en-US" sz="2000" spc="160">
                <a:ln w="3175">
                  <a:noFill/>
                  <a:prstDash val="dash"/>
                </a:ln>
                <a:solidFill>
                  <a:schemeClr val="tx1"/>
                </a:solidFill>
                <a:latin typeface="Times New Roman" panose="02020603050405020304" charset="0"/>
                <a:ea typeface="宋体" panose="02010600030101010101" pitchFamily="2" charset="-122"/>
                <a:cs typeface="Times New Roman" panose="02020603050405020304" charset="0"/>
              </a:rPr>
              <a:t>与</a:t>
            </a:r>
            <a:r>
              <a:rPr lang="en-US" altLang="zh-CN" sz="2000" spc="160">
                <a:ln w="3175">
                  <a:noFill/>
                  <a:prstDash val="dash"/>
                </a:ln>
                <a:solidFill>
                  <a:schemeClr val="tx1"/>
                </a:solidFill>
                <a:latin typeface="Times New Roman" panose="02020603050405020304" charset="0"/>
                <a:ea typeface="宋体" panose="02010600030101010101" pitchFamily="2" charset="-122"/>
                <a:cs typeface="Times New Roman" panose="02020603050405020304" charset="0"/>
              </a:rPr>
              <a:t>Fleiss’s Kappa</a:t>
            </a:r>
            <a:r>
              <a:rPr lang="zh-CN" altLang="en-US" sz="2000" spc="160">
                <a:ln w="3175">
                  <a:noFill/>
                  <a:prstDash val="dash"/>
                </a:ln>
                <a:solidFill>
                  <a:schemeClr val="tx1"/>
                </a:solidFill>
                <a:latin typeface="Times New Roman" panose="02020603050405020304" charset="0"/>
                <a:ea typeface="宋体" panose="02010600030101010101" pitchFamily="2" charset="-122"/>
                <a:cs typeface="Times New Roman" panose="02020603050405020304" charset="0"/>
              </a:rPr>
              <a:t>等一致性系数计算。</a:t>
            </a:r>
            <a:endParaRPr lang="zh-CN" altLang="en-US" sz="2000" spc="160">
              <a:ln w="3175">
                <a:noFill/>
                <a:prstDash val="dash"/>
              </a:ln>
              <a:solidFill>
                <a:schemeClr val="tx1"/>
              </a:solidFill>
              <a:latin typeface="Times New Roman" panose="02020603050405020304" charset="0"/>
              <a:ea typeface="宋体" panose="02010600030101010101" pitchFamily="2" charset="-122"/>
              <a:cs typeface="Times New Roman" panose="02020603050405020304" charset="0"/>
            </a:endParaRPr>
          </a:p>
        </p:txBody>
      </p:sp>
      <p:sp>
        <p:nvSpPr>
          <p:cNvPr id="10" name="箭头: V 形 3"/>
          <p:cNvSpPr/>
          <p:nvPr/>
        </p:nvSpPr>
        <p:spPr>
          <a:xfrm flipV="1">
            <a:off x="554355" y="329565"/>
            <a:ext cx="377190" cy="436880"/>
          </a:xfrm>
          <a:prstGeom prst="chevron">
            <a:avLst/>
          </a:prstGeom>
          <a:solidFill>
            <a:srgbClr val="006A44"/>
          </a:solidFill>
          <a:ln w="12700" cap="flat" cmpd="sng" algn="ctr">
            <a:noFill/>
            <a:prstDash val="solid"/>
            <a:miter lim="800000"/>
          </a:ln>
          <a:effectLst/>
        </p:spPr>
        <p:txBody>
          <a:bodyPr rtlCol="0" anchor="ctr"/>
          <a:p>
            <a:pPr algn="ctr"/>
            <a:endParaRPr lang="zh-CN" altLang="en-US" sz="1350" dirty="0">
              <a:solidFill>
                <a:srgbClr val="000000"/>
              </a:solidFill>
              <a:latin typeface="Times New Roman" panose="02020603050405020304" charset="0"/>
              <a:ea typeface="思源黑体 CN Light" panose="020B0300000000000000" pitchFamily="34" charset="-122"/>
              <a:cs typeface="Times New Roman" panose="02020603050405020304" charset="0"/>
              <a:sym typeface="思源宋体 CN Light" panose="02020300000000000000" pitchFamily="18" charset="-122"/>
            </a:endParaRPr>
          </a:p>
        </p:txBody>
      </p:sp>
      <p:sp>
        <p:nvSpPr>
          <p:cNvPr id="2" name="箭头: V 形 4"/>
          <p:cNvSpPr/>
          <p:nvPr/>
        </p:nvSpPr>
        <p:spPr>
          <a:xfrm flipV="1">
            <a:off x="867410" y="325120"/>
            <a:ext cx="377190" cy="436880"/>
          </a:xfrm>
          <a:prstGeom prst="chevron">
            <a:avLst/>
          </a:prstGeom>
          <a:solidFill>
            <a:srgbClr val="FFFFFF"/>
          </a:solidFill>
          <a:ln w="12700" cap="flat" cmpd="sng" algn="ctr">
            <a:solidFill>
              <a:srgbClr val="006A44"/>
            </a:solidFill>
            <a:prstDash val="solid"/>
            <a:miter lim="800000"/>
          </a:ln>
          <a:effectLst/>
        </p:spPr>
        <p:txBody>
          <a:bodyPr rtlCol="0" anchor="ctr"/>
          <a:p>
            <a:pPr algn="ctr"/>
            <a:endParaRPr lang="zh-CN" altLang="en-US" sz="1350" dirty="0">
              <a:solidFill>
                <a:srgbClr val="000000"/>
              </a:solidFill>
              <a:latin typeface="Times New Roman" panose="02020603050405020304" charset="0"/>
              <a:ea typeface="思源黑体 CN Light" panose="020B0300000000000000" pitchFamily="34" charset="-122"/>
              <a:cs typeface="Times New Roman" panose="02020603050405020304" charset="0"/>
              <a:sym typeface="思源宋体 CN Light" panose="02020300000000000000" pitchFamily="18" charset="-122"/>
            </a:endParaRPr>
          </a:p>
        </p:txBody>
      </p:sp>
      <p:cxnSp>
        <p:nvCxnSpPr>
          <p:cNvPr id="12" name="直接连接符 11"/>
          <p:cNvCxnSpPr/>
          <p:nvPr/>
        </p:nvCxnSpPr>
        <p:spPr>
          <a:xfrm>
            <a:off x="1337297" y="751736"/>
            <a:ext cx="10519410" cy="0"/>
          </a:xfrm>
          <a:prstGeom prst="line">
            <a:avLst/>
          </a:prstGeom>
          <a:noFill/>
          <a:ln w="6350" cap="flat" cmpd="sng" algn="ctr">
            <a:solidFill>
              <a:srgbClr val="293247"/>
            </a:solidFill>
            <a:prstDash val="lgDash"/>
            <a:miter lim="800000"/>
            <a:tailEnd type="oval"/>
          </a:ln>
          <a:effectLst/>
        </p:spPr>
      </p:cxnSp>
      <p:sp>
        <p:nvSpPr>
          <p:cNvPr id="17" name="文本框 16"/>
          <p:cNvSpPr txBox="1"/>
          <p:nvPr/>
        </p:nvSpPr>
        <p:spPr>
          <a:xfrm>
            <a:off x="1419212" y="301090"/>
            <a:ext cx="2019300" cy="460375"/>
          </a:xfrm>
          <a:prstGeom prst="rect">
            <a:avLst/>
          </a:prstGeom>
          <a:noFill/>
        </p:spPr>
        <p:txBody>
          <a:bodyPr wrap="none" rtlCol="0">
            <a:spAutoFit/>
          </a:bodyPr>
          <a:p>
            <a:r>
              <a:rPr lang="zh-CN" altLang="en-US" sz="2400" b="1" dirty="0">
                <a:solidFill>
                  <a:srgbClr val="000000">
                    <a:lumMod val="75000"/>
                    <a:lumOff val="25000"/>
                  </a:srgbClr>
                </a:solidFill>
                <a:latin typeface="Times New Roman" panose="02020603050405020304" charset="0"/>
                <a:ea typeface="黑体" panose="02010609060101010101" charset="-122"/>
                <a:sym typeface="思源宋体 CN Light" panose="02020300000000000000" pitchFamily="18" charset="-122"/>
              </a:rPr>
              <a:t>研究一：介绍</a:t>
            </a:r>
            <a:endParaRPr lang="zh-CN" altLang="en-US" sz="2400" b="1" dirty="0">
              <a:solidFill>
                <a:srgbClr val="000000">
                  <a:lumMod val="75000"/>
                  <a:lumOff val="25000"/>
                </a:srgbClr>
              </a:solidFill>
              <a:latin typeface="Times New Roman" panose="02020603050405020304" charset="0"/>
              <a:ea typeface="黑体" panose="02010609060101010101" charset="-122"/>
              <a:sym typeface="思源宋体 CN Light" panose="02020300000000000000" pitchFamily="18" charset="-122"/>
            </a:endParaRPr>
          </a:p>
        </p:txBody>
      </p:sp>
      <p:sp>
        <p:nvSpPr>
          <p:cNvPr id="18" name="箭头: V 形 8"/>
          <p:cNvSpPr/>
          <p:nvPr/>
        </p:nvSpPr>
        <p:spPr>
          <a:xfrm flipV="1">
            <a:off x="235585" y="325120"/>
            <a:ext cx="377190" cy="436880"/>
          </a:xfrm>
          <a:prstGeom prst="chevron">
            <a:avLst/>
          </a:prstGeom>
          <a:solidFill>
            <a:srgbClr val="FFFFFF"/>
          </a:solidFill>
          <a:ln w="12700" cap="flat" cmpd="sng" algn="ctr">
            <a:solidFill>
              <a:srgbClr val="A5A5A5"/>
            </a:solidFill>
            <a:prstDash val="solid"/>
            <a:miter lim="800000"/>
          </a:ln>
          <a:effectLst/>
        </p:spPr>
        <p:txBody>
          <a:bodyPr rtlCol="0" anchor="ctr"/>
          <a:p>
            <a:pPr algn="ctr"/>
            <a:endParaRPr lang="zh-CN" altLang="en-US" sz="1350" dirty="0">
              <a:solidFill>
                <a:srgbClr val="000000"/>
              </a:solidFill>
              <a:latin typeface="Times New Roman" panose="02020603050405020304" charset="0"/>
              <a:ea typeface="思源黑体 CN Light" panose="020B0300000000000000" pitchFamily="34" charset="-122"/>
              <a:cs typeface="Times New Roman" panose="02020603050405020304" charset="0"/>
              <a:sym typeface="思源宋体 CN Light" panose="02020300000000000000" pitchFamily="18" charset="-122"/>
            </a:endParaRPr>
          </a:p>
        </p:txBody>
      </p:sp>
      <p:pic>
        <p:nvPicPr>
          <p:cNvPr id="3" name="图片 2" descr="南京师范大学（黑）"/>
          <p:cNvPicPr>
            <a:picLocks noChangeAspect="1"/>
          </p:cNvPicPr>
          <p:nvPr/>
        </p:nvPicPr>
        <p:blipFill>
          <a:blip r:embed="rId4"/>
          <a:stretch>
            <a:fillRect/>
          </a:stretch>
        </p:blipFill>
        <p:spPr>
          <a:xfrm>
            <a:off x="9657080" y="-310515"/>
            <a:ext cx="2285365" cy="1615440"/>
          </a:xfrm>
          <a:prstGeom prst="rect">
            <a:avLst/>
          </a:prstGeom>
        </p:spPr>
      </p:pic>
      <p:pic>
        <p:nvPicPr>
          <p:cNvPr id="4" name="图片 3" descr="校徽-绿"/>
          <p:cNvPicPr>
            <a:picLocks noChangeAspect="1"/>
          </p:cNvPicPr>
          <p:nvPr/>
        </p:nvPicPr>
        <p:blipFill>
          <a:blip r:embed="rId5"/>
          <a:stretch>
            <a:fillRect/>
          </a:stretch>
        </p:blipFill>
        <p:spPr>
          <a:xfrm>
            <a:off x="9657080" y="20320"/>
            <a:ext cx="640715" cy="906780"/>
          </a:xfrm>
          <a:prstGeom prst="rect">
            <a:avLst/>
          </a:prstGeom>
        </p:spPr>
      </p:pic>
      <p:sp>
        <p:nvSpPr>
          <p:cNvPr id="25" name="矩形 24"/>
          <p:cNvSpPr/>
          <p:nvPr/>
        </p:nvSpPr>
        <p:spPr>
          <a:xfrm>
            <a:off x="0" y="6702425"/>
            <a:ext cx="12192000" cy="155575"/>
          </a:xfrm>
          <a:prstGeom prst="rect">
            <a:avLst/>
          </a:prstGeom>
          <a:solidFill>
            <a:srgbClr val="006A4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latin typeface="Times New Roman" panose="02020603050405020304" charset="0"/>
              <a:cs typeface="Times New Roman" panose="02020603050405020304" charset="0"/>
            </a:endParaRPr>
          </a:p>
        </p:txBody>
      </p:sp>
    </p:spTree>
    <p:custDataLst>
      <p:tags r:id="rId6"/>
    </p:custDataLst>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randombar(horizontal)">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 name="箭头: V 形 3"/>
          <p:cNvSpPr/>
          <p:nvPr/>
        </p:nvSpPr>
        <p:spPr>
          <a:xfrm flipV="1">
            <a:off x="554355" y="329565"/>
            <a:ext cx="377190" cy="436880"/>
          </a:xfrm>
          <a:prstGeom prst="chevron">
            <a:avLst/>
          </a:prstGeom>
          <a:solidFill>
            <a:srgbClr val="006A44"/>
          </a:solidFill>
          <a:ln w="12700" cap="flat" cmpd="sng" algn="ctr">
            <a:noFill/>
            <a:prstDash val="solid"/>
            <a:miter lim="800000"/>
          </a:ln>
          <a:effectLst/>
        </p:spPr>
        <p:txBody>
          <a:bodyPr rtlCol="0" anchor="ctr"/>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sp>
        <p:nvSpPr>
          <p:cNvPr id="2" name="箭头: V 形 4"/>
          <p:cNvSpPr/>
          <p:nvPr/>
        </p:nvSpPr>
        <p:spPr>
          <a:xfrm flipV="1">
            <a:off x="867410" y="325120"/>
            <a:ext cx="377190" cy="436880"/>
          </a:xfrm>
          <a:prstGeom prst="chevron">
            <a:avLst/>
          </a:prstGeom>
          <a:solidFill>
            <a:srgbClr val="FFFFFF"/>
          </a:solidFill>
          <a:ln w="12700" cap="flat" cmpd="sng" algn="ctr">
            <a:solidFill>
              <a:srgbClr val="006A44"/>
            </a:solidFill>
            <a:prstDash val="solid"/>
            <a:miter lim="800000"/>
          </a:ln>
          <a:effectLst/>
        </p:spPr>
        <p:txBody>
          <a:bodyPr rtlCol="0" anchor="ctr"/>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cxnSp>
        <p:nvCxnSpPr>
          <p:cNvPr id="12" name="直接连接符 11"/>
          <p:cNvCxnSpPr/>
          <p:nvPr/>
        </p:nvCxnSpPr>
        <p:spPr>
          <a:xfrm>
            <a:off x="1337297" y="751736"/>
            <a:ext cx="10519410" cy="0"/>
          </a:xfrm>
          <a:prstGeom prst="line">
            <a:avLst/>
          </a:prstGeom>
          <a:noFill/>
          <a:ln w="6350" cap="flat" cmpd="sng" algn="ctr">
            <a:solidFill>
              <a:srgbClr val="293247"/>
            </a:solidFill>
            <a:prstDash val="lgDash"/>
            <a:miter lim="800000"/>
            <a:tailEnd type="oval"/>
          </a:ln>
          <a:effectLst/>
        </p:spPr>
      </p:cxnSp>
      <p:sp>
        <p:nvSpPr>
          <p:cNvPr id="17" name="文本框 16"/>
          <p:cNvSpPr txBox="1"/>
          <p:nvPr/>
        </p:nvSpPr>
        <p:spPr>
          <a:xfrm>
            <a:off x="1419212" y="301090"/>
            <a:ext cx="2631440" cy="460375"/>
          </a:xfrm>
          <a:prstGeom prst="rect">
            <a:avLst/>
          </a:prstGeom>
          <a:noFill/>
        </p:spPr>
        <p:txBody>
          <a:bodyPr wrap="none" rtlCol="0">
            <a:spAutoFit/>
          </a:bodyPr>
          <a:p>
            <a:r>
              <a:rPr lang="zh-CN" altLang="en-US" sz="2400" b="1" dirty="0">
                <a:solidFill>
                  <a:srgbClr val="000000">
                    <a:lumMod val="75000"/>
                    <a:lumOff val="25000"/>
                  </a:srgbClr>
                </a:solidFill>
                <a:latin typeface="黑体" panose="02010609060101010101" charset="-122"/>
                <a:ea typeface="黑体" panose="02010609060101010101" charset="-122"/>
                <a:sym typeface="思源宋体 CN Light" panose="02020300000000000000" pitchFamily="18" charset="-122"/>
              </a:rPr>
              <a:t>研究一：重复结果</a:t>
            </a:r>
            <a:endParaRPr lang="en-US" altLang="zh-CN" sz="2400" b="1" dirty="0">
              <a:solidFill>
                <a:srgbClr val="000000">
                  <a:lumMod val="75000"/>
                  <a:lumOff val="25000"/>
                </a:srgbClr>
              </a:solidFill>
              <a:latin typeface="黑体" panose="02010609060101010101" charset="-122"/>
              <a:ea typeface="黑体" panose="02010609060101010101" charset="-122"/>
              <a:sym typeface="思源宋体 CN Light" panose="02020300000000000000" pitchFamily="18" charset="-122"/>
            </a:endParaRPr>
          </a:p>
        </p:txBody>
      </p:sp>
      <p:sp>
        <p:nvSpPr>
          <p:cNvPr id="18" name="箭头: V 形 8"/>
          <p:cNvSpPr/>
          <p:nvPr/>
        </p:nvSpPr>
        <p:spPr>
          <a:xfrm flipV="1">
            <a:off x="235585" y="325120"/>
            <a:ext cx="377190" cy="436880"/>
          </a:xfrm>
          <a:prstGeom prst="chevron">
            <a:avLst/>
          </a:prstGeom>
          <a:solidFill>
            <a:srgbClr val="FFFFFF"/>
          </a:solidFill>
          <a:ln w="12700" cap="flat" cmpd="sng" algn="ctr">
            <a:solidFill>
              <a:srgbClr val="A5A5A5"/>
            </a:solidFill>
            <a:prstDash val="solid"/>
            <a:miter lim="800000"/>
          </a:ln>
          <a:effectLst/>
        </p:spPr>
        <p:txBody>
          <a:bodyPr rtlCol="0" anchor="ctr"/>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pic>
        <p:nvPicPr>
          <p:cNvPr id="3" name="图片 2" descr="南京师范大学（黑）"/>
          <p:cNvPicPr>
            <a:picLocks noChangeAspect="1"/>
          </p:cNvPicPr>
          <p:nvPr/>
        </p:nvPicPr>
        <p:blipFill>
          <a:blip r:embed="rId1"/>
          <a:stretch>
            <a:fillRect/>
          </a:stretch>
        </p:blipFill>
        <p:spPr>
          <a:xfrm>
            <a:off x="9657080" y="-310515"/>
            <a:ext cx="2285365" cy="1615440"/>
          </a:xfrm>
          <a:prstGeom prst="rect">
            <a:avLst/>
          </a:prstGeom>
        </p:spPr>
      </p:pic>
      <p:pic>
        <p:nvPicPr>
          <p:cNvPr id="4" name="图片 3" descr="校徽-绿"/>
          <p:cNvPicPr>
            <a:picLocks noChangeAspect="1"/>
          </p:cNvPicPr>
          <p:nvPr/>
        </p:nvPicPr>
        <p:blipFill>
          <a:blip r:embed="rId2"/>
          <a:stretch>
            <a:fillRect/>
          </a:stretch>
        </p:blipFill>
        <p:spPr>
          <a:xfrm>
            <a:off x="9657080" y="20320"/>
            <a:ext cx="640715" cy="906780"/>
          </a:xfrm>
          <a:prstGeom prst="rect">
            <a:avLst/>
          </a:prstGeom>
        </p:spPr>
      </p:pic>
      <p:sp>
        <p:nvSpPr>
          <p:cNvPr id="25" name="矩形 24"/>
          <p:cNvSpPr/>
          <p:nvPr/>
        </p:nvSpPr>
        <p:spPr>
          <a:xfrm>
            <a:off x="0" y="6702425"/>
            <a:ext cx="12192000" cy="155575"/>
          </a:xfrm>
          <a:prstGeom prst="rect">
            <a:avLst/>
          </a:prstGeom>
          <a:solidFill>
            <a:srgbClr val="006A4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5" name="图片 4"/>
          <p:cNvPicPr>
            <a:picLocks noChangeAspect="1"/>
          </p:cNvPicPr>
          <p:nvPr/>
        </p:nvPicPr>
        <p:blipFill>
          <a:blip r:embed="rId3"/>
          <a:stretch>
            <a:fillRect/>
          </a:stretch>
        </p:blipFill>
        <p:spPr>
          <a:xfrm>
            <a:off x="4989830" y="1022985"/>
            <a:ext cx="6737350" cy="4973955"/>
          </a:xfrm>
          <a:prstGeom prst="rect">
            <a:avLst/>
          </a:prstGeom>
        </p:spPr>
      </p:pic>
      <p:sp>
        <p:nvSpPr>
          <p:cNvPr id="6" name="文本框 5"/>
          <p:cNvSpPr txBox="1"/>
          <p:nvPr/>
        </p:nvSpPr>
        <p:spPr>
          <a:xfrm>
            <a:off x="554355" y="1304925"/>
            <a:ext cx="4436110" cy="2056765"/>
          </a:xfrm>
          <a:prstGeom prst="rect">
            <a:avLst/>
          </a:prstGeom>
          <a:noFill/>
        </p:spPr>
        <p:txBody>
          <a:bodyPr wrap="square" rtlCol="0">
            <a:noAutofit/>
          </a:bodyPr>
          <a:p>
            <a:pPr indent="457200"/>
            <a:r>
              <a:rPr lang="zh-CN" altLang="en-US"/>
              <a:t>最初的检索共产生了</a:t>
            </a:r>
            <a:r>
              <a:rPr lang="en-US" altLang="zh-CN"/>
              <a:t> 691 </a:t>
            </a:r>
            <a:r>
              <a:rPr lang="zh-CN" altLang="en-US"/>
              <a:t>篇新闻文章。排除了</a:t>
            </a:r>
            <a:r>
              <a:rPr lang="en-US" altLang="zh-CN"/>
              <a:t> 16 </a:t>
            </a:r>
            <a:r>
              <a:rPr lang="zh-CN" altLang="en-US"/>
              <a:t>篇重复文章。两名独立编码员筛选了剩余的</a:t>
            </a:r>
            <a:r>
              <a:rPr lang="en-US" altLang="zh-CN"/>
              <a:t> 675 </a:t>
            </a:r>
            <a:r>
              <a:rPr lang="zh-CN" altLang="en-US"/>
              <a:t>个标题，以确定与感兴趣主题相关的文章</a:t>
            </a:r>
            <a:r>
              <a:rPr lang="en-US" altLang="zh-CN"/>
              <a:t>  (Cohen’s Kappa κ = 0.65)</a:t>
            </a:r>
            <a:endParaRPr lang="en-US" altLang="zh-CN"/>
          </a:p>
        </p:txBody>
      </p:sp>
    </p:spTree>
    <p:custDataLst>
      <p:tags r:id="rId4"/>
    </p:custDataLst>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 name="箭头: V 形 3"/>
          <p:cNvSpPr/>
          <p:nvPr/>
        </p:nvSpPr>
        <p:spPr>
          <a:xfrm flipV="1">
            <a:off x="554355" y="329565"/>
            <a:ext cx="377190" cy="436880"/>
          </a:xfrm>
          <a:prstGeom prst="chevron">
            <a:avLst/>
          </a:prstGeom>
          <a:solidFill>
            <a:srgbClr val="006A44"/>
          </a:solidFill>
          <a:ln w="12700" cap="flat" cmpd="sng" algn="ctr">
            <a:noFill/>
            <a:prstDash val="solid"/>
            <a:miter lim="800000"/>
          </a:ln>
          <a:effectLst/>
        </p:spPr>
        <p:txBody>
          <a:bodyPr rtlCol="0" anchor="ctr"/>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sp>
        <p:nvSpPr>
          <p:cNvPr id="2" name="箭头: V 形 4"/>
          <p:cNvSpPr/>
          <p:nvPr/>
        </p:nvSpPr>
        <p:spPr>
          <a:xfrm flipV="1">
            <a:off x="867410" y="325120"/>
            <a:ext cx="377190" cy="436880"/>
          </a:xfrm>
          <a:prstGeom prst="chevron">
            <a:avLst/>
          </a:prstGeom>
          <a:solidFill>
            <a:srgbClr val="FFFFFF"/>
          </a:solidFill>
          <a:ln w="12700" cap="flat" cmpd="sng" algn="ctr">
            <a:solidFill>
              <a:srgbClr val="006A44"/>
            </a:solidFill>
            <a:prstDash val="solid"/>
            <a:miter lim="800000"/>
          </a:ln>
          <a:effectLst/>
        </p:spPr>
        <p:txBody>
          <a:bodyPr rtlCol="0" anchor="ctr"/>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cxnSp>
        <p:nvCxnSpPr>
          <p:cNvPr id="12" name="直接连接符 11"/>
          <p:cNvCxnSpPr/>
          <p:nvPr/>
        </p:nvCxnSpPr>
        <p:spPr>
          <a:xfrm>
            <a:off x="1337297" y="751736"/>
            <a:ext cx="10519410" cy="0"/>
          </a:xfrm>
          <a:prstGeom prst="line">
            <a:avLst/>
          </a:prstGeom>
          <a:noFill/>
          <a:ln w="6350" cap="flat" cmpd="sng" algn="ctr">
            <a:solidFill>
              <a:srgbClr val="293247"/>
            </a:solidFill>
            <a:prstDash val="lgDash"/>
            <a:miter lim="800000"/>
            <a:tailEnd type="oval"/>
          </a:ln>
          <a:effectLst/>
        </p:spPr>
      </p:cxnSp>
      <p:sp>
        <p:nvSpPr>
          <p:cNvPr id="17" name="文本框 16"/>
          <p:cNvSpPr txBox="1"/>
          <p:nvPr/>
        </p:nvSpPr>
        <p:spPr>
          <a:xfrm>
            <a:off x="1419212" y="301090"/>
            <a:ext cx="2631440" cy="460375"/>
          </a:xfrm>
          <a:prstGeom prst="rect">
            <a:avLst/>
          </a:prstGeom>
          <a:noFill/>
        </p:spPr>
        <p:txBody>
          <a:bodyPr wrap="none" rtlCol="0">
            <a:spAutoFit/>
          </a:bodyPr>
          <a:p>
            <a:r>
              <a:rPr lang="zh-CN" altLang="en-US" sz="2400" b="1" dirty="0">
                <a:solidFill>
                  <a:srgbClr val="000000">
                    <a:lumMod val="75000"/>
                    <a:lumOff val="25000"/>
                  </a:srgbClr>
                </a:solidFill>
                <a:latin typeface="黑体" panose="02010609060101010101" charset="-122"/>
                <a:ea typeface="黑体" panose="02010609060101010101" charset="-122"/>
                <a:sym typeface="思源宋体 CN Light" panose="02020300000000000000" pitchFamily="18" charset="-122"/>
              </a:rPr>
              <a:t>研究一：重复结果</a:t>
            </a:r>
            <a:endParaRPr lang="en-US" altLang="zh-CN" sz="2400" b="1" dirty="0">
              <a:solidFill>
                <a:srgbClr val="000000">
                  <a:lumMod val="75000"/>
                  <a:lumOff val="25000"/>
                </a:srgbClr>
              </a:solidFill>
              <a:latin typeface="黑体" panose="02010609060101010101" charset="-122"/>
              <a:ea typeface="黑体" panose="02010609060101010101" charset="-122"/>
              <a:sym typeface="思源宋体 CN Light" panose="02020300000000000000" pitchFamily="18" charset="-122"/>
            </a:endParaRPr>
          </a:p>
        </p:txBody>
      </p:sp>
      <p:sp>
        <p:nvSpPr>
          <p:cNvPr id="18" name="箭头: V 形 8"/>
          <p:cNvSpPr/>
          <p:nvPr/>
        </p:nvSpPr>
        <p:spPr>
          <a:xfrm flipV="1">
            <a:off x="235585" y="325120"/>
            <a:ext cx="377190" cy="436880"/>
          </a:xfrm>
          <a:prstGeom prst="chevron">
            <a:avLst/>
          </a:prstGeom>
          <a:solidFill>
            <a:srgbClr val="FFFFFF"/>
          </a:solidFill>
          <a:ln w="12700" cap="flat" cmpd="sng" algn="ctr">
            <a:solidFill>
              <a:srgbClr val="A5A5A5"/>
            </a:solidFill>
            <a:prstDash val="solid"/>
            <a:miter lim="800000"/>
          </a:ln>
          <a:effectLst/>
        </p:spPr>
        <p:txBody>
          <a:bodyPr rtlCol="0" anchor="ctr"/>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pic>
        <p:nvPicPr>
          <p:cNvPr id="3" name="图片 2" descr="南京师范大学（黑）"/>
          <p:cNvPicPr>
            <a:picLocks noChangeAspect="1"/>
          </p:cNvPicPr>
          <p:nvPr/>
        </p:nvPicPr>
        <p:blipFill>
          <a:blip r:embed="rId1"/>
          <a:stretch>
            <a:fillRect/>
          </a:stretch>
        </p:blipFill>
        <p:spPr>
          <a:xfrm>
            <a:off x="9657080" y="-310515"/>
            <a:ext cx="2285365" cy="1615440"/>
          </a:xfrm>
          <a:prstGeom prst="rect">
            <a:avLst/>
          </a:prstGeom>
        </p:spPr>
      </p:pic>
      <p:pic>
        <p:nvPicPr>
          <p:cNvPr id="4" name="图片 3" descr="校徽-绿"/>
          <p:cNvPicPr>
            <a:picLocks noChangeAspect="1"/>
          </p:cNvPicPr>
          <p:nvPr/>
        </p:nvPicPr>
        <p:blipFill>
          <a:blip r:embed="rId2"/>
          <a:stretch>
            <a:fillRect/>
          </a:stretch>
        </p:blipFill>
        <p:spPr>
          <a:xfrm>
            <a:off x="9657080" y="20320"/>
            <a:ext cx="640715" cy="906780"/>
          </a:xfrm>
          <a:prstGeom prst="rect">
            <a:avLst/>
          </a:prstGeom>
        </p:spPr>
      </p:pic>
      <p:sp>
        <p:nvSpPr>
          <p:cNvPr id="25" name="矩形 24"/>
          <p:cNvSpPr/>
          <p:nvPr/>
        </p:nvSpPr>
        <p:spPr>
          <a:xfrm>
            <a:off x="0" y="6702425"/>
            <a:ext cx="12192000" cy="155575"/>
          </a:xfrm>
          <a:prstGeom prst="rect">
            <a:avLst/>
          </a:prstGeom>
          <a:solidFill>
            <a:srgbClr val="006A4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6" name="文本框 5"/>
          <p:cNvSpPr txBox="1"/>
          <p:nvPr/>
        </p:nvSpPr>
        <p:spPr>
          <a:xfrm>
            <a:off x="554355" y="1304925"/>
            <a:ext cx="4436110" cy="2056765"/>
          </a:xfrm>
          <a:prstGeom prst="rect">
            <a:avLst/>
          </a:prstGeom>
          <a:noFill/>
        </p:spPr>
        <p:txBody>
          <a:bodyPr wrap="square" rtlCol="0">
            <a:noAutofit/>
          </a:bodyPr>
          <a:p>
            <a:r>
              <a:rPr lang="zh-CN" altLang="en-US"/>
              <a:t>接下来，相同的两位编码员审查了文章的剩余</a:t>
            </a:r>
            <a:r>
              <a:rPr lang="en-US" altLang="zh-CN"/>
              <a:t> 377 </a:t>
            </a:r>
            <a:r>
              <a:rPr lang="zh-CN" altLang="en-US"/>
              <a:t>篇全文，并排除了与感兴趣的主题没有直接关系的文章</a:t>
            </a:r>
            <a:r>
              <a:rPr lang="en-US" altLang="zh-CN"/>
              <a:t>(e.g., “Minorities sent to solitary more often: Black, Indian inmates face dis_x0002_proportionately higher rates”; Cohen’s Kappa κ = 0.78)</a:t>
            </a:r>
            <a:endParaRPr lang="en-US" altLang="zh-CN"/>
          </a:p>
        </p:txBody>
      </p:sp>
      <p:pic>
        <p:nvPicPr>
          <p:cNvPr id="7" name="图片 6"/>
          <p:cNvPicPr>
            <a:picLocks noChangeAspect="1"/>
          </p:cNvPicPr>
          <p:nvPr/>
        </p:nvPicPr>
        <p:blipFill>
          <a:blip r:embed="rId3"/>
          <a:stretch>
            <a:fillRect/>
          </a:stretch>
        </p:blipFill>
        <p:spPr>
          <a:xfrm>
            <a:off x="4801870" y="1041400"/>
            <a:ext cx="7054850" cy="4953000"/>
          </a:xfrm>
          <a:prstGeom prst="rect">
            <a:avLst/>
          </a:prstGeom>
        </p:spPr>
      </p:pic>
    </p:spTree>
    <p:custDataLst>
      <p:tags r:id="rId4"/>
    </p:custDataLst>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 name="箭头: V 形 3"/>
          <p:cNvSpPr/>
          <p:nvPr/>
        </p:nvSpPr>
        <p:spPr>
          <a:xfrm flipV="1">
            <a:off x="554355" y="329565"/>
            <a:ext cx="377190" cy="436880"/>
          </a:xfrm>
          <a:prstGeom prst="chevron">
            <a:avLst/>
          </a:prstGeom>
          <a:solidFill>
            <a:srgbClr val="006A44"/>
          </a:solidFill>
          <a:ln w="12700" cap="flat" cmpd="sng" algn="ctr">
            <a:noFill/>
            <a:prstDash val="solid"/>
            <a:miter lim="800000"/>
          </a:ln>
          <a:effectLst/>
        </p:spPr>
        <p:txBody>
          <a:bodyPr rtlCol="0" anchor="ctr"/>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sp>
        <p:nvSpPr>
          <p:cNvPr id="2" name="箭头: V 形 4"/>
          <p:cNvSpPr/>
          <p:nvPr/>
        </p:nvSpPr>
        <p:spPr>
          <a:xfrm flipV="1">
            <a:off x="867410" y="325120"/>
            <a:ext cx="377190" cy="436880"/>
          </a:xfrm>
          <a:prstGeom prst="chevron">
            <a:avLst/>
          </a:prstGeom>
          <a:solidFill>
            <a:srgbClr val="FFFFFF"/>
          </a:solidFill>
          <a:ln w="12700" cap="flat" cmpd="sng" algn="ctr">
            <a:solidFill>
              <a:srgbClr val="006A44"/>
            </a:solidFill>
            <a:prstDash val="solid"/>
            <a:miter lim="800000"/>
          </a:ln>
          <a:effectLst/>
        </p:spPr>
        <p:txBody>
          <a:bodyPr rtlCol="0" anchor="ctr"/>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cxnSp>
        <p:nvCxnSpPr>
          <p:cNvPr id="12" name="直接连接符 11"/>
          <p:cNvCxnSpPr/>
          <p:nvPr/>
        </p:nvCxnSpPr>
        <p:spPr>
          <a:xfrm>
            <a:off x="1337297" y="751736"/>
            <a:ext cx="10519410" cy="0"/>
          </a:xfrm>
          <a:prstGeom prst="line">
            <a:avLst/>
          </a:prstGeom>
          <a:noFill/>
          <a:ln w="6350" cap="flat" cmpd="sng" algn="ctr">
            <a:solidFill>
              <a:srgbClr val="293247"/>
            </a:solidFill>
            <a:prstDash val="lgDash"/>
            <a:miter lim="800000"/>
            <a:tailEnd type="oval"/>
          </a:ln>
          <a:effectLst/>
        </p:spPr>
      </p:cxnSp>
      <p:sp>
        <p:nvSpPr>
          <p:cNvPr id="17" name="文本框 16"/>
          <p:cNvSpPr txBox="1"/>
          <p:nvPr/>
        </p:nvSpPr>
        <p:spPr>
          <a:xfrm>
            <a:off x="1419212" y="301090"/>
            <a:ext cx="2631440" cy="460375"/>
          </a:xfrm>
          <a:prstGeom prst="rect">
            <a:avLst/>
          </a:prstGeom>
          <a:noFill/>
        </p:spPr>
        <p:txBody>
          <a:bodyPr wrap="none" rtlCol="0">
            <a:spAutoFit/>
          </a:bodyPr>
          <a:p>
            <a:r>
              <a:rPr lang="zh-CN" altLang="en-US" sz="2400" b="1" dirty="0">
                <a:solidFill>
                  <a:srgbClr val="000000">
                    <a:lumMod val="75000"/>
                    <a:lumOff val="25000"/>
                  </a:srgbClr>
                </a:solidFill>
                <a:latin typeface="黑体" panose="02010609060101010101" charset="-122"/>
                <a:ea typeface="黑体" panose="02010609060101010101" charset="-122"/>
                <a:sym typeface="思源宋体 CN Light" panose="02020300000000000000" pitchFamily="18" charset="-122"/>
              </a:rPr>
              <a:t>研究一：重复结果</a:t>
            </a:r>
            <a:endParaRPr lang="en-US" altLang="zh-CN" sz="2400" b="1" dirty="0">
              <a:solidFill>
                <a:srgbClr val="000000">
                  <a:lumMod val="75000"/>
                  <a:lumOff val="25000"/>
                </a:srgbClr>
              </a:solidFill>
              <a:latin typeface="黑体" panose="02010609060101010101" charset="-122"/>
              <a:ea typeface="黑体" panose="02010609060101010101" charset="-122"/>
              <a:sym typeface="思源宋体 CN Light" panose="02020300000000000000" pitchFamily="18" charset="-122"/>
            </a:endParaRPr>
          </a:p>
        </p:txBody>
      </p:sp>
      <p:sp>
        <p:nvSpPr>
          <p:cNvPr id="18" name="箭头: V 形 8"/>
          <p:cNvSpPr/>
          <p:nvPr/>
        </p:nvSpPr>
        <p:spPr>
          <a:xfrm flipV="1">
            <a:off x="235585" y="325120"/>
            <a:ext cx="377190" cy="436880"/>
          </a:xfrm>
          <a:prstGeom prst="chevron">
            <a:avLst/>
          </a:prstGeom>
          <a:solidFill>
            <a:srgbClr val="FFFFFF"/>
          </a:solidFill>
          <a:ln w="12700" cap="flat" cmpd="sng" algn="ctr">
            <a:solidFill>
              <a:srgbClr val="A5A5A5"/>
            </a:solidFill>
            <a:prstDash val="solid"/>
            <a:miter lim="800000"/>
          </a:ln>
          <a:effectLst/>
        </p:spPr>
        <p:txBody>
          <a:bodyPr rtlCol="0" anchor="ctr"/>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pic>
        <p:nvPicPr>
          <p:cNvPr id="3" name="图片 2" descr="南京师范大学（黑）"/>
          <p:cNvPicPr>
            <a:picLocks noChangeAspect="1"/>
          </p:cNvPicPr>
          <p:nvPr/>
        </p:nvPicPr>
        <p:blipFill>
          <a:blip r:embed="rId1"/>
          <a:stretch>
            <a:fillRect/>
          </a:stretch>
        </p:blipFill>
        <p:spPr>
          <a:xfrm>
            <a:off x="9657080" y="-310515"/>
            <a:ext cx="2285365" cy="1615440"/>
          </a:xfrm>
          <a:prstGeom prst="rect">
            <a:avLst/>
          </a:prstGeom>
        </p:spPr>
      </p:pic>
      <p:pic>
        <p:nvPicPr>
          <p:cNvPr id="4" name="图片 3" descr="校徽-绿"/>
          <p:cNvPicPr>
            <a:picLocks noChangeAspect="1"/>
          </p:cNvPicPr>
          <p:nvPr/>
        </p:nvPicPr>
        <p:blipFill>
          <a:blip r:embed="rId2"/>
          <a:stretch>
            <a:fillRect/>
          </a:stretch>
        </p:blipFill>
        <p:spPr>
          <a:xfrm>
            <a:off x="9657080" y="20320"/>
            <a:ext cx="640715" cy="906780"/>
          </a:xfrm>
          <a:prstGeom prst="rect">
            <a:avLst/>
          </a:prstGeom>
        </p:spPr>
      </p:pic>
      <p:sp>
        <p:nvSpPr>
          <p:cNvPr id="25" name="矩形 24"/>
          <p:cNvSpPr/>
          <p:nvPr/>
        </p:nvSpPr>
        <p:spPr>
          <a:xfrm>
            <a:off x="0" y="6702425"/>
            <a:ext cx="12192000" cy="155575"/>
          </a:xfrm>
          <a:prstGeom prst="rect">
            <a:avLst/>
          </a:prstGeom>
          <a:solidFill>
            <a:srgbClr val="006A4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6" name="文本框 5"/>
          <p:cNvSpPr txBox="1"/>
          <p:nvPr/>
        </p:nvSpPr>
        <p:spPr>
          <a:xfrm>
            <a:off x="554355" y="1304925"/>
            <a:ext cx="4436110" cy="2056765"/>
          </a:xfrm>
          <a:prstGeom prst="rect">
            <a:avLst/>
          </a:prstGeom>
          <a:noFill/>
        </p:spPr>
        <p:txBody>
          <a:bodyPr wrap="square" rtlCol="0">
            <a:noAutofit/>
          </a:bodyPr>
          <a:p>
            <a:r>
              <a:rPr lang="zh-CN" altLang="en-US"/>
              <a:t>四名独立编码员根据标题对独处的描述对每个标题进行评分：中性（编码</a:t>
            </a:r>
            <a:r>
              <a:rPr lang="en-US" altLang="zh-CN"/>
              <a:t> 0;</a:t>
            </a:r>
            <a:r>
              <a:rPr lang="zh-CN" altLang="en-US"/>
              <a:t>例如，</a:t>
            </a:r>
            <a:r>
              <a:rPr lang="en-US" altLang="zh-CN"/>
              <a:t>“</a:t>
            </a:r>
            <a:r>
              <a:rPr lang="zh-CN" altLang="en-US"/>
              <a:t>不介意孤独的明星</a:t>
            </a:r>
            <a:r>
              <a:rPr lang="en-US" altLang="zh-CN"/>
              <a:t>”</a:t>
            </a:r>
            <a:r>
              <a:rPr lang="zh-CN" altLang="en-US"/>
              <a:t>）、消极（编码</a:t>
            </a:r>
            <a:r>
              <a:rPr lang="en-US" altLang="zh-CN"/>
              <a:t> 1;</a:t>
            </a:r>
            <a:r>
              <a:rPr lang="zh-CN" altLang="en-US"/>
              <a:t>例如，</a:t>
            </a:r>
            <a:r>
              <a:rPr lang="en-US" altLang="zh-CN"/>
              <a:t>“</a:t>
            </a:r>
            <a:r>
              <a:rPr lang="zh-CN" altLang="en-US"/>
              <a:t>社会孤立对身体和心理造成的巨大损失</a:t>
            </a:r>
            <a:r>
              <a:rPr lang="en-US" altLang="zh-CN"/>
              <a:t>”</a:t>
            </a:r>
            <a:r>
              <a:rPr lang="zh-CN" altLang="en-US"/>
              <a:t>）、正面（编码</a:t>
            </a:r>
            <a:r>
              <a:rPr lang="en-US" altLang="zh-CN"/>
              <a:t> 2;</a:t>
            </a:r>
            <a:r>
              <a:rPr lang="zh-CN" altLang="en-US"/>
              <a:t>例如，</a:t>
            </a:r>
            <a:r>
              <a:rPr lang="en-US" altLang="zh-CN"/>
              <a:t>“</a:t>
            </a:r>
            <a:r>
              <a:rPr lang="zh-CN" altLang="en-US"/>
              <a:t>船上幸福的孤独</a:t>
            </a:r>
            <a:r>
              <a:rPr lang="en-US" altLang="zh-CN"/>
              <a:t>”</a:t>
            </a:r>
            <a:r>
              <a:rPr lang="zh-CN" altLang="en-US"/>
              <a:t>）或消极和正面（编码</a:t>
            </a:r>
            <a:r>
              <a:rPr lang="en-US" altLang="zh-CN"/>
              <a:t> 3;</a:t>
            </a:r>
            <a:r>
              <a:rPr lang="zh-CN" altLang="en-US"/>
              <a:t>例如，</a:t>
            </a:r>
            <a:r>
              <a:rPr lang="en-US" altLang="zh-CN"/>
              <a:t>“</a:t>
            </a:r>
            <a:r>
              <a:rPr lang="zh-CN" altLang="en-US"/>
              <a:t>孤立的双刃剑</a:t>
            </a:r>
            <a:r>
              <a:rPr lang="en-US" altLang="zh-CN"/>
              <a:t>”</a:t>
            </a:r>
            <a:r>
              <a:rPr lang="zh-CN" altLang="en-US"/>
              <a:t>）。编码员一致性很高</a:t>
            </a:r>
            <a:r>
              <a:rPr lang="en-US" altLang="zh-CN"/>
              <a:t> </a:t>
            </a:r>
            <a:r>
              <a:rPr lang="zh-CN" altLang="en-US"/>
              <a:t>（</a:t>
            </a:r>
            <a:r>
              <a:rPr lang="en-US" altLang="zh-CN"/>
              <a:t>Fleiss </a:t>
            </a:r>
            <a:r>
              <a:rPr lang="zh-CN" altLang="en-US"/>
              <a:t>的</a:t>
            </a:r>
            <a:r>
              <a:rPr lang="en-US" altLang="zh-CN"/>
              <a:t> Kappa κ = 0.82</a:t>
            </a:r>
            <a:r>
              <a:rPr lang="zh-CN" altLang="en-US"/>
              <a:t>）。</a:t>
            </a:r>
            <a:r>
              <a:rPr lang="en-US" altLang="zh-CN"/>
              <a:t>(Fleiss’s Kappa κ = 0.82).</a:t>
            </a:r>
            <a:endParaRPr lang="en-US" altLang="zh-CN"/>
          </a:p>
        </p:txBody>
      </p:sp>
      <p:pic>
        <p:nvPicPr>
          <p:cNvPr id="7" name="图片 6"/>
          <p:cNvPicPr>
            <a:picLocks noChangeAspect="1"/>
          </p:cNvPicPr>
          <p:nvPr/>
        </p:nvPicPr>
        <p:blipFill>
          <a:blip r:embed="rId3"/>
          <a:stretch>
            <a:fillRect/>
          </a:stretch>
        </p:blipFill>
        <p:spPr>
          <a:xfrm>
            <a:off x="4864735" y="927100"/>
            <a:ext cx="7150100" cy="4826000"/>
          </a:xfrm>
          <a:prstGeom prst="rect">
            <a:avLst/>
          </a:prstGeom>
        </p:spPr>
      </p:pic>
    </p:spTree>
    <p:custDataLst>
      <p:tags r:id="rId4"/>
    </p:custDataLst>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 name="箭头: V 形 3"/>
          <p:cNvSpPr/>
          <p:nvPr/>
        </p:nvSpPr>
        <p:spPr>
          <a:xfrm flipV="1">
            <a:off x="554355" y="329565"/>
            <a:ext cx="377190" cy="436880"/>
          </a:xfrm>
          <a:prstGeom prst="chevron">
            <a:avLst/>
          </a:prstGeom>
          <a:solidFill>
            <a:srgbClr val="006A44"/>
          </a:solidFill>
          <a:ln w="12700" cap="flat" cmpd="sng" algn="ctr">
            <a:noFill/>
            <a:prstDash val="solid"/>
            <a:miter lim="800000"/>
          </a:ln>
          <a:effectLst/>
        </p:spPr>
        <p:txBody>
          <a:bodyPr rtlCol="0" anchor="ctr"/>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sp>
        <p:nvSpPr>
          <p:cNvPr id="2" name="箭头: V 形 4"/>
          <p:cNvSpPr/>
          <p:nvPr/>
        </p:nvSpPr>
        <p:spPr>
          <a:xfrm flipV="1">
            <a:off x="867410" y="325120"/>
            <a:ext cx="377190" cy="436880"/>
          </a:xfrm>
          <a:prstGeom prst="chevron">
            <a:avLst/>
          </a:prstGeom>
          <a:solidFill>
            <a:srgbClr val="FFFFFF"/>
          </a:solidFill>
          <a:ln w="12700" cap="flat" cmpd="sng" algn="ctr">
            <a:solidFill>
              <a:srgbClr val="006A44"/>
            </a:solidFill>
            <a:prstDash val="solid"/>
            <a:miter lim="800000"/>
          </a:ln>
          <a:effectLst/>
        </p:spPr>
        <p:txBody>
          <a:bodyPr rtlCol="0" anchor="ctr"/>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cxnSp>
        <p:nvCxnSpPr>
          <p:cNvPr id="12" name="直接连接符 11"/>
          <p:cNvCxnSpPr/>
          <p:nvPr/>
        </p:nvCxnSpPr>
        <p:spPr>
          <a:xfrm>
            <a:off x="1337297" y="751736"/>
            <a:ext cx="10519410" cy="0"/>
          </a:xfrm>
          <a:prstGeom prst="line">
            <a:avLst/>
          </a:prstGeom>
          <a:noFill/>
          <a:ln w="6350" cap="flat" cmpd="sng" algn="ctr">
            <a:solidFill>
              <a:srgbClr val="293247"/>
            </a:solidFill>
            <a:prstDash val="lgDash"/>
            <a:miter lim="800000"/>
            <a:tailEnd type="oval"/>
          </a:ln>
          <a:effectLst/>
        </p:spPr>
      </p:cxnSp>
      <p:sp>
        <p:nvSpPr>
          <p:cNvPr id="17" name="文本框 16"/>
          <p:cNvSpPr txBox="1"/>
          <p:nvPr/>
        </p:nvSpPr>
        <p:spPr>
          <a:xfrm>
            <a:off x="1419212" y="301090"/>
            <a:ext cx="2631440" cy="460375"/>
          </a:xfrm>
          <a:prstGeom prst="rect">
            <a:avLst/>
          </a:prstGeom>
          <a:noFill/>
        </p:spPr>
        <p:txBody>
          <a:bodyPr wrap="none" rtlCol="0">
            <a:spAutoFit/>
          </a:bodyPr>
          <a:p>
            <a:r>
              <a:rPr lang="zh-CN" altLang="en-US" sz="2400" b="1" dirty="0">
                <a:solidFill>
                  <a:srgbClr val="000000">
                    <a:lumMod val="75000"/>
                    <a:lumOff val="25000"/>
                  </a:srgbClr>
                </a:solidFill>
                <a:latin typeface="黑体" panose="02010609060101010101" charset="-122"/>
                <a:ea typeface="黑体" panose="02010609060101010101" charset="-122"/>
                <a:sym typeface="思源宋体 CN Light" panose="02020300000000000000" pitchFamily="18" charset="-122"/>
              </a:rPr>
              <a:t>研究一：重复结果</a:t>
            </a:r>
            <a:endParaRPr lang="en-US" altLang="zh-CN" sz="2400" b="1" dirty="0">
              <a:solidFill>
                <a:srgbClr val="000000">
                  <a:lumMod val="75000"/>
                  <a:lumOff val="25000"/>
                </a:srgbClr>
              </a:solidFill>
              <a:latin typeface="黑体" panose="02010609060101010101" charset="-122"/>
              <a:ea typeface="黑体" panose="02010609060101010101" charset="-122"/>
              <a:sym typeface="思源宋体 CN Light" panose="02020300000000000000" pitchFamily="18" charset="-122"/>
            </a:endParaRPr>
          </a:p>
        </p:txBody>
      </p:sp>
      <p:sp>
        <p:nvSpPr>
          <p:cNvPr id="18" name="箭头: V 形 8"/>
          <p:cNvSpPr/>
          <p:nvPr/>
        </p:nvSpPr>
        <p:spPr>
          <a:xfrm flipV="1">
            <a:off x="235585" y="325120"/>
            <a:ext cx="377190" cy="436880"/>
          </a:xfrm>
          <a:prstGeom prst="chevron">
            <a:avLst/>
          </a:prstGeom>
          <a:solidFill>
            <a:srgbClr val="FFFFFF"/>
          </a:solidFill>
          <a:ln w="12700" cap="flat" cmpd="sng" algn="ctr">
            <a:solidFill>
              <a:srgbClr val="A5A5A5"/>
            </a:solidFill>
            <a:prstDash val="solid"/>
            <a:miter lim="800000"/>
          </a:ln>
          <a:effectLst/>
        </p:spPr>
        <p:txBody>
          <a:bodyPr rtlCol="0" anchor="ctr"/>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pic>
        <p:nvPicPr>
          <p:cNvPr id="3" name="图片 2" descr="南京师范大学（黑）"/>
          <p:cNvPicPr>
            <a:picLocks noChangeAspect="1"/>
          </p:cNvPicPr>
          <p:nvPr/>
        </p:nvPicPr>
        <p:blipFill>
          <a:blip r:embed="rId1"/>
          <a:stretch>
            <a:fillRect/>
          </a:stretch>
        </p:blipFill>
        <p:spPr>
          <a:xfrm>
            <a:off x="9657080" y="-310515"/>
            <a:ext cx="2285365" cy="1615440"/>
          </a:xfrm>
          <a:prstGeom prst="rect">
            <a:avLst/>
          </a:prstGeom>
        </p:spPr>
      </p:pic>
      <p:pic>
        <p:nvPicPr>
          <p:cNvPr id="4" name="图片 3" descr="校徽-绿"/>
          <p:cNvPicPr>
            <a:picLocks noChangeAspect="1"/>
          </p:cNvPicPr>
          <p:nvPr/>
        </p:nvPicPr>
        <p:blipFill>
          <a:blip r:embed="rId2"/>
          <a:stretch>
            <a:fillRect/>
          </a:stretch>
        </p:blipFill>
        <p:spPr>
          <a:xfrm>
            <a:off x="9657080" y="20320"/>
            <a:ext cx="640715" cy="906780"/>
          </a:xfrm>
          <a:prstGeom prst="rect">
            <a:avLst/>
          </a:prstGeom>
        </p:spPr>
      </p:pic>
      <p:sp>
        <p:nvSpPr>
          <p:cNvPr id="25" name="矩形 24"/>
          <p:cNvSpPr/>
          <p:nvPr/>
        </p:nvSpPr>
        <p:spPr>
          <a:xfrm>
            <a:off x="0" y="6702425"/>
            <a:ext cx="12192000" cy="155575"/>
          </a:xfrm>
          <a:prstGeom prst="rect">
            <a:avLst/>
          </a:prstGeom>
          <a:solidFill>
            <a:srgbClr val="006A4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6" name="文本框 5"/>
          <p:cNvSpPr txBox="1"/>
          <p:nvPr/>
        </p:nvSpPr>
        <p:spPr>
          <a:xfrm>
            <a:off x="554355" y="1304925"/>
            <a:ext cx="4436110" cy="2056765"/>
          </a:xfrm>
          <a:prstGeom prst="rect">
            <a:avLst/>
          </a:prstGeom>
          <a:noFill/>
        </p:spPr>
        <p:txBody>
          <a:bodyPr wrap="square" rtlCol="0">
            <a:noAutofit/>
          </a:bodyPr>
          <a:p>
            <a:pPr indent="457200"/>
            <a:r>
              <a:rPr lang="zh-CN" altLang="en-US"/>
              <a:t>美国报纸头条新闻将独处置于消极状态的可能性是正面情绪的</a:t>
            </a:r>
            <a:r>
              <a:rPr lang="en-US" altLang="zh-CN"/>
              <a:t> 10 </a:t>
            </a:r>
            <a:r>
              <a:rPr lang="zh-CN" altLang="en-US"/>
              <a:t>倍</a:t>
            </a:r>
            <a:r>
              <a:rPr lang="en-US" altLang="zh-CN"/>
              <a:t>; X</a:t>
            </a:r>
            <a:r>
              <a:rPr lang="en-US" altLang="zh-CN" baseline="30000"/>
              <a:t>2</a:t>
            </a:r>
            <a:r>
              <a:rPr lang="en-US" altLang="zh-CN"/>
              <a:t>(1) = 63.75, p &lt; .001, Cram</a:t>
            </a:r>
            <a:r>
              <a:rPr lang="en-US" altLang="en-US"/>
              <a:t>é</a:t>
            </a:r>
            <a:r>
              <a:rPr lang="en-US" altLang="zh-CN"/>
              <a:t>r’s v = 0.83</a:t>
            </a:r>
            <a:endParaRPr lang="en-US" altLang="zh-CN"/>
          </a:p>
        </p:txBody>
      </p:sp>
      <p:pic>
        <p:nvPicPr>
          <p:cNvPr id="7" name="图片 6"/>
          <p:cNvPicPr>
            <a:picLocks noChangeAspect="1"/>
          </p:cNvPicPr>
          <p:nvPr/>
        </p:nvPicPr>
        <p:blipFill>
          <a:blip r:embed="rId3"/>
          <a:stretch>
            <a:fillRect/>
          </a:stretch>
        </p:blipFill>
        <p:spPr>
          <a:xfrm>
            <a:off x="4744720" y="1108075"/>
            <a:ext cx="7112000" cy="4819650"/>
          </a:xfrm>
          <a:prstGeom prst="rect">
            <a:avLst/>
          </a:prstGeom>
        </p:spPr>
      </p:pic>
    </p:spTree>
    <p:custDataLst>
      <p:tags r:id="rId4"/>
    </p:custDataLst>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timing>
    <p:tnLst>
      <p:par>
        <p:cTn id="1" dur="indefinite" restart="never" nodeType="tmRoot"/>
      </p:par>
    </p:tnLst>
  </p:timing>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057_3*l_h_i*1_1_1"/>
  <p:tag name="KSO_WM_TEMPLATE_CATEGORY" val="diagram"/>
  <p:tag name="KSO_WM_TEMPLATE_INDEX" val="20231057"/>
  <p:tag name="KSO_WM_UNIT_LAYERLEVEL" val="1_1_1"/>
  <p:tag name="KSO_WM_TAG_VERSION" val="3.0"/>
  <p:tag name="KSO_WM_DIAGRAM_VERSION" val="3"/>
  <p:tag name="KSO_WM_DIAGRAM_COLOR_TRICK" val="4"/>
  <p:tag name="KSO_WM_DIAGRAM_COLOR_TEXT_CAN_REMOVE" val="n"/>
  <p:tag name="KSO_WM_DIAGRAM_GROUP_CODE" val="l1-1"/>
  <p:tag name="KSO_WM_UNIT_TYPE" val="l_h_i"/>
  <p:tag name="KSO_WM_UNIT_INDEX" val="1_1_1"/>
  <p:tag name="KSO_WM_DIAGRAM_MAX_ITEMCNT" val="6"/>
  <p:tag name="KSO_WM_DIAGRAM_MIN_ITEMCNT" val="2"/>
  <p:tag name="KSO_WM_DIAGRAM_VIRTUALLY_FRAME" val="{&quot;height&quot;:366.7974853515625,&quot;left&quot;:53.2915771484375,&quot;top&quot;:120.6186982691006,&quot;width&quot;:856.016845703125}"/>
  <p:tag name="KSO_WM_DIAGRAM_COLOR_MATCH_VALUE" val="{&quot;shape&quot;:{&quot;fill&quot;:{&quot;gradient&quot;:[{&quot;brightness&quot;:0.25,&quot;colorType&quot;:1,&quot;foreColorIndex&quot;:5,&quot;pos&quot;:0,&quot;transparency&quot;:0},{&quot;brightness&quot;:0.15000000596046448,&quot;colorType&quot;:1,&quot;foreColorIndex&quot;:5,&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UNIT_TEXT_FILL_FORE_SCHEMECOLOR_INDEX" val="2"/>
  <p:tag name="KSO_WM_UNIT_TEXT_FILL_TYPE" val="1"/>
  <p:tag name="KSO_WM_UNIT_USESOURCEFORMAT_APPLY" val="0"/>
</p:tagLst>
</file>

<file path=ppt/tags/tag10.xml><?xml version="1.0" encoding="utf-8"?>
<p:tagLst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TEMPLATE_CATEGORY" val="custom"/>
  <p:tag name="KSO_WM_TEMPLATE_INDEX" val="20230314"/>
  <p:tag name="KSO_WM_UNIT_LAYERLEVEL" val="1_1_1"/>
  <p:tag name="KSO_WM_TAG_VERSION" val="3.0"/>
  <p:tag name="KSO_WM_DIAGRAM_GROUP_CODE" val="l1-1"/>
  <p:tag name="KSO_WM_UNIT_ID" val="custom20230314_4*l_h_a*1_1_1"/>
  <p:tag name="KSO_WM_DIAGRAM_VERSION" val="3"/>
  <p:tag name="KSO_WM_DIAGRAM_COLOR_TRICK" val="2"/>
  <p:tag name="KSO_WM_DIAGRAM_COLOR_TEXT_CAN_REMOVE" val="n"/>
  <p:tag name="KSO_WM_UNIT_VALUE" val="28"/>
  <p:tag name="KSO_WM_DIAGRAM_MAX_ITEMCNT" val="6"/>
  <p:tag name="KSO_WM_DIAGRAM_MIN_ITEMCNT" val="2"/>
  <p:tag name="KSO_WM_DIAGRAM_VIRTUALLY_FRAME" val="{&quot;height&quot;:449.6499938964844,&quot;left&quot;:83.9,&quot;top&quot;:86.45000305175782,&quot;width&quot;:802.1}"/>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添加目录标题"/>
  <p:tag name="KSO_WM_UNIT_TEXT_TYPE" val="1"/>
  <p:tag name="KSO_WM_UNIT_TEXT_FILL_FORE_SCHEMECOLOR_INDEX" val="13"/>
  <p:tag name="KSO_WM_UNIT_TEXT_FILL_TYPE" val="1"/>
  <p:tag name="KSO_WM_UNIT_USESOURCEFORMAT_APPLY" val="1"/>
</p:tagLst>
</file>

<file path=ppt/tags/tag100.xml><?xml version="1.0" encoding="utf-8"?>
<p:tagLst xmlns:p="http://schemas.openxmlformats.org/presentationml/2006/main">
  <p:tag name="KSO_WM_DIAGRAM_VIRTUALLY_FRAME" val="{&quot;height&quot;:527.8427559055118,&quot;left&quot;:53.68834645669303,&quot;top&quot;:106.0572440944882,&quot;width&quot;:845.4449868766402}"/>
</p:tagLst>
</file>

<file path=ppt/tags/tag101.xml><?xml version="1.0" encoding="utf-8"?>
<p:tagLst xmlns:p="http://schemas.openxmlformats.org/presentationml/2006/main">
  <p:tag name="KSO_WM_DIAGRAM_VIRTUALLY_FRAME" val="{&quot;height&quot;:527.8427559055118,&quot;left&quot;:53.68834645669303,&quot;top&quot;:106.0572440944882,&quot;width&quot;:845.4449868766402}"/>
</p:tagLst>
</file>

<file path=ppt/tags/tag102.xml><?xml version="1.0" encoding="utf-8"?>
<p:tagLst xmlns:p="http://schemas.openxmlformats.org/presentationml/2006/main">
  <p:tag name="KSO_WM_DIAGRAM_VIRTUALLY_FRAME" val="{&quot;height&quot;:527.8427559055118,&quot;left&quot;:53.68834645669303,&quot;top&quot;:106.0572440944882,&quot;width&quot;:845.4449868766402}"/>
</p:tagLst>
</file>

<file path=ppt/tags/tag103.xml><?xml version="1.0" encoding="utf-8"?>
<p:tagLst xmlns:p="http://schemas.openxmlformats.org/presentationml/2006/main">
  <p:tag name="KSO_WM_DIAGRAM_VIRTUALLY_FRAME" val="{&quot;height&quot;:527.8427559055118,&quot;left&quot;:53.68834645669303,&quot;top&quot;:106.0572440944882,&quot;width&quot;:845.4449868766402}"/>
</p:tagLst>
</file>

<file path=ppt/tags/tag104.xml><?xml version="1.0" encoding="utf-8"?>
<p:tagLst xmlns:p="http://schemas.openxmlformats.org/presentationml/2006/main">
  <p:tag name="KSO_WM_DIAGRAM_VIRTUALLY_FRAME" val="{&quot;height&quot;:527.8427559055118,&quot;left&quot;:53.68834645669303,&quot;top&quot;:106.0572440944882,&quot;width&quot;:845.4449868766402}"/>
</p:tagLst>
</file>

<file path=ppt/tags/tag105.xml><?xml version="1.0" encoding="utf-8"?>
<p:tagLst xmlns:p="http://schemas.openxmlformats.org/presentationml/2006/main">
  <p:tag name="KSO_WM_DIAGRAM_VIRTUALLY_FRAME" val="{&quot;height&quot;:527.8427559055118,&quot;left&quot;:53.68834645669303,&quot;top&quot;:106.0572440944882,&quot;width&quot;:845.4449868766402}"/>
</p:tagLst>
</file>

<file path=ppt/tags/tag106.xml><?xml version="1.0" encoding="utf-8"?>
<p:tagLst xmlns:p="http://schemas.openxmlformats.org/presentationml/2006/main">
  <p:tag name="KSO_WM_BEAUTIFY_FLAG" val="#wm#"/>
  <p:tag name="KSO_WM_TEMPLATE_CATEGORY" val="custom"/>
  <p:tag name="KSO_WM_TEMPLATE_INDEX" val="20204542"/>
</p:tagLst>
</file>

<file path=ppt/tags/tag107.xml><?xml version="1.0" encoding="utf-8"?>
<p:tagLst xmlns:p="http://schemas.openxmlformats.org/presentationml/2006/main">
  <p:tag name="KSO_WM_DIAGRAM_VIRTUALLY_FRAME" val="{&quot;height&quot;:527.8427559055118,&quot;left&quot;:53.68834645669303,&quot;top&quot;:106.0572440944882,&quot;width&quot;:850.85}"/>
</p:tagLst>
</file>

<file path=ppt/tags/tag108.xml><?xml version="1.0" encoding="utf-8"?>
<p:tagLst xmlns:p="http://schemas.openxmlformats.org/presentationml/2006/main">
  <p:tag name="KSO_WM_BEAUTIFY_FLAG" val="#wm#"/>
  <p:tag name="KSO_WM_TEMPLATE_CATEGORY" val="custom"/>
  <p:tag name="KSO_WM_TEMPLATE_INDEX" val="20204542"/>
</p:tagLst>
</file>

<file path=ppt/tags/tag109.xml><?xml version="1.0" encoding="utf-8"?>
<p:tagLst xmlns:p="http://schemas.openxmlformats.org/presentationml/2006/main">
  <p:tag name="KSO_WM_BEAUTIFY_FLAG" val="#wm#"/>
  <p:tag name="KSO_WM_TEMPLATE_CATEGORY" val="custom"/>
  <p:tag name="KSO_WM_TEMPLATE_INDEX" val="20204542"/>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30314_4*l_h_i*1_2_1"/>
  <p:tag name="KSO_WM_TEMPLATE_CATEGORY" val="custom"/>
  <p:tag name="KSO_WM_TEMPLATE_INDEX" val="20230314"/>
  <p:tag name="KSO_WM_UNIT_LAYERLEVEL" val="1_1_1"/>
  <p:tag name="KSO_WM_TAG_VERSION" val="3.0"/>
  <p:tag name="KSO_WM_DIAGRAM_GROUP_CODE" val="l1-1"/>
  <p:tag name="KSO_WM_DIAGRAM_VERSION" val="3"/>
  <p:tag name="KSO_WM_DIAGRAM_COLOR_TRICK" val="2"/>
  <p:tag name="KSO_WM_DIAGRAM_COLOR_TEXT_CAN_REMOVE" val="n"/>
  <p:tag name="KSO_WM_DIAGRAM_MAX_ITEMCNT" val="6"/>
  <p:tag name="KSO_WM_DIAGRAM_MIN_ITEMCNT" val="2"/>
  <p:tag name="KSO_WM_DIAGRAM_VIRTUALLY_FRAME" val="{&quot;height&quot;:449.6499938964844,&quot;left&quot;:83.9,&quot;top&quot;:86.45000305175782,&quot;width&quot;:802.1}"/>
  <p:tag name="KSO_WM_DIAGRAM_COLOR_MATCH_VALUE" val="{&quot;shape&quot;:{&quot;fill&quot;:{&quot;solid&quot;:{&quot;brightness&quot;:0,&quot;colorType&quot;:1,&quot;foreColorIndex&quot;:16,&quot;transparency&quot;:0},&quot;type&quot;:1},&quot;glow&quot;:{&quot;colorType&quot;:0},&quot;line&quot;:{&quot;type&quot;:0},&quot;shadow&quot;:{&quot;brightness&quot;:-0.5,&quot;colorType&quot;:1,&quot;foreColorIndex&quot;:14,&quot;transparency&quot;:0.699999988079071},&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 val="16"/>
  <p:tag name="KSO_WM_UNIT_FILL_TYPE" val="1"/>
  <p:tag name="KSO_WM_UNIT_SHADOW_SCHEMECOLOR_INDEX" val="14"/>
  <p:tag name="KSO_WM_UNIT_TEXT_FILL_FORE_SCHEMECOLOR_INDEX" val="2"/>
  <p:tag name="KSO_WM_UNIT_TEXT_FILL_TYPE" val="1"/>
  <p:tag name="KSO_WM_UNIT_USESOURCEFORMAT_APPLY" val="1"/>
</p:tagLst>
</file>

<file path=ppt/tags/tag110.xml><?xml version="1.0" encoding="utf-8"?>
<p:tagLst xmlns:p="http://schemas.openxmlformats.org/presentationml/2006/main">
  <p:tag name="KSO_WM_BEAUTIFY_FLAG" val="#wm#"/>
  <p:tag name="KSO_WM_TEMPLATE_CATEGORY" val="custom"/>
  <p:tag name="KSO_WM_TEMPLATE_INDEX" val="20204542"/>
</p:tagLst>
</file>

<file path=ppt/tags/tag111.xml><?xml version="1.0" encoding="utf-8"?>
<p:tagLst xmlns:p="http://schemas.openxmlformats.org/presentationml/2006/main">
  <p:tag name="KSO_WM_BEAUTIFY_FLAG" val="#wm#"/>
  <p:tag name="KSO_WM_TEMPLATE_CATEGORY" val="custom"/>
  <p:tag name="KSO_WM_TEMPLATE_INDEX" val="20204542"/>
</p:tagLst>
</file>

<file path=ppt/tags/tag112.xml><?xml version="1.0" encoding="utf-8"?>
<p:tagLst xmlns:p="http://schemas.openxmlformats.org/presentationml/2006/main">
  <p:tag name="KSO_WM_BEAUTIFY_FLAG" val="#wm#"/>
  <p:tag name="KSO_WM_TEMPLATE_CATEGORY" val="custom"/>
  <p:tag name="KSO_WM_TEMPLATE_INDEX" val="20204542"/>
</p:tagLst>
</file>

<file path=ppt/tags/tag113.xml><?xml version="1.0" encoding="utf-8"?>
<p:tagLst xmlns:p="http://schemas.openxmlformats.org/presentationml/2006/main">
  <p:tag name="KSO_WM_BEAUTIFY_FLAG" val="#wm#"/>
  <p:tag name="KSO_WM_TEMPLATE_CATEGORY" val="custom"/>
  <p:tag name="KSO_WM_TEMPLATE_INDEX" val="20204542"/>
</p:tagLst>
</file>

<file path=ppt/tags/tag114.xml><?xml version="1.0" encoding="utf-8"?>
<p:tagLst xmlns:p="http://schemas.openxmlformats.org/presentationml/2006/main">
  <p:tag name="KSO_WM_DIAGRAM_VIRTUALLY_FRAME" val="{&quot;height&quot;:366.7974853515625,&quot;left&quot;:53.2915771484375,&quot;top&quot;:120.6186982691006,&quot;width&quot;:856.016845703125}"/>
</p:tagLst>
</file>

<file path=ppt/tags/tag115.xml><?xml version="1.0" encoding="utf-8"?>
<p:tagLst xmlns:p="http://schemas.openxmlformats.org/presentationml/2006/main">
  <p:tag name="commondata" val="eyJoZGlkIjoiNzkwNzI2MWI5ZmNlYmI0MDZiNjg1NDNhOTJjMDUwYjAifQ=="/>
  <p:tag name="resource_record_key" val="{&quot;29&quot;:[50000199],&quot;65&quot;:[20217032]}"/>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d"/>
  <p:tag name="KSO_WM_UNIT_ID" val="custom20230314_4*l_h_i*1_2_2"/>
  <p:tag name="KSO_WM_TEMPLATE_CATEGORY" val="custom"/>
  <p:tag name="KSO_WM_TEMPLATE_INDEX" val="20230314"/>
  <p:tag name="KSO_WM_UNIT_LAYERLEVEL" val="1_1_1"/>
  <p:tag name="KSO_WM_TAG_VERSION" val="3.0"/>
  <p:tag name="KSO_WM_DIAGRAM_GROUP_CODE" val="l1-1"/>
  <p:tag name="KSO_WM_DIAGRAM_VERSION" val="3"/>
  <p:tag name="KSO_WM_DIAGRAM_COLOR_TRICK" val="2"/>
  <p:tag name="KSO_WM_DIAGRAM_COLOR_TEXT_CAN_REMOVE" val="n"/>
  <p:tag name="KSO_WM_DIAGRAM_MAX_ITEMCNT" val="6"/>
  <p:tag name="KSO_WM_DIAGRAM_MIN_ITEMCNT" val="2"/>
  <p:tag name="KSO_WM_DIAGRAM_VIRTUALLY_FRAME" val="{&quot;height&quot;:449.6499938964844,&quot;left&quot;:83.9,&quot;top&quot;:86.45000305175782,&quot;width&quot;:802.1}"/>
  <p:tag name="KSO_WM_DIAGRAM_COLOR_MATCH_VALUE" val="{&quot;shape&quot;:{&quot;fill&quot;:{&quot;solid&quot;:{&quot;brightness&quot;:0,&quot;colorType&quot;:1,&quot;foreColorIndex&quot;:6,&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 val="6"/>
  <p:tag name="KSO_WM_UNIT_FILL_TYPE" val="1"/>
  <p:tag name="KSO_WM_UNIT_TEXT_FILL_FORE_SCHEMECOLOR_INDEX" val="2"/>
  <p:tag name="KSO_WM_UNIT_TEXT_FILL_TYPE" val="1"/>
  <p:tag name="KSO_WM_UNIT_USESOURCEFORMAT_APPLY" val="1"/>
</p:tagLst>
</file>

<file path=ppt/tags/tag13.xml><?xml version="1.0" encoding="utf-8"?>
<p:tagLst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TEMPLATE_CATEGORY" val="custom"/>
  <p:tag name="KSO_WM_TEMPLATE_INDEX" val="20230314"/>
  <p:tag name="KSO_WM_UNIT_LAYERLEVEL" val="1_1_1"/>
  <p:tag name="KSO_WM_TAG_VERSION" val="3.0"/>
  <p:tag name="KSO_WM_DIAGRAM_GROUP_CODE" val="l1-1"/>
  <p:tag name="KSO_WM_UNIT_ID" val="custom20230314_4*l_h_a*1_2_1"/>
  <p:tag name="KSO_WM_DIAGRAM_VERSION" val="3"/>
  <p:tag name="KSO_WM_DIAGRAM_COLOR_TRICK" val="2"/>
  <p:tag name="KSO_WM_DIAGRAM_COLOR_TEXT_CAN_REMOVE" val="n"/>
  <p:tag name="KSO_WM_DIAGRAM_MAX_ITEMCNT" val="6"/>
  <p:tag name="KSO_WM_DIAGRAM_MIN_ITEMCNT" val="2"/>
  <p:tag name="KSO_WM_DIAGRAM_VIRTUALLY_FRAME" val="{&quot;height&quot;:449.6499938964844,&quot;left&quot;:83.9,&quot;top&quot;:86.45000305175782,&quot;width&quot;:802.1}"/>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添加目录标题"/>
  <p:tag name="KSO_WM_UNIT_TEXT_TYPE" val="1"/>
  <p:tag name="KSO_WM_UNIT_TEXT_FILL_FORE_SCHEMECOLOR_INDEX" val="13"/>
  <p:tag name="KSO_WM_UNIT_TEXT_FILL_TYPE" val="1"/>
  <p:tag name="KSO_WM_UNIT_USESOURCEFORMAT_APPLY" val="1"/>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30314_4*l_h_i*1_3_1"/>
  <p:tag name="KSO_WM_TEMPLATE_CATEGORY" val="custom"/>
  <p:tag name="KSO_WM_TEMPLATE_INDEX" val="20230314"/>
  <p:tag name="KSO_WM_UNIT_LAYERLEVEL" val="1_1_1"/>
  <p:tag name="KSO_WM_TAG_VERSION" val="3.0"/>
  <p:tag name="KSO_WM_DIAGRAM_GROUP_CODE" val="l1-1"/>
  <p:tag name="KSO_WM_DIAGRAM_VERSION" val="3"/>
  <p:tag name="KSO_WM_DIAGRAM_COLOR_TRICK" val="2"/>
  <p:tag name="KSO_WM_DIAGRAM_COLOR_TEXT_CAN_REMOVE" val="n"/>
  <p:tag name="KSO_WM_DIAGRAM_MAX_ITEMCNT" val="6"/>
  <p:tag name="KSO_WM_DIAGRAM_MIN_ITEMCNT" val="2"/>
  <p:tag name="KSO_WM_DIAGRAM_VIRTUALLY_FRAME" val="{&quot;height&quot;:449.6499938964844,&quot;left&quot;:83.9,&quot;top&quot;:86.45000305175782,&quot;width&quot;:802.1}"/>
  <p:tag name="KSO_WM_DIAGRAM_COLOR_MATCH_VALUE" val="{&quot;shape&quot;:{&quot;fill&quot;:{&quot;solid&quot;:{&quot;brightness&quot;:0,&quot;colorType&quot;:1,&quot;foreColorIndex&quot;:16,&quot;transparency&quot;:0},&quot;type&quot;:1},&quot;glow&quot;:{&quot;colorType&quot;:0},&quot;line&quot;:{&quot;type&quot;:0},&quot;shadow&quot;:{&quot;brightness&quot;:-0.5,&quot;colorType&quot;:1,&quot;foreColorIndex&quot;:14,&quot;transparency&quot;:0.699999988079071},&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 val="16"/>
  <p:tag name="KSO_WM_UNIT_FILL_TYPE" val="1"/>
  <p:tag name="KSO_WM_UNIT_SHADOW_SCHEMECOLOR_INDEX" val="14"/>
  <p:tag name="KSO_WM_UNIT_TEXT_FILL_FORE_SCHEMECOLOR_INDEX" val="2"/>
  <p:tag name="KSO_WM_UNIT_TEXT_FILL_TYPE" val="1"/>
  <p:tag name="KSO_WM_UNIT_USESOURCEFORMAT_APPLY" val="1"/>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d"/>
  <p:tag name="KSO_WM_UNIT_ID" val="custom20230314_4*l_h_i*1_3_2"/>
  <p:tag name="KSO_WM_TEMPLATE_CATEGORY" val="custom"/>
  <p:tag name="KSO_WM_TEMPLATE_INDEX" val="20230314"/>
  <p:tag name="KSO_WM_UNIT_LAYERLEVEL" val="1_1_1"/>
  <p:tag name="KSO_WM_TAG_VERSION" val="3.0"/>
  <p:tag name="KSO_WM_DIAGRAM_GROUP_CODE" val="l1-1"/>
  <p:tag name="KSO_WM_DIAGRAM_VERSION" val="3"/>
  <p:tag name="KSO_WM_DIAGRAM_COLOR_TRICK" val="2"/>
  <p:tag name="KSO_WM_DIAGRAM_COLOR_TEXT_CAN_REMOVE" val="n"/>
  <p:tag name="KSO_WM_DIAGRAM_MAX_ITEMCNT" val="6"/>
  <p:tag name="KSO_WM_DIAGRAM_MIN_ITEMCNT" val="2"/>
  <p:tag name="KSO_WM_DIAGRAM_VIRTUALLY_FRAME" val="{&quot;height&quot;:449.6499938964844,&quot;left&quot;:83.9,&quot;top&quot;:86.45000305175782,&quot;width&quot;:802.1}"/>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 val="5"/>
  <p:tag name="KSO_WM_UNIT_FILL_TYPE" val="1"/>
  <p:tag name="KSO_WM_UNIT_TEXT_FILL_FORE_SCHEMECOLOR_INDEX" val="2"/>
  <p:tag name="KSO_WM_UNIT_TEXT_FILL_TYPE" val="1"/>
  <p:tag name="KSO_WM_UNIT_USESOURCEFORMAT_APPLY" val="1"/>
</p:tagLst>
</file>

<file path=ppt/tags/tag16.xml><?xml version="1.0" encoding="utf-8"?>
<p:tagLst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TEMPLATE_CATEGORY" val="custom"/>
  <p:tag name="KSO_WM_TEMPLATE_INDEX" val="20230314"/>
  <p:tag name="KSO_WM_UNIT_LAYERLEVEL" val="1_1_1"/>
  <p:tag name="KSO_WM_TAG_VERSION" val="3.0"/>
  <p:tag name="KSO_WM_DIAGRAM_GROUP_CODE" val="l1-1"/>
  <p:tag name="KSO_WM_UNIT_ID" val="custom20230314_4*l_h_a*1_3_1"/>
  <p:tag name="KSO_WM_DIAGRAM_VERSION" val="3"/>
  <p:tag name="KSO_WM_DIAGRAM_COLOR_TRICK" val="2"/>
  <p:tag name="KSO_WM_DIAGRAM_COLOR_TEXT_CAN_REMOVE" val="n"/>
  <p:tag name="KSO_WM_DIAGRAM_MAX_ITEMCNT" val="6"/>
  <p:tag name="KSO_WM_DIAGRAM_MIN_ITEMCNT" val="2"/>
  <p:tag name="KSO_WM_DIAGRAM_VIRTUALLY_FRAME" val="{&quot;height&quot;:449.6499938964844,&quot;left&quot;:83.9,&quot;top&quot;:86.45000305175782,&quot;width&quot;:802.1}"/>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添加目录标题"/>
  <p:tag name="KSO_WM_UNIT_TEXT_TYPE" val="1"/>
  <p:tag name="KSO_WM_UNIT_TEXT_FILL_FORE_SCHEMECOLOR_INDEX" val="13"/>
  <p:tag name="KSO_WM_UNIT_TEXT_FILL_TYPE" val="1"/>
  <p:tag name="KSO_WM_UNIT_USESOURCEFORMAT_APPLY" val="1"/>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30314_4*l_h_i*1_4_1"/>
  <p:tag name="KSO_WM_TEMPLATE_CATEGORY" val="custom"/>
  <p:tag name="KSO_WM_TEMPLATE_INDEX" val="20230314"/>
  <p:tag name="KSO_WM_UNIT_LAYERLEVEL" val="1_1_1"/>
  <p:tag name="KSO_WM_TAG_VERSION" val="3.0"/>
  <p:tag name="KSO_WM_DIAGRAM_GROUP_CODE" val="l1-1"/>
  <p:tag name="KSO_WM_DIAGRAM_VERSION" val="3"/>
  <p:tag name="KSO_WM_DIAGRAM_COLOR_TRICK" val="2"/>
  <p:tag name="KSO_WM_DIAGRAM_COLOR_TEXT_CAN_REMOVE" val="n"/>
  <p:tag name="KSO_WM_DIAGRAM_MAX_ITEMCNT" val="6"/>
  <p:tag name="KSO_WM_DIAGRAM_MIN_ITEMCNT" val="2"/>
  <p:tag name="KSO_WM_DIAGRAM_VIRTUALLY_FRAME" val="{&quot;height&quot;:449.6499938964844,&quot;left&quot;:83.9,&quot;top&quot;:86.45000305175782,&quot;width&quot;:802.1}"/>
  <p:tag name="KSO_WM_DIAGRAM_COLOR_MATCH_VALUE" val="{&quot;shape&quot;:{&quot;fill&quot;:{&quot;solid&quot;:{&quot;brightness&quot;:0,&quot;colorType&quot;:1,&quot;foreColorIndex&quot;:16,&quot;transparency&quot;:0},&quot;type&quot;:1},&quot;glow&quot;:{&quot;colorType&quot;:0},&quot;line&quot;:{&quot;type&quot;:0},&quot;shadow&quot;:{&quot;brightness&quot;:-0.5,&quot;colorType&quot;:1,&quot;foreColorIndex&quot;:14,&quot;transparency&quot;:0.699999988079071},&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 val="16"/>
  <p:tag name="KSO_WM_UNIT_FILL_TYPE" val="1"/>
  <p:tag name="KSO_WM_UNIT_SHADOW_SCHEMECOLOR_INDEX" val="14"/>
  <p:tag name="KSO_WM_UNIT_TEXT_FILL_FORE_SCHEMECOLOR_INDEX" val="2"/>
  <p:tag name="KSO_WM_UNIT_TEXT_FILL_TYPE" val="1"/>
  <p:tag name="KSO_WM_UNIT_USESOURCEFORMAT_APPLY" val="1"/>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d"/>
  <p:tag name="KSO_WM_UNIT_ID" val="custom20230314_4*l_h_i*1_4_2"/>
  <p:tag name="KSO_WM_TEMPLATE_CATEGORY" val="custom"/>
  <p:tag name="KSO_WM_TEMPLATE_INDEX" val="20230314"/>
  <p:tag name="KSO_WM_UNIT_LAYERLEVEL" val="1_1_1"/>
  <p:tag name="KSO_WM_TAG_VERSION" val="3.0"/>
  <p:tag name="KSO_WM_DIAGRAM_GROUP_CODE" val="l1-1"/>
  <p:tag name="KSO_WM_DIAGRAM_VERSION" val="3"/>
  <p:tag name="KSO_WM_DIAGRAM_COLOR_TRICK" val="2"/>
  <p:tag name="KSO_WM_DIAGRAM_COLOR_TEXT_CAN_REMOVE" val="n"/>
  <p:tag name="KSO_WM_DIAGRAM_MAX_ITEMCNT" val="6"/>
  <p:tag name="KSO_WM_DIAGRAM_MIN_ITEMCNT" val="2"/>
  <p:tag name="KSO_WM_DIAGRAM_VIRTUALLY_FRAME" val="{&quot;height&quot;:449.6499938964844,&quot;left&quot;:83.9,&quot;top&quot;:86.45000305175782,&quot;width&quot;:802.1}"/>
  <p:tag name="KSO_WM_DIAGRAM_COLOR_MATCH_VALUE" val="{&quot;shape&quot;:{&quot;fill&quot;:{&quot;solid&quot;:{&quot;brightness&quot;:0,&quot;colorType&quot;:1,&quot;foreColorIndex&quot;:6,&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 val="6"/>
  <p:tag name="KSO_WM_UNIT_FILL_TYPE" val="1"/>
  <p:tag name="KSO_WM_UNIT_TEXT_FILL_FORE_SCHEMECOLOR_INDEX" val="2"/>
  <p:tag name="KSO_WM_UNIT_TEXT_FILL_TYPE" val="1"/>
  <p:tag name="KSO_WM_UNIT_USESOURCEFORMAT_APPLY" val="1"/>
</p:tagLst>
</file>

<file path=ppt/tags/tag19.xml><?xml version="1.0" encoding="utf-8"?>
<p:tagLst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TEMPLATE_CATEGORY" val="custom"/>
  <p:tag name="KSO_WM_TEMPLATE_INDEX" val="20230314"/>
  <p:tag name="KSO_WM_UNIT_LAYERLEVEL" val="1_1_1"/>
  <p:tag name="KSO_WM_TAG_VERSION" val="3.0"/>
  <p:tag name="KSO_WM_DIAGRAM_GROUP_CODE" val="l1-1"/>
  <p:tag name="KSO_WM_UNIT_ID" val="custom20230314_4*l_h_a*1_4_1"/>
  <p:tag name="KSO_WM_DIAGRAM_VERSION" val="3"/>
  <p:tag name="KSO_WM_DIAGRAM_COLOR_TRICK" val="2"/>
  <p:tag name="KSO_WM_DIAGRAM_COLOR_TEXT_CAN_REMOVE" val="n"/>
  <p:tag name="KSO_WM_DIAGRAM_MAX_ITEMCNT" val="6"/>
  <p:tag name="KSO_WM_DIAGRAM_MIN_ITEMCNT" val="2"/>
  <p:tag name="KSO_WM_DIAGRAM_VIRTUALLY_FRAME" val="{&quot;height&quot;:449.6499938964844,&quot;left&quot;:83.9,&quot;top&quot;:86.45000305175782,&quot;width&quot;:802.1}"/>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添加目录标题"/>
  <p:tag name="KSO_WM_UNIT_TEXT_TYPE" val="1"/>
  <p:tag name="KSO_WM_UNIT_TEXT_FILL_FORE_SCHEMECOLOR_INDEX" val="13"/>
  <p:tag name="KSO_WM_UNIT_TEXT_FILL_TYPE" val="1"/>
  <p:tag name="KSO_WM_UNIT_USESOURCEFORMAT_APPLY" val="1"/>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31057_3*l_h_x*1_1_1"/>
  <p:tag name="KSO_WM_TEMPLATE_CATEGORY" val="diagram"/>
  <p:tag name="KSO_WM_TEMPLATE_INDEX" val="20231057"/>
  <p:tag name="KSO_WM_UNIT_LAYERLEVEL" val="1_1_1"/>
  <p:tag name="KSO_WM_TAG_VERSION" val="3.0"/>
  <p:tag name="KSO_WM_DIAGRAM_VERSION" val="3"/>
  <p:tag name="KSO_WM_DIAGRAM_COLOR_TRICK" val="4"/>
  <p:tag name="KSO_WM_DIAGRAM_COLOR_TEXT_CAN_REMOVE" val="n"/>
  <p:tag name="KSO_WM_UNIT_VALUE" val="56*58"/>
  <p:tag name="KSO_WM_UNIT_TYPE" val="l_h_x"/>
  <p:tag name="KSO_WM_UNIT_INDEX" val="1_1_1"/>
  <p:tag name="KSO_WM_DIAGRAM_MAX_ITEMCNT" val="6"/>
  <p:tag name="KSO_WM_DIAGRAM_MIN_ITEMCNT" val="2"/>
  <p:tag name="KSO_WM_DIAGRAM_VIRTUALLY_FRAME" val="{&quot;height&quot;:366.7974853515625,&quot;left&quot;:53.2915771484375,&quot;top&quot;:120.6186982691006,&quot;width&quot;:856.016845703125}"/>
  <p:tag name="KSO_WM_DIAGRAM_COLOR_MATCH_VALUE" val="{&quot;shape&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quot;text&quot;:{&quot;fill&quot;:{},&quot;glow&quot;:{},&quot;line&quot;:{},&quot;shadow&quot;:{},&quot;threeD&quot;:{}}}"/>
  <p:tag name="KSO_WM_UNIT_FILL_TYPE" val="1"/>
  <p:tag name="KSO_WM_UNIT_FILL_FORE_SCHEMECOLOR_INDEX" val="14"/>
  <p:tag name="KSO_WM_UNIT_FILL_FORE_SCHEMECOLOR_INDEX_BRIGHTNESS" val="0"/>
  <p:tag name="KSO_WM_UNIT_USESOURCEFORMAT_APPLY" val="0"/>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ζ1-1"/>
  <p:tag name="KSO_WM_UNIT_TYPE" val="ζ_h_i"/>
  <p:tag name="KSO_WM_UNIT_INDEX" val="1_1_2"/>
  <p:tag name="KSO_WM_UNIT_ID" val="diagram20215445_1*ζ_h_i*1_1_2"/>
  <p:tag name="KSO_WM_TEMPLATE_CATEGORY" val="diagram"/>
  <p:tag name="KSO_WM_TEMPLATE_INDEX" val="20215445"/>
  <p:tag name="KSO_WM_UNIT_LAYERLEVEL" val="1_1_1"/>
  <p:tag name="KSO_WM_TAG_VERSION" val="1.0"/>
  <p:tag name="KSO_WM_BEAUTIFY_FLAG" val="#wm#"/>
  <p:tag name="KSO_WM_UNIT_PICTURE_TOWARD" val="1"/>
  <p:tag name="KSO_WM_UNIT_DIAGRAM_MODELTYPE" val="creativePicture"/>
  <p:tag name="KSO_WM_UNIT_USESOURCEFORMAT_APPLY" val="1"/>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ζ1-1"/>
  <p:tag name="KSO_WM_UNIT_TYPE" val="ζ_h_i"/>
  <p:tag name="KSO_WM_UNIT_INDEX" val="1_1_3"/>
  <p:tag name="KSO_WM_UNIT_ID" val="diagram20215445_1*ζ_h_i*1_1_3"/>
  <p:tag name="KSO_WM_TEMPLATE_CATEGORY" val="diagram"/>
  <p:tag name="KSO_WM_TEMPLATE_INDEX" val="20215445"/>
  <p:tag name="KSO_WM_UNIT_LAYERLEVEL" val="1_1_1"/>
  <p:tag name="KSO_WM_TAG_VERSION" val="1.0"/>
  <p:tag name="KSO_WM_BEAUTIFY_FLAG" val="#wm#"/>
  <p:tag name="KSO_WM_UNIT_PICTURE_TOWARD" val="1"/>
  <p:tag name="KSO_WM_UNIT_DIAGRAM_MODELTYPE" val="creativePicture"/>
  <p:tag name="KSO_WM_UNIT_USESOURCEFORMAT_APPLY" val="1"/>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22.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但请您尽可能提炼思想的精髓。"/>
  <p:tag name="KSO_WM_UNIT_NOCLEAR" val="0"/>
  <p:tag name="KSO_WM_UNIT_HIGHLIGHT" val="0"/>
  <p:tag name="KSO_WM_UNIT_COMPATIBLE" val="0"/>
  <p:tag name="KSO_WM_UNIT_DIAGRAM_ISNUMVISUAL" val="0"/>
  <p:tag name="KSO_WM_UNIT_DIAGRAM_ISREFERUNIT" val="0"/>
  <p:tag name="KSO_WM_UNIT_ID" val="diagram20217032_1*f*1"/>
  <p:tag name="KSO_WM_TEMPLATE_CATEGORY" val="diagram"/>
  <p:tag name="KSO_WM_TEMPLATE_INDEX" val="20217032"/>
  <p:tag name="KSO_WM_UNIT_LAYERLEVEL" val="1"/>
  <p:tag name="KSO_WM_TAG_VERSION" val="1.0"/>
  <p:tag name="KSO_WM_UNIT_DEFAULT_FONT" val="14;20;2"/>
  <p:tag name="KSO_WM_UNIT_BLOCK" val="0"/>
  <p:tag name="KSO_WM_UNIT_VALUE" val="144"/>
  <p:tag name="KSO_WM_UNIT_SHOW_EDIT_AREA_INDICATION" val="1"/>
  <p:tag name="KSO_WM_CHIP_GROUPID" val="5e6b05596848fb12bee65ac8"/>
  <p:tag name="KSO_WM_CHIP_XID" val="5e6b05596848fb12bee65aca"/>
  <p:tag name="KSO_WM_UNIT_DEC_AREA_ID" val="07d42e7a557c480bb239dd4d36dd2d32"/>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b&quot;,&quot;fill_mode&quot;:&quot;full&quot;,&quot;sacle_strategy&quot;:&quot;smart&quot;}"/>
  <p:tag name="KSO_WM_ASSEMBLE_CHIP_INDEX" val="a2f11842ffb24742be6c3c047d565edd"/>
  <p:tag name="KSO_WM_UNIT_SUPPORT_BIG_FONT" val="1"/>
  <p:tag name="KSO_WM_UNIT_TEXT_FILL_FORE_SCHEMECOLOR_INDEX_BRIGHTNESS" val="0.25"/>
  <p:tag name="KSO_WM_UNIT_TEXT_FILL_FORE_SCHEMECOLOR_INDEX" val="13"/>
  <p:tag name="KSO_WM_UNIT_TEXT_FILL_TYPE" val="1"/>
  <p:tag name="KSO_WM_TEMPLATE_ASSEMBLE_XID" val="6065703f4054ed1e2fb81493"/>
  <p:tag name="KSO_WM_TEMPLATE_ASSEMBLE_GROUPID" val="6065703f4054ed1e2fb81493"/>
</p:tagLst>
</file>

<file path=ppt/tags/tag23.xml><?xml version="1.0" encoding="utf-8"?>
<p:tagLst xmlns:p="http://schemas.openxmlformats.org/presentationml/2006/main">
  <p:tag name="KSO_WM_BEAUTIFY_FLAG" val="#wm#"/>
  <p:tag name="KSO_WM_TEMPLATE_CATEGORY" val="diagram"/>
  <p:tag name="KSO_WM_TEMPLATE_INDEX" val="20217032"/>
  <p:tag name="KSO_WM_SLIDE_ID" val="diagram20217032_1"/>
  <p:tag name="KSO_WM_TEMPLATE_SUBCATEGORY" val="21"/>
  <p:tag name="KSO_WM_TEMPLATE_MASTER_TYPE" val="0"/>
  <p:tag name="KSO_WM_TEMPLATE_COLOR_TYPE" val="1"/>
  <p:tag name="KSO_WM_SLIDE_ITEM_CNT" val="0"/>
  <p:tag name="KSO_WM_SLIDE_INDEX" val="1"/>
  <p:tag name="KSO_WM_TAG_VERSION" val="1.0"/>
  <p:tag name="KSO_WM_SLIDE_LAYOUT" val="d_f"/>
  <p:tag name="KSO_WM_SLIDE_LAYOUT_CNT" val="1_1"/>
  <p:tag name="KSO_WM_SLIDE_LAYOUT_INFO" val="{&quot;direction&quot;:1,&quot;id&quot;:&quot;2021-04-01T16:15:33&quot;,&quot;maxSize&quot;:{&quot;size1&quot;:58.799999999999997},&quot;minSize&quot;:{&quot;size1&quot;:38.799999999999997},&quot;normalSize&quot;:{&quot;size1&quot;:58.79999999999999},&quot;subLayout&quot;:[{&quot;id&quot;:&quot;2021-04-01T16:15:33&quot;,&quot;margin&quot;:{&quot;bottom&quot;:1.6929999589920044,&quot;left&quot;:2.1170001029968262,&quot;right&quot;:0,&quot;top&quot;:1.6929999589920044},&quot;type&quot;:0},{&quot;id&quot;:&quot;2021-04-01T16:15:33&quot;,&quot;margin&quot;:{&quot;bottom&quot;:1.6929999589920044,&quot;left&quot;:1.6929999589920044,&quot;right&quot;:1.6929999589920044,&quot;top&quot;:1.6929999589920044},&quot;type&quot;:0}],&quot;type&quot;:0}"/>
  <p:tag name="KSO_WM_SLIDE_RATIO" val="1.777778"/>
  <p:tag name="KSO_WM_CHIP_INFOS" val="{&quot;type&quot;:0,&quot;layout_type&quot;:&quot;leftright&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adf195998712faa657ab87"/>
  <p:tag name="KSO_WM_CHIP_FILLPROP" val="[[{&quot;text_align&quot;:&quot;cm&quot;,&quot;text_direction&quot;:&quot;horizontal&quot;,&quot;support_features&quot;:[&quot;creativepic&quot;],&quot;support_big_font&quot;:false,&quot;picture_toward&quot;:1,&quot;picture_dockside&quot;:[],&quot;fill_id&quot;:&quot;046a24402aa84fab9950226b440a17c8&quot;,&quot;fill_align&quot;:&quot;cm&quot;,&quot;chip_types&quot;:[&quot;picture&quot;]},{&quot;text_align&quot;:&quot;lb&quot;,&quot;text_direction&quot;:&quot;horizontal&quot;,&quot;support_big_font&quot;:true,&quot;picture_toward&quot;:0,&quot;picture_dockside&quot;:[],&quot;fill_id&quot;:&quot;20916184201d4f298034d43814fcc4fa&quot;,&quot;fill_align&quot;:&quot;lb&quot;,&quot;chip_types&quot;:[&quot;text&quot;]}]]"/>
  <p:tag name="KSO_WM_CHIP_DECFILLPROP" val="[]"/>
  <p:tag name="KSO_WM_SLIDE_TYPE" val="text"/>
  <p:tag name="KSO_WM_SLIDE_SIZE" val="888*348"/>
  <p:tag name="KSO_WM_SLIDE_POSITION" val="0*95"/>
  <p:tag name="KSO_WM_CHIP_GROUPID" val="5fadf195998712faa657ab86"/>
  <p:tag name="KSO_WM_SLIDE_BK_DARK_LIGHT" val="2"/>
  <p:tag name="KSO_WM_SLIDE_BACKGROUND_TYPE" val="general"/>
  <p:tag name="KSO_WM_SLIDE_SUPPORT_FEATURE_TYPE" val="8"/>
  <p:tag name="KSO_WM_SLIDE_SUBTYPE" val="picTxt"/>
  <p:tag name="KSO_WM_TEMPLATE_ASSEMBLE_XID" val="6065703f4054ed1e2fb81493"/>
  <p:tag name="KSO_WM_TEMPLATE_ASSEMBLE_GROUPID" val="6065703f4054ed1e2fb81493"/>
  <p:tag name="resource_record_key" val="{&quot;29&quot;:[50000199],&quot;65&quot;:[20217032]}"/>
</p:tagLst>
</file>

<file path=ppt/tags/tag24.xml><?xml version="1.0" encoding="utf-8"?>
<p:tagLst xmlns:p="http://schemas.openxmlformats.org/presentationml/2006/main">
  <p:tag name="KSO_WM_BEAUTIFY_FLAG" val="#wm#"/>
  <p:tag name="KSO_WM_TEMPLATE_CATEGORY" val="diagram"/>
  <p:tag name="KSO_WM_TEMPLATE_INDEX" val="20217032"/>
  <p:tag name="KSO_WM_SLIDE_ID" val="diagram20217032_1"/>
  <p:tag name="KSO_WM_TEMPLATE_SUBCATEGORY" val="21"/>
  <p:tag name="KSO_WM_TEMPLATE_MASTER_TYPE" val="0"/>
  <p:tag name="KSO_WM_TEMPLATE_COLOR_TYPE" val="1"/>
  <p:tag name="KSO_WM_SLIDE_ITEM_CNT" val="0"/>
  <p:tag name="KSO_WM_SLIDE_INDEX" val="1"/>
  <p:tag name="KSO_WM_TAG_VERSION" val="1.0"/>
  <p:tag name="KSO_WM_SLIDE_LAYOUT" val="d_f"/>
  <p:tag name="KSO_WM_SLIDE_LAYOUT_CNT" val="1_1"/>
  <p:tag name="KSO_WM_SLIDE_LAYOUT_INFO" val="{&quot;direction&quot;:1,&quot;id&quot;:&quot;2021-04-01T16:15:33&quot;,&quot;maxSize&quot;:{&quot;size1&quot;:58.799999999999997},&quot;minSize&quot;:{&quot;size1&quot;:38.799999999999997},&quot;normalSize&quot;:{&quot;size1&quot;:58.79999999999999},&quot;subLayout&quot;:[{&quot;id&quot;:&quot;2021-04-01T16:15:33&quot;,&quot;margin&quot;:{&quot;bottom&quot;:1.6929999589920044,&quot;left&quot;:2.1170001029968262,&quot;right&quot;:0,&quot;top&quot;:1.6929999589920044},&quot;type&quot;:0},{&quot;id&quot;:&quot;2021-04-01T16:15:33&quot;,&quot;margin&quot;:{&quot;bottom&quot;:1.6929999589920044,&quot;left&quot;:1.6929999589920044,&quot;right&quot;:1.6929999589920044,&quot;top&quot;:1.6929999589920044},&quot;type&quot;:0}],&quot;type&quot;:0}"/>
  <p:tag name="KSO_WM_SLIDE_RATIO" val="1.777778"/>
  <p:tag name="KSO_WM_CHIP_INFOS" val="{&quot;type&quot;:0,&quot;layout_type&quot;:&quot;leftright&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adf195998712faa657ab87"/>
  <p:tag name="KSO_WM_CHIP_FILLPROP" val="[[{&quot;text_align&quot;:&quot;cm&quot;,&quot;text_direction&quot;:&quot;horizontal&quot;,&quot;support_features&quot;:[&quot;creativepic&quot;],&quot;support_big_font&quot;:false,&quot;picture_toward&quot;:1,&quot;picture_dockside&quot;:[],&quot;fill_id&quot;:&quot;046a24402aa84fab9950226b440a17c8&quot;,&quot;fill_align&quot;:&quot;cm&quot;,&quot;chip_types&quot;:[&quot;picture&quot;]},{&quot;text_align&quot;:&quot;lb&quot;,&quot;text_direction&quot;:&quot;horizontal&quot;,&quot;support_big_font&quot;:true,&quot;picture_toward&quot;:0,&quot;picture_dockside&quot;:[],&quot;fill_id&quot;:&quot;20916184201d4f298034d43814fcc4fa&quot;,&quot;fill_align&quot;:&quot;lb&quot;,&quot;chip_types&quot;:[&quot;text&quot;]}]]"/>
  <p:tag name="KSO_WM_CHIP_DECFILLPROP" val="[]"/>
  <p:tag name="KSO_WM_SLIDE_TYPE" val="text"/>
  <p:tag name="KSO_WM_SLIDE_SIZE" val="888*348"/>
  <p:tag name="KSO_WM_SLIDE_POSITION" val="0*95"/>
  <p:tag name="KSO_WM_CHIP_GROUPID" val="5fadf195998712faa657ab86"/>
  <p:tag name="KSO_WM_SLIDE_BK_DARK_LIGHT" val="2"/>
  <p:tag name="KSO_WM_SLIDE_BACKGROUND_TYPE" val="general"/>
  <p:tag name="KSO_WM_SLIDE_SUPPORT_FEATURE_TYPE" val="8"/>
  <p:tag name="KSO_WM_SLIDE_SUBTYPE" val="picTxt"/>
  <p:tag name="KSO_WM_TEMPLATE_ASSEMBLE_XID" val="6065703f4054ed1e2fb81493"/>
  <p:tag name="KSO_WM_TEMPLATE_ASSEMBLE_GROUPID" val="6065703f4054ed1e2fb81493"/>
  <p:tag name="resource_record_key" val="{&quot;29&quot;:[50000199],&quot;65&quot;:[20217032]}"/>
</p:tagLst>
</file>

<file path=ppt/tags/tag25.xml><?xml version="1.0" encoding="utf-8"?>
<p:tagLst xmlns:p="http://schemas.openxmlformats.org/presentationml/2006/main">
  <p:tag name="KSO_WM_BEAUTIFY_FLAG" val="#wm#"/>
  <p:tag name="KSO_WM_TEMPLATE_CATEGORY" val="diagram"/>
  <p:tag name="KSO_WM_TEMPLATE_INDEX" val="20217032"/>
  <p:tag name="KSO_WM_SLIDE_ID" val="diagram20217032_1"/>
  <p:tag name="KSO_WM_TEMPLATE_SUBCATEGORY" val="21"/>
  <p:tag name="KSO_WM_TEMPLATE_MASTER_TYPE" val="0"/>
  <p:tag name="KSO_WM_TEMPLATE_COLOR_TYPE" val="1"/>
  <p:tag name="KSO_WM_SLIDE_ITEM_CNT" val="0"/>
  <p:tag name="KSO_WM_SLIDE_INDEX" val="1"/>
  <p:tag name="KSO_WM_TAG_VERSION" val="1.0"/>
  <p:tag name="KSO_WM_SLIDE_LAYOUT" val="d_f"/>
  <p:tag name="KSO_WM_SLIDE_LAYOUT_CNT" val="1_1"/>
  <p:tag name="KSO_WM_SLIDE_LAYOUT_INFO" val="{&quot;direction&quot;:1,&quot;id&quot;:&quot;2021-04-01T16:15:33&quot;,&quot;maxSize&quot;:{&quot;size1&quot;:58.799999999999997},&quot;minSize&quot;:{&quot;size1&quot;:38.799999999999997},&quot;normalSize&quot;:{&quot;size1&quot;:58.79999999999999},&quot;subLayout&quot;:[{&quot;id&quot;:&quot;2021-04-01T16:15:33&quot;,&quot;margin&quot;:{&quot;bottom&quot;:1.6929999589920044,&quot;left&quot;:2.1170001029968262,&quot;right&quot;:0,&quot;top&quot;:1.6929999589920044},&quot;type&quot;:0},{&quot;id&quot;:&quot;2021-04-01T16:15:33&quot;,&quot;margin&quot;:{&quot;bottom&quot;:1.6929999589920044,&quot;left&quot;:1.6929999589920044,&quot;right&quot;:1.6929999589920044,&quot;top&quot;:1.6929999589920044},&quot;type&quot;:0}],&quot;type&quot;:0}"/>
  <p:tag name="KSO_WM_SLIDE_RATIO" val="1.777778"/>
  <p:tag name="KSO_WM_CHIP_INFOS" val="{&quot;type&quot;:0,&quot;layout_type&quot;:&quot;leftright&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adf195998712faa657ab87"/>
  <p:tag name="KSO_WM_CHIP_FILLPROP" val="[[{&quot;text_align&quot;:&quot;cm&quot;,&quot;text_direction&quot;:&quot;horizontal&quot;,&quot;support_features&quot;:[&quot;creativepic&quot;],&quot;support_big_font&quot;:false,&quot;picture_toward&quot;:1,&quot;picture_dockside&quot;:[],&quot;fill_id&quot;:&quot;046a24402aa84fab9950226b440a17c8&quot;,&quot;fill_align&quot;:&quot;cm&quot;,&quot;chip_types&quot;:[&quot;picture&quot;]},{&quot;text_align&quot;:&quot;lb&quot;,&quot;text_direction&quot;:&quot;horizontal&quot;,&quot;support_big_font&quot;:true,&quot;picture_toward&quot;:0,&quot;picture_dockside&quot;:[],&quot;fill_id&quot;:&quot;20916184201d4f298034d43814fcc4fa&quot;,&quot;fill_align&quot;:&quot;lb&quot;,&quot;chip_types&quot;:[&quot;text&quot;]}]]"/>
  <p:tag name="KSO_WM_CHIP_DECFILLPROP" val="[]"/>
  <p:tag name="KSO_WM_SLIDE_TYPE" val="text"/>
  <p:tag name="KSO_WM_SLIDE_SIZE" val="888*348"/>
  <p:tag name="KSO_WM_SLIDE_POSITION" val="0*95"/>
  <p:tag name="KSO_WM_CHIP_GROUPID" val="5fadf195998712faa657ab86"/>
  <p:tag name="KSO_WM_SLIDE_BK_DARK_LIGHT" val="2"/>
  <p:tag name="KSO_WM_SLIDE_BACKGROUND_TYPE" val="general"/>
  <p:tag name="KSO_WM_SLIDE_SUPPORT_FEATURE_TYPE" val="8"/>
  <p:tag name="KSO_WM_SLIDE_SUBTYPE" val="picTxt"/>
  <p:tag name="KSO_WM_TEMPLATE_ASSEMBLE_XID" val="6065703f4054ed1e2fb81493"/>
  <p:tag name="KSO_WM_TEMPLATE_ASSEMBLE_GROUPID" val="6065703f4054ed1e2fb81493"/>
  <p:tag name="resource_record_key" val="{&quot;29&quot;:[50000199],&quot;65&quot;:[20217032]}"/>
</p:tagLst>
</file>

<file path=ppt/tags/tag26.xml><?xml version="1.0" encoding="utf-8"?>
<p:tagLst xmlns:p="http://schemas.openxmlformats.org/presentationml/2006/main">
  <p:tag name="KSO_WM_BEAUTIFY_FLAG" val="#wm#"/>
  <p:tag name="KSO_WM_TEMPLATE_CATEGORY" val="diagram"/>
  <p:tag name="KSO_WM_TEMPLATE_INDEX" val="20217032"/>
  <p:tag name="KSO_WM_SLIDE_ID" val="diagram20217032_1"/>
  <p:tag name="KSO_WM_TEMPLATE_SUBCATEGORY" val="21"/>
  <p:tag name="KSO_WM_TEMPLATE_MASTER_TYPE" val="0"/>
  <p:tag name="KSO_WM_TEMPLATE_COLOR_TYPE" val="1"/>
  <p:tag name="KSO_WM_SLIDE_ITEM_CNT" val="0"/>
  <p:tag name="KSO_WM_SLIDE_INDEX" val="1"/>
  <p:tag name="KSO_WM_TAG_VERSION" val="1.0"/>
  <p:tag name="KSO_WM_SLIDE_LAYOUT" val="d_f"/>
  <p:tag name="KSO_WM_SLIDE_LAYOUT_CNT" val="1_1"/>
  <p:tag name="KSO_WM_SLIDE_LAYOUT_INFO" val="{&quot;direction&quot;:1,&quot;id&quot;:&quot;2021-04-01T16:15:33&quot;,&quot;maxSize&quot;:{&quot;size1&quot;:58.799999999999997},&quot;minSize&quot;:{&quot;size1&quot;:38.799999999999997},&quot;normalSize&quot;:{&quot;size1&quot;:58.79999999999999},&quot;subLayout&quot;:[{&quot;id&quot;:&quot;2021-04-01T16:15:33&quot;,&quot;margin&quot;:{&quot;bottom&quot;:1.6929999589920044,&quot;left&quot;:2.1170001029968262,&quot;right&quot;:0,&quot;top&quot;:1.6929999589920044},&quot;type&quot;:0},{&quot;id&quot;:&quot;2021-04-01T16:15:33&quot;,&quot;margin&quot;:{&quot;bottom&quot;:1.6929999589920044,&quot;left&quot;:1.6929999589920044,&quot;right&quot;:1.6929999589920044,&quot;top&quot;:1.6929999589920044},&quot;type&quot;:0}],&quot;type&quot;:0}"/>
  <p:tag name="KSO_WM_SLIDE_RATIO" val="1.777778"/>
  <p:tag name="KSO_WM_CHIP_INFOS" val="{&quot;type&quot;:0,&quot;layout_type&quot;:&quot;leftright&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adf195998712faa657ab87"/>
  <p:tag name="KSO_WM_CHIP_FILLPROP" val="[[{&quot;text_align&quot;:&quot;cm&quot;,&quot;text_direction&quot;:&quot;horizontal&quot;,&quot;support_features&quot;:[&quot;creativepic&quot;],&quot;support_big_font&quot;:false,&quot;picture_toward&quot;:1,&quot;picture_dockside&quot;:[],&quot;fill_id&quot;:&quot;046a24402aa84fab9950226b440a17c8&quot;,&quot;fill_align&quot;:&quot;cm&quot;,&quot;chip_types&quot;:[&quot;picture&quot;]},{&quot;text_align&quot;:&quot;lb&quot;,&quot;text_direction&quot;:&quot;horizontal&quot;,&quot;support_big_font&quot;:true,&quot;picture_toward&quot;:0,&quot;picture_dockside&quot;:[],&quot;fill_id&quot;:&quot;20916184201d4f298034d43814fcc4fa&quot;,&quot;fill_align&quot;:&quot;lb&quot;,&quot;chip_types&quot;:[&quot;text&quot;]}]]"/>
  <p:tag name="KSO_WM_CHIP_DECFILLPROP" val="[]"/>
  <p:tag name="KSO_WM_SLIDE_TYPE" val="text"/>
  <p:tag name="KSO_WM_SLIDE_SIZE" val="888*348"/>
  <p:tag name="KSO_WM_SLIDE_POSITION" val="0*95"/>
  <p:tag name="KSO_WM_CHIP_GROUPID" val="5fadf195998712faa657ab86"/>
  <p:tag name="KSO_WM_SLIDE_BK_DARK_LIGHT" val="2"/>
  <p:tag name="KSO_WM_SLIDE_BACKGROUND_TYPE" val="general"/>
  <p:tag name="KSO_WM_SLIDE_SUPPORT_FEATURE_TYPE" val="8"/>
  <p:tag name="KSO_WM_SLIDE_SUBTYPE" val="picTxt"/>
  <p:tag name="KSO_WM_TEMPLATE_ASSEMBLE_XID" val="6065703f4054ed1e2fb81493"/>
  <p:tag name="KSO_WM_TEMPLATE_ASSEMBLE_GROUPID" val="6065703f4054ed1e2fb81493"/>
  <p:tag name="resource_record_key" val="{&quot;29&quot;:[50000199],&quot;65&quot;:[20217032]}"/>
</p:tagLst>
</file>

<file path=ppt/tags/tag27.xml><?xml version="1.0" encoding="utf-8"?>
<p:tagLst xmlns:p="http://schemas.openxmlformats.org/presentationml/2006/main">
  <p:tag name="KSO_WM_BEAUTIFY_FLAG" val="#wm#"/>
  <p:tag name="KSO_WM_TEMPLATE_CATEGORY" val="diagram"/>
  <p:tag name="KSO_WM_TEMPLATE_INDEX" val="20217032"/>
  <p:tag name="KSO_WM_SLIDE_ID" val="diagram20217032_1"/>
  <p:tag name="KSO_WM_TEMPLATE_SUBCATEGORY" val="21"/>
  <p:tag name="KSO_WM_TEMPLATE_MASTER_TYPE" val="0"/>
  <p:tag name="KSO_WM_TEMPLATE_COLOR_TYPE" val="1"/>
  <p:tag name="KSO_WM_SLIDE_ITEM_CNT" val="0"/>
  <p:tag name="KSO_WM_SLIDE_INDEX" val="1"/>
  <p:tag name="KSO_WM_TAG_VERSION" val="1.0"/>
  <p:tag name="KSO_WM_SLIDE_LAYOUT" val="d_f"/>
  <p:tag name="KSO_WM_SLIDE_LAYOUT_CNT" val="1_1"/>
  <p:tag name="KSO_WM_SLIDE_LAYOUT_INFO" val="{&quot;direction&quot;:1,&quot;id&quot;:&quot;2021-04-01T16:15:33&quot;,&quot;maxSize&quot;:{&quot;size1&quot;:58.799999999999997},&quot;minSize&quot;:{&quot;size1&quot;:38.799999999999997},&quot;normalSize&quot;:{&quot;size1&quot;:58.79999999999999},&quot;subLayout&quot;:[{&quot;id&quot;:&quot;2021-04-01T16:15:33&quot;,&quot;margin&quot;:{&quot;bottom&quot;:1.6929999589920044,&quot;left&quot;:2.1170001029968262,&quot;right&quot;:0,&quot;top&quot;:1.6929999589920044},&quot;type&quot;:0},{&quot;id&quot;:&quot;2021-04-01T16:15:33&quot;,&quot;margin&quot;:{&quot;bottom&quot;:1.6929999589920044,&quot;left&quot;:1.6929999589920044,&quot;right&quot;:1.6929999589920044,&quot;top&quot;:1.6929999589920044},&quot;type&quot;:0}],&quot;type&quot;:0}"/>
  <p:tag name="KSO_WM_SLIDE_RATIO" val="1.777778"/>
  <p:tag name="KSO_WM_CHIP_INFOS" val="{&quot;type&quot;:0,&quot;layout_type&quot;:&quot;leftright&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adf195998712faa657ab87"/>
  <p:tag name="KSO_WM_CHIP_FILLPROP" val="[[{&quot;text_align&quot;:&quot;cm&quot;,&quot;text_direction&quot;:&quot;horizontal&quot;,&quot;support_features&quot;:[&quot;creativepic&quot;],&quot;support_big_font&quot;:false,&quot;picture_toward&quot;:1,&quot;picture_dockside&quot;:[],&quot;fill_id&quot;:&quot;046a24402aa84fab9950226b440a17c8&quot;,&quot;fill_align&quot;:&quot;cm&quot;,&quot;chip_types&quot;:[&quot;picture&quot;]},{&quot;text_align&quot;:&quot;lb&quot;,&quot;text_direction&quot;:&quot;horizontal&quot;,&quot;support_big_font&quot;:true,&quot;picture_toward&quot;:0,&quot;picture_dockside&quot;:[],&quot;fill_id&quot;:&quot;20916184201d4f298034d43814fcc4fa&quot;,&quot;fill_align&quot;:&quot;lb&quot;,&quot;chip_types&quot;:[&quot;text&quot;]}]]"/>
  <p:tag name="KSO_WM_CHIP_DECFILLPROP" val="[]"/>
  <p:tag name="KSO_WM_SLIDE_TYPE" val="text"/>
  <p:tag name="KSO_WM_SLIDE_SIZE" val="888*348"/>
  <p:tag name="KSO_WM_SLIDE_POSITION" val="0*95"/>
  <p:tag name="KSO_WM_CHIP_GROUPID" val="5fadf195998712faa657ab86"/>
  <p:tag name="KSO_WM_SLIDE_BK_DARK_LIGHT" val="2"/>
  <p:tag name="KSO_WM_SLIDE_BACKGROUND_TYPE" val="general"/>
  <p:tag name="KSO_WM_SLIDE_SUPPORT_FEATURE_TYPE" val="8"/>
  <p:tag name="KSO_WM_SLIDE_SUBTYPE" val="picTxt"/>
  <p:tag name="KSO_WM_TEMPLATE_ASSEMBLE_XID" val="6065703f4054ed1e2fb81493"/>
  <p:tag name="KSO_WM_TEMPLATE_ASSEMBLE_GROUPID" val="6065703f4054ed1e2fb81493"/>
  <p:tag name="resource_record_key" val="{&quot;29&quot;:[50000199],&quot;65&quot;:[20217032]}"/>
</p:tagLst>
</file>

<file path=ppt/tags/tag28.xml><?xml version="1.0" encoding="utf-8"?>
<p:tagLst xmlns:p="http://schemas.openxmlformats.org/presentationml/2006/main">
  <p:tag name="KSO_WM_BEAUTIFY_FLAG" val="#wm#"/>
  <p:tag name="KSO_WM_TEMPLATE_CATEGORY" val="diagram"/>
  <p:tag name="KSO_WM_TEMPLATE_INDEX" val="20217032"/>
  <p:tag name="KSO_WM_SLIDE_ID" val="diagram20217032_1"/>
  <p:tag name="KSO_WM_TEMPLATE_SUBCATEGORY" val="21"/>
  <p:tag name="KSO_WM_TEMPLATE_MASTER_TYPE" val="0"/>
  <p:tag name="KSO_WM_TEMPLATE_COLOR_TYPE" val="1"/>
  <p:tag name="KSO_WM_SLIDE_ITEM_CNT" val="0"/>
  <p:tag name="KSO_WM_SLIDE_INDEX" val="1"/>
  <p:tag name="KSO_WM_TAG_VERSION" val="1.0"/>
  <p:tag name="KSO_WM_SLIDE_LAYOUT" val="d_f"/>
  <p:tag name="KSO_WM_SLIDE_LAYOUT_CNT" val="1_1"/>
  <p:tag name="KSO_WM_SLIDE_LAYOUT_INFO" val="{&quot;direction&quot;:1,&quot;id&quot;:&quot;2021-04-01T16:15:33&quot;,&quot;maxSize&quot;:{&quot;size1&quot;:58.799999999999997},&quot;minSize&quot;:{&quot;size1&quot;:38.799999999999997},&quot;normalSize&quot;:{&quot;size1&quot;:58.79999999999999},&quot;subLayout&quot;:[{&quot;id&quot;:&quot;2021-04-01T16:15:33&quot;,&quot;margin&quot;:{&quot;bottom&quot;:1.6929999589920044,&quot;left&quot;:2.1170001029968262,&quot;right&quot;:0,&quot;top&quot;:1.6929999589920044},&quot;type&quot;:0},{&quot;id&quot;:&quot;2021-04-01T16:15:33&quot;,&quot;margin&quot;:{&quot;bottom&quot;:1.6929999589920044,&quot;left&quot;:1.6929999589920044,&quot;right&quot;:1.6929999589920044,&quot;top&quot;:1.6929999589920044},&quot;type&quot;:0}],&quot;type&quot;:0}"/>
  <p:tag name="KSO_WM_SLIDE_RATIO" val="1.777778"/>
  <p:tag name="KSO_WM_CHIP_INFOS" val="{&quot;type&quot;:0,&quot;layout_type&quot;:&quot;leftright&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adf195998712faa657ab87"/>
  <p:tag name="KSO_WM_CHIP_FILLPROP" val="[[{&quot;text_align&quot;:&quot;cm&quot;,&quot;text_direction&quot;:&quot;horizontal&quot;,&quot;support_features&quot;:[&quot;creativepic&quot;],&quot;support_big_font&quot;:false,&quot;picture_toward&quot;:1,&quot;picture_dockside&quot;:[],&quot;fill_id&quot;:&quot;046a24402aa84fab9950226b440a17c8&quot;,&quot;fill_align&quot;:&quot;cm&quot;,&quot;chip_types&quot;:[&quot;picture&quot;]},{&quot;text_align&quot;:&quot;lb&quot;,&quot;text_direction&quot;:&quot;horizontal&quot;,&quot;support_big_font&quot;:true,&quot;picture_toward&quot;:0,&quot;picture_dockside&quot;:[],&quot;fill_id&quot;:&quot;20916184201d4f298034d43814fcc4fa&quot;,&quot;fill_align&quot;:&quot;lb&quot;,&quot;chip_types&quot;:[&quot;text&quot;]}]]"/>
  <p:tag name="KSO_WM_CHIP_DECFILLPROP" val="[]"/>
  <p:tag name="KSO_WM_SLIDE_TYPE" val="text"/>
  <p:tag name="KSO_WM_SLIDE_SIZE" val="888*348"/>
  <p:tag name="KSO_WM_SLIDE_POSITION" val="0*95"/>
  <p:tag name="KSO_WM_CHIP_GROUPID" val="5fadf195998712faa657ab86"/>
  <p:tag name="KSO_WM_SLIDE_BK_DARK_LIGHT" val="2"/>
  <p:tag name="KSO_WM_SLIDE_BACKGROUND_TYPE" val="general"/>
  <p:tag name="KSO_WM_SLIDE_SUPPORT_FEATURE_TYPE" val="8"/>
  <p:tag name="KSO_WM_SLIDE_SUBTYPE" val="picTxt"/>
  <p:tag name="KSO_WM_TEMPLATE_ASSEMBLE_XID" val="6065703f4054ed1e2fb81493"/>
  <p:tag name="KSO_WM_TEMPLATE_ASSEMBLE_GROUPID" val="6065703f4054ed1e2fb81493"/>
  <p:tag name="resource_record_key" val="{&quot;29&quot;:[50000199],&quot;65&quot;:[20217032]}"/>
</p:tagLst>
</file>

<file path=ppt/tags/tag29.xml><?xml version="1.0" encoding="utf-8"?>
<p:tagLst xmlns:p="http://schemas.openxmlformats.org/presentationml/2006/main">
  <p:tag name="KSO_WM_BEAUTIFY_FLAG" val="#wm#"/>
  <p:tag name="KSO_WM_TEMPLATE_CATEGORY" val="diagram"/>
  <p:tag name="KSO_WM_TEMPLATE_INDEX" val="20217032"/>
  <p:tag name="KSO_WM_SLIDE_ID" val="diagram20217032_1"/>
  <p:tag name="KSO_WM_TEMPLATE_SUBCATEGORY" val="21"/>
  <p:tag name="KSO_WM_TEMPLATE_MASTER_TYPE" val="0"/>
  <p:tag name="KSO_WM_TEMPLATE_COLOR_TYPE" val="1"/>
  <p:tag name="KSO_WM_SLIDE_ITEM_CNT" val="0"/>
  <p:tag name="KSO_WM_SLIDE_INDEX" val="1"/>
  <p:tag name="KSO_WM_TAG_VERSION" val="1.0"/>
  <p:tag name="KSO_WM_SLIDE_LAYOUT" val="d_f"/>
  <p:tag name="KSO_WM_SLIDE_LAYOUT_CNT" val="1_1"/>
  <p:tag name="KSO_WM_SLIDE_LAYOUT_INFO" val="{&quot;direction&quot;:1,&quot;id&quot;:&quot;2021-04-01T16:15:33&quot;,&quot;maxSize&quot;:{&quot;size1&quot;:58.799999999999997},&quot;minSize&quot;:{&quot;size1&quot;:38.799999999999997},&quot;normalSize&quot;:{&quot;size1&quot;:58.79999999999999},&quot;subLayout&quot;:[{&quot;id&quot;:&quot;2021-04-01T16:15:33&quot;,&quot;margin&quot;:{&quot;bottom&quot;:1.6929999589920044,&quot;left&quot;:2.1170001029968262,&quot;right&quot;:0,&quot;top&quot;:1.6929999589920044},&quot;type&quot;:0},{&quot;id&quot;:&quot;2021-04-01T16:15:33&quot;,&quot;margin&quot;:{&quot;bottom&quot;:1.6929999589920044,&quot;left&quot;:1.6929999589920044,&quot;right&quot;:1.6929999589920044,&quot;top&quot;:1.6929999589920044},&quot;type&quot;:0}],&quot;type&quot;:0}"/>
  <p:tag name="KSO_WM_SLIDE_RATIO" val="1.777778"/>
  <p:tag name="KSO_WM_CHIP_INFOS" val="{&quot;type&quot;:0,&quot;layout_type&quot;:&quot;leftright&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adf195998712faa657ab87"/>
  <p:tag name="KSO_WM_CHIP_FILLPROP" val="[[{&quot;text_align&quot;:&quot;cm&quot;,&quot;text_direction&quot;:&quot;horizontal&quot;,&quot;support_features&quot;:[&quot;creativepic&quot;],&quot;support_big_font&quot;:false,&quot;picture_toward&quot;:1,&quot;picture_dockside&quot;:[],&quot;fill_id&quot;:&quot;046a24402aa84fab9950226b440a17c8&quot;,&quot;fill_align&quot;:&quot;cm&quot;,&quot;chip_types&quot;:[&quot;picture&quot;]},{&quot;text_align&quot;:&quot;lb&quot;,&quot;text_direction&quot;:&quot;horizontal&quot;,&quot;support_big_font&quot;:true,&quot;picture_toward&quot;:0,&quot;picture_dockside&quot;:[],&quot;fill_id&quot;:&quot;20916184201d4f298034d43814fcc4fa&quot;,&quot;fill_align&quot;:&quot;lb&quot;,&quot;chip_types&quot;:[&quot;text&quot;]}]]"/>
  <p:tag name="KSO_WM_CHIP_DECFILLPROP" val="[]"/>
  <p:tag name="KSO_WM_SLIDE_TYPE" val="text"/>
  <p:tag name="KSO_WM_SLIDE_SIZE" val="888*348"/>
  <p:tag name="KSO_WM_SLIDE_POSITION" val="0*95"/>
  <p:tag name="KSO_WM_CHIP_GROUPID" val="5fadf195998712faa657ab86"/>
  <p:tag name="KSO_WM_SLIDE_BK_DARK_LIGHT" val="2"/>
  <p:tag name="KSO_WM_SLIDE_BACKGROUND_TYPE" val="general"/>
  <p:tag name="KSO_WM_SLIDE_SUPPORT_FEATURE_TYPE" val="8"/>
  <p:tag name="KSO_WM_SLIDE_SUBTYPE" val="picTxt"/>
  <p:tag name="KSO_WM_TEMPLATE_ASSEMBLE_XID" val="6065703f4054ed1e2fb81493"/>
  <p:tag name="KSO_WM_TEMPLATE_ASSEMBLE_GROUPID" val="6065703f4054ed1e2fb81493"/>
  <p:tag name="resource_record_key" val="{&quot;29&quot;:[50000199],&quot;65&quot;:[20217032]}"/>
</p:tagLst>
</file>

<file path=ppt/tags/tag3.xml><?xml version="1.0" encoding="utf-8"?>
<p:tagLst xmlns:p="http://schemas.openxmlformats.org/presentationml/2006/main">
  <p:tag name="KSO_WM_DIAGRAM_VIRTUALLY_FRAME" val="{&quot;height&quot;:366.7974853515625,&quot;left&quot;:53.2915771484375,&quot;top&quot;:120.6186982691006,&quot;width&quot;:856.016845703125}"/>
</p:tagLst>
</file>

<file path=ppt/tags/tag30.xml><?xml version="1.0" encoding="utf-8"?>
<p:tagLst xmlns:p="http://schemas.openxmlformats.org/presentationml/2006/main">
  <p:tag name="KSO_WM_BEAUTIFY_FLAG" val="#wm#"/>
  <p:tag name="KSO_WM_TEMPLATE_CATEGORY" val="diagram"/>
  <p:tag name="KSO_WM_TEMPLATE_INDEX" val="20217032"/>
  <p:tag name="KSO_WM_SLIDE_ID" val="diagram20217032_1"/>
  <p:tag name="KSO_WM_TEMPLATE_SUBCATEGORY" val="21"/>
  <p:tag name="KSO_WM_TEMPLATE_MASTER_TYPE" val="0"/>
  <p:tag name="KSO_WM_TEMPLATE_COLOR_TYPE" val="1"/>
  <p:tag name="KSO_WM_SLIDE_ITEM_CNT" val="0"/>
  <p:tag name="KSO_WM_SLIDE_INDEX" val="1"/>
  <p:tag name="KSO_WM_TAG_VERSION" val="1.0"/>
  <p:tag name="KSO_WM_SLIDE_LAYOUT" val="d_f"/>
  <p:tag name="KSO_WM_SLIDE_LAYOUT_CNT" val="1_1"/>
  <p:tag name="KSO_WM_SLIDE_LAYOUT_INFO" val="{&quot;direction&quot;:1,&quot;id&quot;:&quot;2021-04-01T16:15:33&quot;,&quot;maxSize&quot;:{&quot;size1&quot;:58.799999999999997},&quot;minSize&quot;:{&quot;size1&quot;:38.799999999999997},&quot;normalSize&quot;:{&quot;size1&quot;:58.79999999999999},&quot;subLayout&quot;:[{&quot;id&quot;:&quot;2021-04-01T16:15:33&quot;,&quot;margin&quot;:{&quot;bottom&quot;:1.6929999589920044,&quot;left&quot;:2.1170001029968262,&quot;right&quot;:0,&quot;top&quot;:1.6929999589920044},&quot;type&quot;:0},{&quot;id&quot;:&quot;2021-04-01T16:15:33&quot;,&quot;margin&quot;:{&quot;bottom&quot;:1.6929999589920044,&quot;left&quot;:1.6929999589920044,&quot;right&quot;:1.6929999589920044,&quot;top&quot;:1.6929999589920044},&quot;type&quot;:0}],&quot;type&quot;:0}"/>
  <p:tag name="KSO_WM_SLIDE_RATIO" val="1.777778"/>
  <p:tag name="KSO_WM_CHIP_INFOS" val="{&quot;type&quot;:0,&quot;layout_type&quot;:&quot;leftright&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adf195998712faa657ab87"/>
  <p:tag name="KSO_WM_CHIP_FILLPROP" val="[[{&quot;text_align&quot;:&quot;cm&quot;,&quot;text_direction&quot;:&quot;horizontal&quot;,&quot;support_features&quot;:[&quot;creativepic&quot;],&quot;support_big_font&quot;:false,&quot;picture_toward&quot;:1,&quot;picture_dockside&quot;:[],&quot;fill_id&quot;:&quot;046a24402aa84fab9950226b440a17c8&quot;,&quot;fill_align&quot;:&quot;cm&quot;,&quot;chip_types&quot;:[&quot;picture&quot;]},{&quot;text_align&quot;:&quot;lb&quot;,&quot;text_direction&quot;:&quot;horizontal&quot;,&quot;support_big_font&quot;:true,&quot;picture_toward&quot;:0,&quot;picture_dockside&quot;:[],&quot;fill_id&quot;:&quot;20916184201d4f298034d43814fcc4fa&quot;,&quot;fill_align&quot;:&quot;lb&quot;,&quot;chip_types&quot;:[&quot;text&quot;]}]]"/>
  <p:tag name="KSO_WM_CHIP_DECFILLPROP" val="[]"/>
  <p:tag name="KSO_WM_SLIDE_TYPE" val="text"/>
  <p:tag name="KSO_WM_SLIDE_SIZE" val="888*348"/>
  <p:tag name="KSO_WM_SLIDE_POSITION" val="0*95"/>
  <p:tag name="KSO_WM_CHIP_GROUPID" val="5fadf195998712faa657ab86"/>
  <p:tag name="KSO_WM_SLIDE_BK_DARK_LIGHT" val="2"/>
  <p:tag name="KSO_WM_SLIDE_BACKGROUND_TYPE" val="general"/>
  <p:tag name="KSO_WM_SLIDE_SUPPORT_FEATURE_TYPE" val="8"/>
  <p:tag name="KSO_WM_SLIDE_SUBTYPE" val="picTxt"/>
  <p:tag name="KSO_WM_TEMPLATE_ASSEMBLE_XID" val="6065703f4054ed1e2fb81493"/>
  <p:tag name="KSO_WM_TEMPLATE_ASSEMBLE_GROUPID" val="6065703f4054ed1e2fb81493"/>
  <p:tag name="resource_record_key" val="{&quot;29&quot;:[50000199],&quot;65&quot;:[20217032]}"/>
</p:tagLst>
</file>

<file path=ppt/tags/tag31.xml><?xml version="1.0" encoding="utf-8"?>
<p:tagLst xmlns:p="http://schemas.openxmlformats.org/presentationml/2006/main">
  <p:tag name="KSO_WM_BEAUTIFY_FLAG" val="#wm#"/>
  <p:tag name="KSO_WM_TEMPLATE_CATEGORY" val="diagram"/>
  <p:tag name="KSO_WM_TEMPLATE_INDEX" val="20217032"/>
  <p:tag name="KSO_WM_SLIDE_ID" val="diagram20217032_1"/>
  <p:tag name="KSO_WM_TEMPLATE_SUBCATEGORY" val="21"/>
  <p:tag name="KSO_WM_TEMPLATE_MASTER_TYPE" val="0"/>
  <p:tag name="KSO_WM_TEMPLATE_COLOR_TYPE" val="1"/>
  <p:tag name="KSO_WM_SLIDE_ITEM_CNT" val="0"/>
  <p:tag name="KSO_WM_SLIDE_INDEX" val="1"/>
  <p:tag name="KSO_WM_TAG_VERSION" val="1.0"/>
  <p:tag name="KSO_WM_SLIDE_LAYOUT" val="d_f"/>
  <p:tag name="KSO_WM_SLIDE_LAYOUT_CNT" val="1_1"/>
  <p:tag name="KSO_WM_SLIDE_LAYOUT_INFO" val="{&quot;direction&quot;:1,&quot;id&quot;:&quot;2021-04-01T16:15:33&quot;,&quot;maxSize&quot;:{&quot;size1&quot;:58.799999999999997},&quot;minSize&quot;:{&quot;size1&quot;:38.799999999999997},&quot;normalSize&quot;:{&quot;size1&quot;:58.79999999999999},&quot;subLayout&quot;:[{&quot;id&quot;:&quot;2021-04-01T16:15:33&quot;,&quot;margin&quot;:{&quot;bottom&quot;:1.6929999589920044,&quot;left&quot;:2.1170001029968262,&quot;right&quot;:0,&quot;top&quot;:1.6929999589920044},&quot;type&quot;:0},{&quot;id&quot;:&quot;2021-04-01T16:15:33&quot;,&quot;margin&quot;:{&quot;bottom&quot;:1.6929999589920044,&quot;left&quot;:1.6929999589920044,&quot;right&quot;:1.6929999589920044,&quot;top&quot;:1.6929999589920044},&quot;type&quot;:0}],&quot;type&quot;:0}"/>
  <p:tag name="KSO_WM_SLIDE_RATIO" val="1.777778"/>
  <p:tag name="KSO_WM_CHIP_INFOS" val="{&quot;type&quot;:0,&quot;layout_type&quot;:&quot;leftright&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adf195998712faa657ab87"/>
  <p:tag name="KSO_WM_CHIP_FILLPROP" val="[[{&quot;text_align&quot;:&quot;cm&quot;,&quot;text_direction&quot;:&quot;horizontal&quot;,&quot;support_features&quot;:[&quot;creativepic&quot;],&quot;support_big_font&quot;:false,&quot;picture_toward&quot;:1,&quot;picture_dockside&quot;:[],&quot;fill_id&quot;:&quot;046a24402aa84fab9950226b440a17c8&quot;,&quot;fill_align&quot;:&quot;cm&quot;,&quot;chip_types&quot;:[&quot;picture&quot;]},{&quot;text_align&quot;:&quot;lb&quot;,&quot;text_direction&quot;:&quot;horizontal&quot;,&quot;support_big_font&quot;:true,&quot;picture_toward&quot;:0,&quot;picture_dockside&quot;:[],&quot;fill_id&quot;:&quot;20916184201d4f298034d43814fcc4fa&quot;,&quot;fill_align&quot;:&quot;lb&quot;,&quot;chip_types&quot;:[&quot;text&quot;]}]]"/>
  <p:tag name="KSO_WM_CHIP_DECFILLPROP" val="[]"/>
  <p:tag name="KSO_WM_SLIDE_TYPE" val="text"/>
  <p:tag name="KSO_WM_SLIDE_SIZE" val="888*348"/>
  <p:tag name="KSO_WM_SLIDE_POSITION" val="0*95"/>
  <p:tag name="KSO_WM_CHIP_GROUPID" val="5fadf195998712faa657ab86"/>
  <p:tag name="KSO_WM_SLIDE_BK_DARK_LIGHT" val="2"/>
  <p:tag name="KSO_WM_SLIDE_BACKGROUND_TYPE" val="general"/>
  <p:tag name="KSO_WM_SLIDE_SUPPORT_FEATURE_TYPE" val="8"/>
  <p:tag name="KSO_WM_SLIDE_SUBTYPE" val="picTxt"/>
  <p:tag name="KSO_WM_TEMPLATE_ASSEMBLE_XID" val="6065703f4054ed1e2fb81493"/>
  <p:tag name="KSO_WM_TEMPLATE_ASSEMBLE_GROUPID" val="6065703f4054ed1e2fb81493"/>
  <p:tag name="resource_record_key" val="{&quot;29&quot;:[50000199],&quot;65&quot;:[20217032]}"/>
</p:tagLst>
</file>

<file path=ppt/tags/tag32.xml><?xml version="1.0" encoding="utf-8"?>
<p:tagLst xmlns:p="http://schemas.openxmlformats.org/presentationml/2006/main">
  <p:tag name="KSO_WM_BEAUTIFY_FLAG" val="#wm#"/>
  <p:tag name="KSO_WM_TEMPLATE_CATEGORY" val="diagram"/>
  <p:tag name="KSO_WM_TEMPLATE_INDEX" val="20217032"/>
  <p:tag name="KSO_WM_SLIDE_ID" val="diagram20217032_1"/>
  <p:tag name="KSO_WM_TEMPLATE_SUBCATEGORY" val="21"/>
  <p:tag name="KSO_WM_TEMPLATE_MASTER_TYPE" val="0"/>
  <p:tag name="KSO_WM_TEMPLATE_COLOR_TYPE" val="1"/>
  <p:tag name="KSO_WM_SLIDE_ITEM_CNT" val="0"/>
  <p:tag name="KSO_WM_SLIDE_INDEX" val="1"/>
  <p:tag name="KSO_WM_TAG_VERSION" val="1.0"/>
  <p:tag name="KSO_WM_SLIDE_LAYOUT" val="d_f"/>
  <p:tag name="KSO_WM_SLIDE_LAYOUT_CNT" val="1_1"/>
  <p:tag name="KSO_WM_SLIDE_LAYOUT_INFO" val="{&quot;direction&quot;:1,&quot;id&quot;:&quot;2021-04-01T16:15:33&quot;,&quot;maxSize&quot;:{&quot;size1&quot;:58.799999999999997},&quot;minSize&quot;:{&quot;size1&quot;:38.799999999999997},&quot;normalSize&quot;:{&quot;size1&quot;:58.79999999999999},&quot;subLayout&quot;:[{&quot;id&quot;:&quot;2021-04-01T16:15:33&quot;,&quot;margin&quot;:{&quot;bottom&quot;:1.6929999589920044,&quot;left&quot;:2.1170001029968262,&quot;right&quot;:0,&quot;top&quot;:1.6929999589920044},&quot;type&quot;:0},{&quot;id&quot;:&quot;2021-04-01T16:15:33&quot;,&quot;margin&quot;:{&quot;bottom&quot;:1.6929999589920044,&quot;left&quot;:1.6929999589920044,&quot;right&quot;:1.6929999589920044,&quot;top&quot;:1.6929999589920044},&quot;type&quot;:0}],&quot;type&quot;:0}"/>
  <p:tag name="KSO_WM_SLIDE_RATIO" val="1.777778"/>
  <p:tag name="KSO_WM_CHIP_INFOS" val="{&quot;type&quot;:0,&quot;layout_type&quot;:&quot;leftright&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adf195998712faa657ab87"/>
  <p:tag name="KSO_WM_CHIP_FILLPROP" val="[[{&quot;text_align&quot;:&quot;cm&quot;,&quot;text_direction&quot;:&quot;horizontal&quot;,&quot;support_features&quot;:[&quot;creativepic&quot;],&quot;support_big_font&quot;:false,&quot;picture_toward&quot;:1,&quot;picture_dockside&quot;:[],&quot;fill_id&quot;:&quot;046a24402aa84fab9950226b440a17c8&quot;,&quot;fill_align&quot;:&quot;cm&quot;,&quot;chip_types&quot;:[&quot;picture&quot;]},{&quot;text_align&quot;:&quot;lb&quot;,&quot;text_direction&quot;:&quot;horizontal&quot;,&quot;support_big_font&quot;:true,&quot;picture_toward&quot;:0,&quot;picture_dockside&quot;:[],&quot;fill_id&quot;:&quot;20916184201d4f298034d43814fcc4fa&quot;,&quot;fill_align&quot;:&quot;lb&quot;,&quot;chip_types&quot;:[&quot;text&quot;]}]]"/>
  <p:tag name="KSO_WM_CHIP_DECFILLPROP" val="[]"/>
  <p:tag name="KSO_WM_SLIDE_TYPE" val="text"/>
  <p:tag name="KSO_WM_SLIDE_SIZE" val="888*348"/>
  <p:tag name="KSO_WM_SLIDE_POSITION" val="0*95"/>
  <p:tag name="KSO_WM_CHIP_GROUPID" val="5fadf195998712faa657ab86"/>
  <p:tag name="KSO_WM_SLIDE_BK_DARK_LIGHT" val="2"/>
  <p:tag name="KSO_WM_SLIDE_BACKGROUND_TYPE" val="general"/>
  <p:tag name="KSO_WM_SLIDE_SUPPORT_FEATURE_TYPE" val="8"/>
  <p:tag name="KSO_WM_SLIDE_SUBTYPE" val="picTxt"/>
  <p:tag name="KSO_WM_TEMPLATE_ASSEMBLE_XID" val="6065703f4054ed1e2fb81493"/>
  <p:tag name="KSO_WM_TEMPLATE_ASSEMBLE_GROUPID" val="6065703f4054ed1e2fb81493"/>
  <p:tag name="resource_record_key" val="{&quot;29&quot;:[50000199],&quot;65&quot;:[20217032]}"/>
</p:tagLst>
</file>

<file path=ppt/tags/tag33.xml><?xml version="1.0" encoding="utf-8"?>
<p:tagLst xmlns:p="http://schemas.openxmlformats.org/presentationml/2006/main">
  <p:tag name="KSO_WM_BEAUTIFY_FLAG" val="#wm#"/>
  <p:tag name="KSO_WM_TEMPLATE_CATEGORY" val="diagram"/>
  <p:tag name="KSO_WM_TEMPLATE_INDEX" val="20217032"/>
  <p:tag name="KSO_WM_SLIDE_ID" val="diagram20217032_1"/>
  <p:tag name="KSO_WM_TEMPLATE_SUBCATEGORY" val="21"/>
  <p:tag name="KSO_WM_TEMPLATE_MASTER_TYPE" val="0"/>
  <p:tag name="KSO_WM_TEMPLATE_COLOR_TYPE" val="1"/>
  <p:tag name="KSO_WM_SLIDE_ITEM_CNT" val="0"/>
  <p:tag name="KSO_WM_SLIDE_INDEX" val="1"/>
  <p:tag name="KSO_WM_TAG_VERSION" val="1.0"/>
  <p:tag name="KSO_WM_SLIDE_LAYOUT" val="d_f"/>
  <p:tag name="KSO_WM_SLIDE_LAYOUT_CNT" val="1_1"/>
  <p:tag name="KSO_WM_SLIDE_LAYOUT_INFO" val="{&quot;direction&quot;:1,&quot;id&quot;:&quot;2021-04-01T16:15:33&quot;,&quot;maxSize&quot;:{&quot;size1&quot;:58.799999999999997},&quot;minSize&quot;:{&quot;size1&quot;:38.799999999999997},&quot;normalSize&quot;:{&quot;size1&quot;:58.79999999999999},&quot;subLayout&quot;:[{&quot;id&quot;:&quot;2021-04-01T16:15:33&quot;,&quot;margin&quot;:{&quot;bottom&quot;:1.6929999589920044,&quot;left&quot;:2.1170001029968262,&quot;right&quot;:0,&quot;top&quot;:1.6929999589920044},&quot;type&quot;:0},{&quot;id&quot;:&quot;2021-04-01T16:15:33&quot;,&quot;margin&quot;:{&quot;bottom&quot;:1.6929999589920044,&quot;left&quot;:1.6929999589920044,&quot;right&quot;:1.6929999589920044,&quot;top&quot;:1.6929999589920044},&quot;type&quot;:0}],&quot;type&quot;:0}"/>
  <p:tag name="KSO_WM_SLIDE_RATIO" val="1.777778"/>
  <p:tag name="KSO_WM_CHIP_INFOS" val="{&quot;type&quot;:0,&quot;layout_type&quot;:&quot;leftright&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adf195998712faa657ab87"/>
  <p:tag name="KSO_WM_CHIP_FILLPROP" val="[[{&quot;text_align&quot;:&quot;cm&quot;,&quot;text_direction&quot;:&quot;horizontal&quot;,&quot;support_features&quot;:[&quot;creativepic&quot;],&quot;support_big_font&quot;:false,&quot;picture_toward&quot;:1,&quot;picture_dockside&quot;:[],&quot;fill_id&quot;:&quot;046a24402aa84fab9950226b440a17c8&quot;,&quot;fill_align&quot;:&quot;cm&quot;,&quot;chip_types&quot;:[&quot;picture&quot;]},{&quot;text_align&quot;:&quot;lb&quot;,&quot;text_direction&quot;:&quot;horizontal&quot;,&quot;support_big_font&quot;:true,&quot;picture_toward&quot;:0,&quot;picture_dockside&quot;:[],&quot;fill_id&quot;:&quot;20916184201d4f298034d43814fcc4fa&quot;,&quot;fill_align&quot;:&quot;lb&quot;,&quot;chip_types&quot;:[&quot;text&quot;]}]]"/>
  <p:tag name="KSO_WM_CHIP_DECFILLPROP" val="[]"/>
  <p:tag name="KSO_WM_SLIDE_TYPE" val="text"/>
  <p:tag name="KSO_WM_SLIDE_SIZE" val="888*348"/>
  <p:tag name="KSO_WM_SLIDE_POSITION" val="0*95"/>
  <p:tag name="KSO_WM_CHIP_GROUPID" val="5fadf195998712faa657ab86"/>
  <p:tag name="KSO_WM_SLIDE_BK_DARK_LIGHT" val="2"/>
  <p:tag name="KSO_WM_SLIDE_BACKGROUND_TYPE" val="general"/>
  <p:tag name="KSO_WM_SLIDE_SUPPORT_FEATURE_TYPE" val="8"/>
  <p:tag name="KSO_WM_SLIDE_SUBTYPE" val="picTxt"/>
  <p:tag name="KSO_WM_TEMPLATE_ASSEMBLE_XID" val="6065703f4054ed1e2fb81493"/>
  <p:tag name="KSO_WM_TEMPLATE_ASSEMBLE_GROUPID" val="6065703f4054ed1e2fb81493"/>
  <p:tag name="resource_record_key" val="{&quot;29&quot;:[50000199],&quot;65&quot;:[20217032]}"/>
</p:tagLst>
</file>

<file path=ppt/tags/tag34.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但请您尽可能提炼思想的精髓。"/>
  <p:tag name="KSO_WM_UNIT_NOCLEAR" val="0"/>
  <p:tag name="KSO_WM_UNIT_HIGHLIGHT" val="0"/>
  <p:tag name="KSO_WM_UNIT_COMPATIBLE" val="0"/>
  <p:tag name="KSO_WM_UNIT_DIAGRAM_ISNUMVISUAL" val="0"/>
  <p:tag name="KSO_WM_UNIT_DIAGRAM_ISREFERUNIT" val="0"/>
  <p:tag name="KSO_WM_UNIT_ID" val="diagram20217032_1*f*1"/>
  <p:tag name="KSO_WM_TEMPLATE_CATEGORY" val="diagram"/>
  <p:tag name="KSO_WM_TEMPLATE_INDEX" val="20217032"/>
  <p:tag name="KSO_WM_UNIT_LAYERLEVEL" val="1"/>
  <p:tag name="KSO_WM_TAG_VERSION" val="1.0"/>
  <p:tag name="KSO_WM_UNIT_DEFAULT_FONT" val="14;20;2"/>
  <p:tag name="KSO_WM_UNIT_BLOCK" val="0"/>
  <p:tag name="KSO_WM_UNIT_VALUE" val="144"/>
  <p:tag name="KSO_WM_UNIT_SHOW_EDIT_AREA_INDICATION" val="1"/>
  <p:tag name="KSO_WM_CHIP_GROUPID" val="5e6b05596848fb12bee65ac8"/>
  <p:tag name="KSO_WM_CHIP_XID" val="5e6b05596848fb12bee65aca"/>
  <p:tag name="KSO_WM_UNIT_DEC_AREA_ID" val="07d42e7a557c480bb239dd4d36dd2d32"/>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b&quot;,&quot;fill_mode&quot;:&quot;full&quot;,&quot;sacle_strategy&quot;:&quot;smart&quot;}"/>
  <p:tag name="KSO_WM_ASSEMBLE_CHIP_INDEX" val="a2f11842ffb24742be6c3c047d565edd"/>
  <p:tag name="KSO_WM_UNIT_SUPPORT_BIG_FONT" val="1"/>
  <p:tag name="KSO_WM_UNIT_TEXT_FILL_FORE_SCHEMECOLOR_INDEX_BRIGHTNESS" val="0.25"/>
  <p:tag name="KSO_WM_UNIT_TEXT_FILL_FORE_SCHEMECOLOR_INDEX" val="13"/>
  <p:tag name="KSO_WM_UNIT_TEXT_FILL_TYPE" val="1"/>
  <p:tag name="KSO_WM_TEMPLATE_ASSEMBLE_XID" val="6065703f4054ed1e2fb81493"/>
  <p:tag name="KSO_WM_TEMPLATE_ASSEMBLE_GROUPID" val="6065703f4054ed1e2fb81493"/>
</p:tagLst>
</file>

<file path=ppt/tags/tag35.xml><?xml version="1.0" encoding="utf-8"?>
<p:tagLst xmlns:p="http://schemas.openxmlformats.org/presentationml/2006/main">
  <p:tag name="KSO_WM_BEAUTIFY_FLAG" val="#wm#"/>
  <p:tag name="KSO_WM_TEMPLATE_CATEGORY" val="diagram"/>
  <p:tag name="KSO_WM_TEMPLATE_INDEX" val="20217032"/>
  <p:tag name="KSO_WM_SLIDE_ID" val="diagram20217032_1"/>
  <p:tag name="KSO_WM_TEMPLATE_SUBCATEGORY" val="21"/>
  <p:tag name="KSO_WM_TEMPLATE_MASTER_TYPE" val="0"/>
  <p:tag name="KSO_WM_TEMPLATE_COLOR_TYPE" val="1"/>
  <p:tag name="KSO_WM_SLIDE_ITEM_CNT" val="0"/>
  <p:tag name="KSO_WM_SLIDE_INDEX" val="1"/>
  <p:tag name="KSO_WM_TAG_VERSION" val="1.0"/>
  <p:tag name="KSO_WM_SLIDE_LAYOUT" val="d_f"/>
  <p:tag name="KSO_WM_SLIDE_LAYOUT_CNT" val="1_1"/>
  <p:tag name="KSO_WM_SLIDE_LAYOUT_INFO" val="{&quot;direction&quot;:1,&quot;id&quot;:&quot;2021-04-01T16:15:33&quot;,&quot;maxSize&quot;:{&quot;size1&quot;:58.799999999999997},&quot;minSize&quot;:{&quot;size1&quot;:38.799999999999997},&quot;normalSize&quot;:{&quot;size1&quot;:58.79999999999999},&quot;subLayout&quot;:[{&quot;id&quot;:&quot;2021-04-01T16:15:33&quot;,&quot;margin&quot;:{&quot;bottom&quot;:1.6929999589920044,&quot;left&quot;:2.1170001029968262,&quot;right&quot;:0,&quot;top&quot;:1.6929999589920044},&quot;type&quot;:0},{&quot;id&quot;:&quot;2021-04-01T16:15:33&quot;,&quot;margin&quot;:{&quot;bottom&quot;:1.6929999589920044,&quot;left&quot;:1.6929999589920044,&quot;right&quot;:1.6929999589920044,&quot;top&quot;:1.6929999589920044},&quot;type&quot;:0}],&quot;type&quot;:0}"/>
  <p:tag name="KSO_WM_SLIDE_RATIO" val="1.777778"/>
  <p:tag name="KSO_WM_CHIP_INFOS" val="{&quot;type&quot;:0,&quot;layout_type&quot;:&quot;leftright&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adf195998712faa657ab87"/>
  <p:tag name="KSO_WM_CHIP_FILLPROP" val="[[{&quot;text_align&quot;:&quot;cm&quot;,&quot;text_direction&quot;:&quot;horizontal&quot;,&quot;support_features&quot;:[&quot;creativepic&quot;],&quot;support_big_font&quot;:false,&quot;picture_toward&quot;:1,&quot;picture_dockside&quot;:[],&quot;fill_id&quot;:&quot;046a24402aa84fab9950226b440a17c8&quot;,&quot;fill_align&quot;:&quot;cm&quot;,&quot;chip_types&quot;:[&quot;picture&quot;]},{&quot;text_align&quot;:&quot;lb&quot;,&quot;text_direction&quot;:&quot;horizontal&quot;,&quot;support_big_font&quot;:true,&quot;picture_toward&quot;:0,&quot;picture_dockside&quot;:[],&quot;fill_id&quot;:&quot;20916184201d4f298034d43814fcc4fa&quot;,&quot;fill_align&quot;:&quot;lb&quot;,&quot;chip_types&quot;:[&quot;text&quot;]}]]"/>
  <p:tag name="KSO_WM_CHIP_DECFILLPROP" val="[]"/>
  <p:tag name="KSO_WM_SLIDE_TYPE" val="text"/>
  <p:tag name="KSO_WM_SLIDE_SIZE" val="888*348"/>
  <p:tag name="KSO_WM_SLIDE_POSITION" val="0*95"/>
  <p:tag name="KSO_WM_CHIP_GROUPID" val="5fadf195998712faa657ab86"/>
  <p:tag name="KSO_WM_SLIDE_BK_DARK_LIGHT" val="2"/>
  <p:tag name="KSO_WM_SLIDE_BACKGROUND_TYPE" val="general"/>
  <p:tag name="KSO_WM_SLIDE_SUPPORT_FEATURE_TYPE" val="8"/>
  <p:tag name="KSO_WM_SLIDE_SUBTYPE" val="picTxt"/>
  <p:tag name="KSO_WM_TEMPLATE_ASSEMBLE_XID" val="6065703f4054ed1e2fb81493"/>
  <p:tag name="KSO_WM_TEMPLATE_ASSEMBLE_GROUPID" val="6065703f4054ed1e2fb81493"/>
  <p:tag name="resource_record_key" val="{&quot;29&quot;:[50000199],&quot;65&quot;:[20217032]}"/>
</p:tagLst>
</file>

<file path=ppt/tags/tag36.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但请您尽可能提炼思想的精髓。"/>
  <p:tag name="KSO_WM_UNIT_NOCLEAR" val="0"/>
  <p:tag name="KSO_WM_UNIT_HIGHLIGHT" val="0"/>
  <p:tag name="KSO_WM_UNIT_COMPATIBLE" val="0"/>
  <p:tag name="KSO_WM_UNIT_DIAGRAM_ISNUMVISUAL" val="0"/>
  <p:tag name="KSO_WM_UNIT_DIAGRAM_ISREFERUNIT" val="0"/>
  <p:tag name="KSO_WM_UNIT_ID" val="diagram20217032_1*f*1"/>
  <p:tag name="KSO_WM_TEMPLATE_CATEGORY" val="diagram"/>
  <p:tag name="KSO_WM_TEMPLATE_INDEX" val="20217032"/>
  <p:tag name="KSO_WM_UNIT_LAYERLEVEL" val="1"/>
  <p:tag name="KSO_WM_TAG_VERSION" val="1.0"/>
  <p:tag name="KSO_WM_UNIT_DEFAULT_FONT" val="14;20;2"/>
  <p:tag name="KSO_WM_UNIT_BLOCK" val="0"/>
  <p:tag name="KSO_WM_UNIT_VALUE" val="144"/>
  <p:tag name="KSO_WM_UNIT_SHOW_EDIT_AREA_INDICATION" val="1"/>
  <p:tag name="KSO_WM_CHIP_GROUPID" val="5e6b05596848fb12bee65ac8"/>
  <p:tag name="KSO_WM_CHIP_XID" val="5e6b05596848fb12bee65aca"/>
  <p:tag name="KSO_WM_UNIT_DEC_AREA_ID" val="07d42e7a557c480bb239dd4d36dd2d32"/>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b&quot;,&quot;fill_mode&quot;:&quot;full&quot;,&quot;sacle_strategy&quot;:&quot;smart&quot;}"/>
  <p:tag name="KSO_WM_ASSEMBLE_CHIP_INDEX" val="a2f11842ffb24742be6c3c047d565edd"/>
  <p:tag name="KSO_WM_UNIT_SUPPORT_BIG_FONT" val="1"/>
  <p:tag name="KSO_WM_UNIT_TEXT_FILL_FORE_SCHEMECOLOR_INDEX_BRIGHTNESS" val="0.25"/>
  <p:tag name="KSO_WM_UNIT_TEXT_FILL_FORE_SCHEMECOLOR_INDEX" val="13"/>
  <p:tag name="KSO_WM_UNIT_TEXT_FILL_TYPE" val="1"/>
  <p:tag name="KSO_WM_TEMPLATE_ASSEMBLE_XID" val="6065703f4054ed1e2fb81493"/>
  <p:tag name="KSO_WM_TEMPLATE_ASSEMBLE_GROUPID" val="6065703f4054ed1e2fb81493"/>
</p:tagLst>
</file>

<file path=ppt/tags/tag37.xml><?xml version="1.0" encoding="utf-8"?>
<p:tagLst xmlns:p="http://schemas.openxmlformats.org/presentationml/2006/main">
  <p:tag name="KSO_WM_BEAUTIFY_FLAG" val="#wm#"/>
  <p:tag name="KSO_WM_TEMPLATE_CATEGORY" val="diagram"/>
  <p:tag name="KSO_WM_TEMPLATE_INDEX" val="20217032"/>
  <p:tag name="KSO_WM_SLIDE_ID" val="diagram20217032_1"/>
  <p:tag name="KSO_WM_TEMPLATE_SUBCATEGORY" val="21"/>
  <p:tag name="KSO_WM_TEMPLATE_MASTER_TYPE" val="0"/>
  <p:tag name="KSO_WM_TEMPLATE_COLOR_TYPE" val="1"/>
  <p:tag name="KSO_WM_SLIDE_ITEM_CNT" val="0"/>
  <p:tag name="KSO_WM_SLIDE_INDEX" val="1"/>
  <p:tag name="KSO_WM_TAG_VERSION" val="1.0"/>
  <p:tag name="KSO_WM_SLIDE_LAYOUT" val="d_f"/>
  <p:tag name="KSO_WM_SLIDE_LAYOUT_CNT" val="1_1"/>
  <p:tag name="KSO_WM_SLIDE_LAYOUT_INFO" val="{&quot;direction&quot;:1,&quot;id&quot;:&quot;2021-04-01T16:15:33&quot;,&quot;maxSize&quot;:{&quot;size1&quot;:58.799999999999997},&quot;minSize&quot;:{&quot;size1&quot;:38.799999999999997},&quot;normalSize&quot;:{&quot;size1&quot;:58.79999999999999},&quot;subLayout&quot;:[{&quot;id&quot;:&quot;2021-04-01T16:15:33&quot;,&quot;margin&quot;:{&quot;bottom&quot;:1.6929999589920044,&quot;left&quot;:2.1170001029968262,&quot;right&quot;:0,&quot;top&quot;:1.6929999589920044},&quot;type&quot;:0},{&quot;id&quot;:&quot;2021-04-01T16:15:33&quot;,&quot;margin&quot;:{&quot;bottom&quot;:1.6929999589920044,&quot;left&quot;:1.6929999589920044,&quot;right&quot;:1.6929999589920044,&quot;top&quot;:1.6929999589920044},&quot;type&quot;:0}],&quot;type&quot;:0}"/>
  <p:tag name="KSO_WM_SLIDE_RATIO" val="1.777778"/>
  <p:tag name="KSO_WM_CHIP_INFOS" val="{&quot;type&quot;:0,&quot;layout_type&quot;:&quot;leftright&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adf195998712faa657ab87"/>
  <p:tag name="KSO_WM_CHIP_FILLPROP" val="[[{&quot;text_align&quot;:&quot;cm&quot;,&quot;text_direction&quot;:&quot;horizontal&quot;,&quot;support_features&quot;:[&quot;creativepic&quot;],&quot;support_big_font&quot;:false,&quot;picture_toward&quot;:1,&quot;picture_dockside&quot;:[],&quot;fill_id&quot;:&quot;046a24402aa84fab9950226b440a17c8&quot;,&quot;fill_align&quot;:&quot;cm&quot;,&quot;chip_types&quot;:[&quot;picture&quot;]},{&quot;text_align&quot;:&quot;lb&quot;,&quot;text_direction&quot;:&quot;horizontal&quot;,&quot;support_big_font&quot;:true,&quot;picture_toward&quot;:0,&quot;picture_dockside&quot;:[],&quot;fill_id&quot;:&quot;20916184201d4f298034d43814fcc4fa&quot;,&quot;fill_align&quot;:&quot;lb&quot;,&quot;chip_types&quot;:[&quot;text&quot;]}]]"/>
  <p:tag name="KSO_WM_CHIP_DECFILLPROP" val="[]"/>
  <p:tag name="KSO_WM_SLIDE_TYPE" val="text"/>
  <p:tag name="KSO_WM_SLIDE_SIZE" val="888*348"/>
  <p:tag name="KSO_WM_SLIDE_POSITION" val="0*95"/>
  <p:tag name="KSO_WM_CHIP_GROUPID" val="5fadf195998712faa657ab86"/>
  <p:tag name="KSO_WM_SLIDE_BK_DARK_LIGHT" val="2"/>
  <p:tag name="KSO_WM_SLIDE_BACKGROUND_TYPE" val="general"/>
  <p:tag name="KSO_WM_SLIDE_SUPPORT_FEATURE_TYPE" val="8"/>
  <p:tag name="KSO_WM_SLIDE_SUBTYPE" val="picTxt"/>
  <p:tag name="KSO_WM_TEMPLATE_ASSEMBLE_XID" val="6065703f4054ed1e2fb81493"/>
  <p:tag name="KSO_WM_TEMPLATE_ASSEMBLE_GROUPID" val="6065703f4054ed1e2fb81493"/>
  <p:tag name="resource_record_key" val="{&quot;29&quot;:[50000199],&quot;65&quot;:[20217032]}"/>
</p:tagLst>
</file>

<file path=ppt/tags/tag38.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但请您尽可能提炼思想的精髓。"/>
  <p:tag name="KSO_WM_UNIT_NOCLEAR" val="0"/>
  <p:tag name="KSO_WM_UNIT_HIGHLIGHT" val="0"/>
  <p:tag name="KSO_WM_UNIT_COMPATIBLE" val="0"/>
  <p:tag name="KSO_WM_UNIT_DIAGRAM_ISNUMVISUAL" val="0"/>
  <p:tag name="KSO_WM_UNIT_DIAGRAM_ISREFERUNIT" val="0"/>
  <p:tag name="KSO_WM_UNIT_ID" val="diagram20217032_1*f*1"/>
  <p:tag name="KSO_WM_TEMPLATE_CATEGORY" val="diagram"/>
  <p:tag name="KSO_WM_TEMPLATE_INDEX" val="20217032"/>
  <p:tag name="KSO_WM_UNIT_LAYERLEVEL" val="1"/>
  <p:tag name="KSO_WM_TAG_VERSION" val="1.0"/>
  <p:tag name="KSO_WM_UNIT_DEFAULT_FONT" val="14;20;2"/>
  <p:tag name="KSO_WM_UNIT_BLOCK" val="0"/>
  <p:tag name="KSO_WM_UNIT_VALUE" val="144"/>
  <p:tag name="KSO_WM_UNIT_SHOW_EDIT_AREA_INDICATION" val="1"/>
  <p:tag name="KSO_WM_CHIP_GROUPID" val="5e6b05596848fb12bee65ac8"/>
  <p:tag name="KSO_WM_CHIP_XID" val="5e6b05596848fb12bee65aca"/>
  <p:tag name="KSO_WM_UNIT_DEC_AREA_ID" val="07d42e7a557c480bb239dd4d36dd2d32"/>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b&quot;,&quot;fill_mode&quot;:&quot;full&quot;,&quot;sacle_strategy&quot;:&quot;smart&quot;}"/>
  <p:tag name="KSO_WM_ASSEMBLE_CHIP_INDEX" val="a2f11842ffb24742be6c3c047d565edd"/>
  <p:tag name="KSO_WM_UNIT_SUPPORT_BIG_FONT" val="1"/>
  <p:tag name="KSO_WM_UNIT_TEXT_FILL_FORE_SCHEMECOLOR_INDEX_BRIGHTNESS" val="0.25"/>
  <p:tag name="KSO_WM_UNIT_TEXT_FILL_FORE_SCHEMECOLOR_INDEX" val="13"/>
  <p:tag name="KSO_WM_UNIT_TEXT_FILL_TYPE" val="1"/>
  <p:tag name="KSO_WM_TEMPLATE_ASSEMBLE_XID" val="6065703f4054ed1e2fb81493"/>
  <p:tag name="KSO_WM_TEMPLATE_ASSEMBLE_GROUPID" val="6065703f4054ed1e2fb81493"/>
</p:tagLst>
</file>

<file path=ppt/tags/tag39.xml><?xml version="1.0" encoding="utf-8"?>
<p:tagLst xmlns:p="http://schemas.openxmlformats.org/presentationml/2006/main">
  <p:tag name="KSO_WM_BEAUTIFY_FLAG" val="#wm#"/>
  <p:tag name="KSO_WM_TEMPLATE_CATEGORY" val="diagram"/>
  <p:tag name="KSO_WM_TEMPLATE_INDEX" val="20217032"/>
  <p:tag name="KSO_WM_SLIDE_ID" val="diagram20217032_1"/>
  <p:tag name="KSO_WM_TEMPLATE_SUBCATEGORY" val="21"/>
  <p:tag name="KSO_WM_TEMPLATE_MASTER_TYPE" val="0"/>
  <p:tag name="KSO_WM_TEMPLATE_COLOR_TYPE" val="1"/>
  <p:tag name="KSO_WM_SLIDE_ITEM_CNT" val="0"/>
  <p:tag name="KSO_WM_SLIDE_INDEX" val="1"/>
  <p:tag name="KSO_WM_TAG_VERSION" val="1.0"/>
  <p:tag name="KSO_WM_SLIDE_LAYOUT" val="d_f"/>
  <p:tag name="KSO_WM_SLIDE_LAYOUT_CNT" val="1_1"/>
  <p:tag name="KSO_WM_SLIDE_LAYOUT_INFO" val="{&quot;direction&quot;:1,&quot;id&quot;:&quot;2021-04-01T16:15:33&quot;,&quot;maxSize&quot;:{&quot;size1&quot;:58.799999999999997},&quot;minSize&quot;:{&quot;size1&quot;:38.799999999999997},&quot;normalSize&quot;:{&quot;size1&quot;:58.79999999999999},&quot;subLayout&quot;:[{&quot;id&quot;:&quot;2021-04-01T16:15:33&quot;,&quot;margin&quot;:{&quot;bottom&quot;:1.6929999589920044,&quot;left&quot;:2.1170001029968262,&quot;right&quot;:0,&quot;top&quot;:1.6929999589920044},&quot;type&quot;:0},{&quot;id&quot;:&quot;2021-04-01T16:15:33&quot;,&quot;margin&quot;:{&quot;bottom&quot;:1.6929999589920044,&quot;left&quot;:1.6929999589920044,&quot;right&quot;:1.6929999589920044,&quot;top&quot;:1.6929999589920044},&quot;type&quot;:0}],&quot;type&quot;:0}"/>
  <p:tag name="KSO_WM_SLIDE_RATIO" val="1.777778"/>
  <p:tag name="KSO_WM_CHIP_INFOS" val="{&quot;type&quot;:0,&quot;layout_type&quot;:&quot;leftright&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adf195998712faa657ab87"/>
  <p:tag name="KSO_WM_CHIP_FILLPROP" val="[[{&quot;text_align&quot;:&quot;cm&quot;,&quot;text_direction&quot;:&quot;horizontal&quot;,&quot;support_features&quot;:[&quot;creativepic&quot;],&quot;support_big_font&quot;:false,&quot;picture_toward&quot;:1,&quot;picture_dockside&quot;:[],&quot;fill_id&quot;:&quot;046a24402aa84fab9950226b440a17c8&quot;,&quot;fill_align&quot;:&quot;cm&quot;,&quot;chip_types&quot;:[&quot;picture&quot;]},{&quot;text_align&quot;:&quot;lb&quot;,&quot;text_direction&quot;:&quot;horizontal&quot;,&quot;support_big_font&quot;:true,&quot;picture_toward&quot;:0,&quot;picture_dockside&quot;:[],&quot;fill_id&quot;:&quot;20916184201d4f298034d43814fcc4fa&quot;,&quot;fill_align&quot;:&quot;lb&quot;,&quot;chip_types&quot;:[&quot;text&quot;]}]]"/>
  <p:tag name="KSO_WM_CHIP_DECFILLPROP" val="[]"/>
  <p:tag name="KSO_WM_SLIDE_TYPE" val="text"/>
  <p:tag name="KSO_WM_SLIDE_SIZE" val="888*348"/>
  <p:tag name="KSO_WM_SLIDE_POSITION" val="0*95"/>
  <p:tag name="KSO_WM_CHIP_GROUPID" val="5fadf195998712faa657ab86"/>
  <p:tag name="KSO_WM_SLIDE_BK_DARK_LIGHT" val="2"/>
  <p:tag name="KSO_WM_SLIDE_BACKGROUND_TYPE" val="general"/>
  <p:tag name="KSO_WM_SLIDE_SUPPORT_FEATURE_TYPE" val="8"/>
  <p:tag name="KSO_WM_SLIDE_SUBTYPE" val="picTxt"/>
  <p:tag name="KSO_WM_TEMPLATE_ASSEMBLE_XID" val="6065703f4054ed1e2fb81493"/>
  <p:tag name="KSO_WM_TEMPLATE_ASSEMBLE_GROUPID" val="6065703f4054ed1e2fb81493"/>
  <p:tag name="resource_record_key" val="{&quot;29&quot;:[50000199],&quot;65&quot;:[20217032]}"/>
</p:tagLst>
</file>

<file path=ppt/tags/tag4.xml><?xml version="1.0" encoding="utf-8"?>
<p:tagLst xmlns:p="http://schemas.openxmlformats.org/presentationml/2006/main">
  <p:tag name="KSO_WM_DIAGRAM_VIRTUALLY_FRAME" val="{&quot;height&quot;:366.7974853515625,&quot;left&quot;:53.2915771484375,&quot;top&quot;:120.6186982691006,&quot;width&quot;:856.016845703125}"/>
</p:tagLst>
</file>

<file path=ppt/tags/tag40.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但请您尽可能提炼思想的精髓。"/>
  <p:tag name="KSO_WM_UNIT_NOCLEAR" val="0"/>
  <p:tag name="KSO_WM_UNIT_HIGHLIGHT" val="0"/>
  <p:tag name="KSO_WM_UNIT_COMPATIBLE" val="0"/>
  <p:tag name="KSO_WM_UNIT_DIAGRAM_ISNUMVISUAL" val="0"/>
  <p:tag name="KSO_WM_UNIT_DIAGRAM_ISREFERUNIT" val="0"/>
  <p:tag name="KSO_WM_UNIT_ID" val="diagram20217032_1*f*1"/>
  <p:tag name="KSO_WM_TEMPLATE_CATEGORY" val="diagram"/>
  <p:tag name="KSO_WM_TEMPLATE_INDEX" val="20217032"/>
  <p:tag name="KSO_WM_UNIT_LAYERLEVEL" val="1"/>
  <p:tag name="KSO_WM_TAG_VERSION" val="1.0"/>
  <p:tag name="KSO_WM_UNIT_DEFAULT_FONT" val="14;20;2"/>
  <p:tag name="KSO_WM_UNIT_BLOCK" val="0"/>
  <p:tag name="KSO_WM_UNIT_VALUE" val="144"/>
  <p:tag name="KSO_WM_UNIT_SHOW_EDIT_AREA_INDICATION" val="1"/>
  <p:tag name="KSO_WM_CHIP_GROUPID" val="5e6b05596848fb12bee65ac8"/>
  <p:tag name="KSO_WM_CHIP_XID" val="5e6b05596848fb12bee65aca"/>
  <p:tag name="KSO_WM_UNIT_DEC_AREA_ID" val="07d42e7a557c480bb239dd4d36dd2d32"/>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b&quot;,&quot;fill_mode&quot;:&quot;full&quot;,&quot;sacle_strategy&quot;:&quot;smart&quot;}"/>
  <p:tag name="KSO_WM_ASSEMBLE_CHIP_INDEX" val="a2f11842ffb24742be6c3c047d565edd"/>
  <p:tag name="KSO_WM_UNIT_SUPPORT_BIG_FONT" val="1"/>
  <p:tag name="KSO_WM_UNIT_TEXT_FILL_FORE_SCHEMECOLOR_INDEX_BRIGHTNESS" val="0.25"/>
  <p:tag name="KSO_WM_UNIT_TEXT_FILL_FORE_SCHEMECOLOR_INDEX" val="13"/>
  <p:tag name="KSO_WM_UNIT_TEXT_FILL_TYPE" val="1"/>
  <p:tag name="KSO_WM_TEMPLATE_ASSEMBLE_XID" val="6065703f4054ed1e2fb81493"/>
  <p:tag name="KSO_WM_TEMPLATE_ASSEMBLE_GROUPID" val="6065703f4054ed1e2fb81493"/>
</p:tagLst>
</file>

<file path=ppt/tags/tag41.xml><?xml version="1.0" encoding="utf-8"?>
<p:tagLst xmlns:p="http://schemas.openxmlformats.org/presentationml/2006/main">
  <p:tag name="KSO_WM_BEAUTIFY_FLAG" val="#wm#"/>
  <p:tag name="KSO_WM_TEMPLATE_CATEGORY" val="diagram"/>
  <p:tag name="KSO_WM_TEMPLATE_INDEX" val="20217032"/>
  <p:tag name="KSO_WM_SLIDE_ID" val="diagram20217032_1"/>
  <p:tag name="KSO_WM_TEMPLATE_SUBCATEGORY" val="21"/>
  <p:tag name="KSO_WM_TEMPLATE_MASTER_TYPE" val="0"/>
  <p:tag name="KSO_WM_TEMPLATE_COLOR_TYPE" val="1"/>
  <p:tag name="KSO_WM_SLIDE_ITEM_CNT" val="0"/>
  <p:tag name="KSO_WM_SLIDE_INDEX" val="1"/>
  <p:tag name="KSO_WM_TAG_VERSION" val="1.0"/>
  <p:tag name="KSO_WM_SLIDE_LAYOUT" val="d_f"/>
  <p:tag name="KSO_WM_SLIDE_LAYOUT_CNT" val="1_1"/>
  <p:tag name="KSO_WM_SLIDE_LAYOUT_INFO" val="{&quot;direction&quot;:1,&quot;id&quot;:&quot;2021-04-01T16:15:33&quot;,&quot;maxSize&quot;:{&quot;size1&quot;:58.799999999999997},&quot;minSize&quot;:{&quot;size1&quot;:38.799999999999997},&quot;normalSize&quot;:{&quot;size1&quot;:58.79999999999999},&quot;subLayout&quot;:[{&quot;id&quot;:&quot;2021-04-01T16:15:33&quot;,&quot;margin&quot;:{&quot;bottom&quot;:1.6929999589920044,&quot;left&quot;:2.1170001029968262,&quot;right&quot;:0,&quot;top&quot;:1.6929999589920044},&quot;type&quot;:0},{&quot;id&quot;:&quot;2021-04-01T16:15:33&quot;,&quot;margin&quot;:{&quot;bottom&quot;:1.6929999589920044,&quot;left&quot;:1.6929999589920044,&quot;right&quot;:1.6929999589920044,&quot;top&quot;:1.6929999589920044},&quot;type&quot;:0}],&quot;type&quot;:0}"/>
  <p:tag name="KSO_WM_SLIDE_RATIO" val="1.777778"/>
  <p:tag name="KSO_WM_CHIP_INFOS" val="{&quot;type&quot;:0,&quot;layout_type&quot;:&quot;leftright&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adf195998712faa657ab87"/>
  <p:tag name="KSO_WM_CHIP_FILLPROP" val="[[{&quot;text_align&quot;:&quot;cm&quot;,&quot;text_direction&quot;:&quot;horizontal&quot;,&quot;support_features&quot;:[&quot;creativepic&quot;],&quot;support_big_font&quot;:false,&quot;picture_toward&quot;:1,&quot;picture_dockside&quot;:[],&quot;fill_id&quot;:&quot;046a24402aa84fab9950226b440a17c8&quot;,&quot;fill_align&quot;:&quot;cm&quot;,&quot;chip_types&quot;:[&quot;picture&quot;]},{&quot;text_align&quot;:&quot;lb&quot;,&quot;text_direction&quot;:&quot;horizontal&quot;,&quot;support_big_font&quot;:true,&quot;picture_toward&quot;:0,&quot;picture_dockside&quot;:[],&quot;fill_id&quot;:&quot;20916184201d4f298034d43814fcc4fa&quot;,&quot;fill_align&quot;:&quot;lb&quot;,&quot;chip_types&quot;:[&quot;text&quot;]}]]"/>
  <p:tag name="KSO_WM_CHIP_DECFILLPROP" val="[]"/>
  <p:tag name="KSO_WM_SLIDE_TYPE" val="text"/>
  <p:tag name="KSO_WM_SLIDE_SIZE" val="888*348"/>
  <p:tag name="KSO_WM_SLIDE_POSITION" val="0*95"/>
  <p:tag name="KSO_WM_CHIP_GROUPID" val="5fadf195998712faa657ab86"/>
  <p:tag name="KSO_WM_SLIDE_BK_DARK_LIGHT" val="2"/>
  <p:tag name="KSO_WM_SLIDE_BACKGROUND_TYPE" val="general"/>
  <p:tag name="KSO_WM_SLIDE_SUPPORT_FEATURE_TYPE" val="8"/>
  <p:tag name="KSO_WM_SLIDE_SUBTYPE" val="picTxt"/>
  <p:tag name="KSO_WM_TEMPLATE_ASSEMBLE_XID" val="6065703f4054ed1e2fb81493"/>
  <p:tag name="KSO_WM_TEMPLATE_ASSEMBLE_GROUPID" val="6065703f4054ed1e2fb81493"/>
  <p:tag name="resource_record_key" val="{&quot;29&quot;:[50000199],&quot;65&quot;:[20217032]}"/>
</p:tagLst>
</file>

<file path=ppt/tags/tag42.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但请您尽可能提炼思想的精髓。"/>
  <p:tag name="KSO_WM_UNIT_NOCLEAR" val="0"/>
  <p:tag name="KSO_WM_UNIT_HIGHLIGHT" val="0"/>
  <p:tag name="KSO_WM_UNIT_COMPATIBLE" val="0"/>
  <p:tag name="KSO_WM_UNIT_DIAGRAM_ISNUMVISUAL" val="0"/>
  <p:tag name="KSO_WM_UNIT_DIAGRAM_ISREFERUNIT" val="0"/>
  <p:tag name="KSO_WM_UNIT_ID" val="diagram20217032_1*f*1"/>
  <p:tag name="KSO_WM_TEMPLATE_CATEGORY" val="diagram"/>
  <p:tag name="KSO_WM_TEMPLATE_INDEX" val="20217032"/>
  <p:tag name="KSO_WM_UNIT_LAYERLEVEL" val="1"/>
  <p:tag name="KSO_WM_TAG_VERSION" val="1.0"/>
  <p:tag name="KSO_WM_UNIT_DEFAULT_FONT" val="14;20;2"/>
  <p:tag name="KSO_WM_UNIT_BLOCK" val="0"/>
  <p:tag name="KSO_WM_UNIT_VALUE" val="144"/>
  <p:tag name="KSO_WM_UNIT_SHOW_EDIT_AREA_INDICATION" val="1"/>
  <p:tag name="KSO_WM_CHIP_GROUPID" val="5e6b05596848fb12bee65ac8"/>
  <p:tag name="KSO_WM_CHIP_XID" val="5e6b05596848fb12bee65aca"/>
  <p:tag name="KSO_WM_UNIT_DEC_AREA_ID" val="07d42e7a557c480bb239dd4d36dd2d32"/>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b&quot;,&quot;fill_mode&quot;:&quot;full&quot;,&quot;sacle_strategy&quot;:&quot;smart&quot;}"/>
  <p:tag name="KSO_WM_ASSEMBLE_CHIP_INDEX" val="a2f11842ffb24742be6c3c047d565edd"/>
  <p:tag name="KSO_WM_UNIT_SUPPORT_BIG_FONT" val="1"/>
  <p:tag name="KSO_WM_UNIT_TEXT_FILL_FORE_SCHEMECOLOR_INDEX_BRIGHTNESS" val="0.25"/>
  <p:tag name="KSO_WM_UNIT_TEXT_FILL_FORE_SCHEMECOLOR_INDEX" val="13"/>
  <p:tag name="KSO_WM_UNIT_TEXT_FILL_TYPE" val="1"/>
  <p:tag name="KSO_WM_TEMPLATE_ASSEMBLE_XID" val="6065703f4054ed1e2fb81493"/>
  <p:tag name="KSO_WM_TEMPLATE_ASSEMBLE_GROUPID" val="6065703f4054ed1e2fb81493"/>
</p:tagLst>
</file>

<file path=ppt/tags/tag43.xml><?xml version="1.0" encoding="utf-8"?>
<p:tagLst xmlns:p="http://schemas.openxmlformats.org/presentationml/2006/main">
  <p:tag name="KSO_WM_BEAUTIFY_FLAG" val="#wm#"/>
  <p:tag name="KSO_WM_TEMPLATE_CATEGORY" val="diagram"/>
  <p:tag name="KSO_WM_TEMPLATE_INDEX" val="20217032"/>
  <p:tag name="KSO_WM_SLIDE_ID" val="diagram20217032_1"/>
  <p:tag name="KSO_WM_TEMPLATE_SUBCATEGORY" val="21"/>
  <p:tag name="KSO_WM_TEMPLATE_MASTER_TYPE" val="0"/>
  <p:tag name="KSO_WM_TEMPLATE_COLOR_TYPE" val="1"/>
  <p:tag name="KSO_WM_SLIDE_ITEM_CNT" val="0"/>
  <p:tag name="KSO_WM_SLIDE_INDEX" val="1"/>
  <p:tag name="KSO_WM_TAG_VERSION" val="1.0"/>
  <p:tag name="KSO_WM_SLIDE_LAYOUT" val="d_f"/>
  <p:tag name="KSO_WM_SLIDE_LAYOUT_CNT" val="1_1"/>
  <p:tag name="KSO_WM_SLIDE_LAYOUT_INFO" val="{&quot;direction&quot;:1,&quot;id&quot;:&quot;2021-04-01T16:15:33&quot;,&quot;maxSize&quot;:{&quot;size1&quot;:58.799999999999997},&quot;minSize&quot;:{&quot;size1&quot;:38.799999999999997},&quot;normalSize&quot;:{&quot;size1&quot;:58.79999999999999},&quot;subLayout&quot;:[{&quot;id&quot;:&quot;2021-04-01T16:15:33&quot;,&quot;margin&quot;:{&quot;bottom&quot;:1.6929999589920044,&quot;left&quot;:2.1170001029968262,&quot;right&quot;:0,&quot;top&quot;:1.6929999589920044},&quot;type&quot;:0},{&quot;id&quot;:&quot;2021-04-01T16:15:33&quot;,&quot;margin&quot;:{&quot;bottom&quot;:1.6929999589920044,&quot;left&quot;:1.6929999589920044,&quot;right&quot;:1.6929999589920044,&quot;top&quot;:1.6929999589920044},&quot;type&quot;:0}],&quot;type&quot;:0}"/>
  <p:tag name="KSO_WM_SLIDE_RATIO" val="1.777778"/>
  <p:tag name="KSO_WM_CHIP_INFOS" val="{&quot;type&quot;:0,&quot;layout_type&quot;:&quot;leftright&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adf195998712faa657ab87"/>
  <p:tag name="KSO_WM_CHIP_FILLPROP" val="[[{&quot;text_align&quot;:&quot;cm&quot;,&quot;text_direction&quot;:&quot;horizontal&quot;,&quot;support_features&quot;:[&quot;creativepic&quot;],&quot;support_big_font&quot;:false,&quot;picture_toward&quot;:1,&quot;picture_dockside&quot;:[],&quot;fill_id&quot;:&quot;046a24402aa84fab9950226b440a17c8&quot;,&quot;fill_align&quot;:&quot;cm&quot;,&quot;chip_types&quot;:[&quot;picture&quot;]},{&quot;text_align&quot;:&quot;lb&quot;,&quot;text_direction&quot;:&quot;horizontal&quot;,&quot;support_big_font&quot;:true,&quot;picture_toward&quot;:0,&quot;picture_dockside&quot;:[],&quot;fill_id&quot;:&quot;20916184201d4f298034d43814fcc4fa&quot;,&quot;fill_align&quot;:&quot;lb&quot;,&quot;chip_types&quot;:[&quot;text&quot;]}]]"/>
  <p:tag name="KSO_WM_CHIP_DECFILLPROP" val="[]"/>
  <p:tag name="KSO_WM_SLIDE_TYPE" val="text"/>
  <p:tag name="KSO_WM_SLIDE_SIZE" val="888*348"/>
  <p:tag name="KSO_WM_SLIDE_POSITION" val="0*95"/>
  <p:tag name="KSO_WM_CHIP_GROUPID" val="5fadf195998712faa657ab86"/>
  <p:tag name="KSO_WM_SLIDE_BK_DARK_LIGHT" val="2"/>
  <p:tag name="KSO_WM_SLIDE_BACKGROUND_TYPE" val="general"/>
  <p:tag name="KSO_WM_SLIDE_SUPPORT_FEATURE_TYPE" val="8"/>
  <p:tag name="KSO_WM_SLIDE_SUBTYPE" val="picTxt"/>
  <p:tag name="KSO_WM_TEMPLATE_ASSEMBLE_XID" val="6065703f4054ed1e2fb81493"/>
  <p:tag name="KSO_WM_TEMPLATE_ASSEMBLE_GROUPID" val="6065703f4054ed1e2fb81493"/>
  <p:tag name="resource_record_key" val="{&quot;29&quot;:[50000199],&quot;65&quot;:[20217032]}"/>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ζ1-1"/>
  <p:tag name="KSO_WM_UNIT_TYPE" val="ζ_h_i"/>
  <p:tag name="KSO_WM_UNIT_INDEX" val="1_1_3"/>
  <p:tag name="KSO_WM_UNIT_ID" val="diagram20215445_1*ζ_h_i*1_1_3"/>
  <p:tag name="KSO_WM_TEMPLATE_CATEGORY" val="diagram"/>
  <p:tag name="KSO_WM_TEMPLATE_INDEX" val="20215445"/>
  <p:tag name="KSO_WM_UNIT_LAYERLEVEL" val="1_1_1"/>
  <p:tag name="KSO_WM_TAG_VERSION" val="1.0"/>
  <p:tag name="KSO_WM_BEAUTIFY_FLAG" val="#wm#"/>
  <p:tag name="KSO_WM_UNIT_PICTURE_TOWARD" val="1"/>
  <p:tag name="KSO_WM_UNIT_DIAGRAM_MODELTYPE" val="creativePicture"/>
  <p:tag name="KSO_WM_UNIT_USESOURCEFORMAT_APPLY" val="1"/>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45.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但请您尽可能提炼思想的精髓。"/>
  <p:tag name="KSO_WM_UNIT_NOCLEAR" val="0"/>
  <p:tag name="KSO_WM_UNIT_HIGHLIGHT" val="0"/>
  <p:tag name="KSO_WM_UNIT_COMPATIBLE" val="0"/>
  <p:tag name="KSO_WM_UNIT_DIAGRAM_ISNUMVISUAL" val="0"/>
  <p:tag name="KSO_WM_UNIT_DIAGRAM_ISREFERUNIT" val="0"/>
  <p:tag name="KSO_WM_UNIT_ID" val="diagram20217032_1*f*1"/>
  <p:tag name="KSO_WM_TEMPLATE_CATEGORY" val="diagram"/>
  <p:tag name="KSO_WM_TEMPLATE_INDEX" val="20217032"/>
  <p:tag name="KSO_WM_UNIT_LAYERLEVEL" val="1"/>
  <p:tag name="KSO_WM_TAG_VERSION" val="1.0"/>
  <p:tag name="KSO_WM_UNIT_DEFAULT_FONT" val="14;20;2"/>
  <p:tag name="KSO_WM_UNIT_BLOCK" val="0"/>
  <p:tag name="KSO_WM_UNIT_VALUE" val="144"/>
  <p:tag name="KSO_WM_UNIT_SHOW_EDIT_AREA_INDICATION" val="1"/>
  <p:tag name="KSO_WM_CHIP_GROUPID" val="5e6b05596848fb12bee65ac8"/>
  <p:tag name="KSO_WM_CHIP_XID" val="5e6b05596848fb12bee65aca"/>
  <p:tag name="KSO_WM_UNIT_DEC_AREA_ID" val="07d42e7a557c480bb239dd4d36dd2d32"/>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b&quot;,&quot;fill_mode&quot;:&quot;full&quot;,&quot;sacle_strategy&quot;:&quot;smart&quot;}"/>
  <p:tag name="KSO_WM_ASSEMBLE_CHIP_INDEX" val="a2f11842ffb24742be6c3c047d565edd"/>
  <p:tag name="KSO_WM_UNIT_SUPPORT_BIG_FONT" val="1"/>
  <p:tag name="KSO_WM_UNIT_TEXT_FILL_FORE_SCHEMECOLOR_INDEX_BRIGHTNESS" val="0.25"/>
  <p:tag name="KSO_WM_UNIT_TEXT_FILL_FORE_SCHEMECOLOR_INDEX" val="13"/>
  <p:tag name="KSO_WM_UNIT_TEXT_FILL_TYPE" val="1"/>
  <p:tag name="KSO_WM_TEMPLATE_ASSEMBLE_XID" val="6065703f4054ed1e2fb81493"/>
  <p:tag name="KSO_WM_TEMPLATE_ASSEMBLE_GROUPID" val="6065703f4054ed1e2fb81493"/>
</p:tagLst>
</file>

<file path=ppt/tags/tag46.xml><?xml version="1.0" encoding="utf-8"?>
<p:tagLst xmlns:p="http://schemas.openxmlformats.org/presentationml/2006/main">
  <p:tag name="KSO_WM_BEAUTIFY_FLAG" val="#wm#"/>
  <p:tag name="KSO_WM_TEMPLATE_CATEGORY" val="diagram"/>
  <p:tag name="KSO_WM_TEMPLATE_INDEX" val="20217032"/>
  <p:tag name="KSO_WM_SLIDE_ID" val="diagram20217032_1"/>
  <p:tag name="KSO_WM_TEMPLATE_SUBCATEGORY" val="21"/>
  <p:tag name="KSO_WM_TEMPLATE_MASTER_TYPE" val="0"/>
  <p:tag name="KSO_WM_TEMPLATE_COLOR_TYPE" val="1"/>
  <p:tag name="KSO_WM_SLIDE_ITEM_CNT" val="0"/>
  <p:tag name="KSO_WM_SLIDE_INDEX" val="1"/>
  <p:tag name="KSO_WM_TAG_VERSION" val="1.0"/>
  <p:tag name="KSO_WM_SLIDE_LAYOUT" val="d_f"/>
  <p:tag name="KSO_WM_SLIDE_LAYOUT_CNT" val="1_1"/>
  <p:tag name="KSO_WM_SLIDE_LAYOUT_INFO" val="{&quot;direction&quot;:1,&quot;id&quot;:&quot;2021-04-01T16:15:33&quot;,&quot;maxSize&quot;:{&quot;size1&quot;:58.799999999999997},&quot;minSize&quot;:{&quot;size1&quot;:38.799999999999997},&quot;normalSize&quot;:{&quot;size1&quot;:58.79999999999999},&quot;subLayout&quot;:[{&quot;id&quot;:&quot;2021-04-01T16:15:33&quot;,&quot;margin&quot;:{&quot;bottom&quot;:1.6929999589920044,&quot;left&quot;:2.1170001029968262,&quot;right&quot;:0,&quot;top&quot;:1.6929999589920044},&quot;type&quot;:0},{&quot;id&quot;:&quot;2021-04-01T16:15:33&quot;,&quot;margin&quot;:{&quot;bottom&quot;:1.6929999589920044,&quot;left&quot;:1.6929999589920044,&quot;right&quot;:1.6929999589920044,&quot;top&quot;:1.6929999589920044},&quot;type&quot;:0}],&quot;type&quot;:0}"/>
  <p:tag name="KSO_WM_SLIDE_RATIO" val="1.777778"/>
  <p:tag name="KSO_WM_CHIP_INFOS" val="{&quot;type&quot;:0,&quot;layout_type&quot;:&quot;leftright&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adf195998712faa657ab87"/>
  <p:tag name="KSO_WM_CHIP_FILLPROP" val="[[{&quot;text_align&quot;:&quot;cm&quot;,&quot;text_direction&quot;:&quot;horizontal&quot;,&quot;support_features&quot;:[&quot;creativepic&quot;],&quot;support_big_font&quot;:false,&quot;picture_toward&quot;:1,&quot;picture_dockside&quot;:[],&quot;fill_id&quot;:&quot;046a24402aa84fab9950226b440a17c8&quot;,&quot;fill_align&quot;:&quot;cm&quot;,&quot;chip_types&quot;:[&quot;picture&quot;]},{&quot;text_align&quot;:&quot;lb&quot;,&quot;text_direction&quot;:&quot;horizontal&quot;,&quot;support_big_font&quot;:true,&quot;picture_toward&quot;:0,&quot;picture_dockside&quot;:[],&quot;fill_id&quot;:&quot;20916184201d4f298034d43814fcc4fa&quot;,&quot;fill_align&quot;:&quot;lb&quot;,&quot;chip_types&quot;:[&quot;text&quot;]}]]"/>
  <p:tag name="KSO_WM_CHIP_DECFILLPROP" val="[]"/>
  <p:tag name="KSO_WM_SLIDE_TYPE" val="text"/>
  <p:tag name="KSO_WM_SLIDE_SIZE" val="888*348"/>
  <p:tag name="KSO_WM_SLIDE_POSITION" val="0*95"/>
  <p:tag name="KSO_WM_CHIP_GROUPID" val="5fadf195998712faa657ab86"/>
  <p:tag name="KSO_WM_SLIDE_BK_DARK_LIGHT" val="2"/>
  <p:tag name="KSO_WM_SLIDE_BACKGROUND_TYPE" val="general"/>
  <p:tag name="KSO_WM_SLIDE_SUPPORT_FEATURE_TYPE" val="8"/>
  <p:tag name="KSO_WM_SLIDE_SUBTYPE" val="picTxt"/>
  <p:tag name="KSO_WM_TEMPLATE_ASSEMBLE_XID" val="6065703f4054ed1e2fb81493"/>
  <p:tag name="KSO_WM_TEMPLATE_ASSEMBLE_GROUPID" val="6065703f4054ed1e2fb81493"/>
  <p:tag name="resource_record_key" val="{&quot;29&quot;:[50000199],&quot;65&quot;:[20217032]}"/>
</p:tagLst>
</file>

<file path=ppt/tags/tag47.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但请您尽可能提炼思想的精髓。"/>
  <p:tag name="KSO_WM_UNIT_NOCLEAR" val="0"/>
  <p:tag name="KSO_WM_UNIT_HIGHLIGHT" val="0"/>
  <p:tag name="KSO_WM_UNIT_COMPATIBLE" val="0"/>
  <p:tag name="KSO_WM_UNIT_DIAGRAM_ISNUMVISUAL" val="0"/>
  <p:tag name="KSO_WM_UNIT_DIAGRAM_ISREFERUNIT" val="0"/>
  <p:tag name="KSO_WM_UNIT_ID" val="diagram20217032_1*f*1"/>
  <p:tag name="KSO_WM_TEMPLATE_CATEGORY" val="diagram"/>
  <p:tag name="KSO_WM_TEMPLATE_INDEX" val="20217032"/>
  <p:tag name="KSO_WM_UNIT_LAYERLEVEL" val="1"/>
  <p:tag name="KSO_WM_TAG_VERSION" val="1.0"/>
  <p:tag name="KSO_WM_UNIT_DEFAULT_FONT" val="14;20;2"/>
  <p:tag name="KSO_WM_UNIT_BLOCK" val="0"/>
  <p:tag name="KSO_WM_UNIT_VALUE" val="144"/>
  <p:tag name="KSO_WM_UNIT_SHOW_EDIT_AREA_INDICATION" val="1"/>
  <p:tag name="KSO_WM_CHIP_GROUPID" val="5e6b05596848fb12bee65ac8"/>
  <p:tag name="KSO_WM_CHIP_XID" val="5e6b05596848fb12bee65aca"/>
  <p:tag name="KSO_WM_UNIT_DEC_AREA_ID" val="07d42e7a557c480bb239dd4d36dd2d32"/>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b&quot;,&quot;fill_mode&quot;:&quot;full&quot;,&quot;sacle_strategy&quot;:&quot;smart&quot;}"/>
  <p:tag name="KSO_WM_ASSEMBLE_CHIP_INDEX" val="a2f11842ffb24742be6c3c047d565edd"/>
  <p:tag name="KSO_WM_UNIT_SUPPORT_BIG_FONT" val="1"/>
  <p:tag name="KSO_WM_UNIT_TEXT_FILL_FORE_SCHEMECOLOR_INDEX_BRIGHTNESS" val="0.25"/>
  <p:tag name="KSO_WM_UNIT_TEXT_FILL_FORE_SCHEMECOLOR_INDEX" val="13"/>
  <p:tag name="KSO_WM_UNIT_TEXT_FILL_TYPE" val="1"/>
  <p:tag name="KSO_WM_TEMPLATE_ASSEMBLE_XID" val="6065703f4054ed1e2fb81493"/>
  <p:tag name="KSO_WM_TEMPLATE_ASSEMBLE_GROUPID" val="6065703f4054ed1e2fb81493"/>
</p:tagLst>
</file>

<file path=ppt/tags/tag48.xml><?xml version="1.0" encoding="utf-8"?>
<p:tagLst xmlns:p="http://schemas.openxmlformats.org/presentationml/2006/main">
  <p:tag name="KSO_WM_BEAUTIFY_FLAG" val="#wm#"/>
  <p:tag name="KSO_WM_TEMPLATE_CATEGORY" val="diagram"/>
  <p:tag name="KSO_WM_TEMPLATE_INDEX" val="20217032"/>
  <p:tag name="KSO_WM_SLIDE_ID" val="diagram20217032_1"/>
  <p:tag name="KSO_WM_TEMPLATE_SUBCATEGORY" val="21"/>
  <p:tag name="KSO_WM_TEMPLATE_MASTER_TYPE" val="0"/>
  <p:tag name="KSO_WM_TEMPLATE_COLOR_TYPE" val="1"/>
  <p:tag name="KSO_WM_SLIDE_ITEM_CNT" val="0"/>
  <p:tag name="KSO_WM_SLIDE_INDEX" val="1"/>
  <p:tag name="KSO_WM_TAG_VERSION" val="1.0"/>
  <p:tag name="KSO_WM_SLIDE_LAYOUT" val="d_f"/>
  <p:tag name="KSO_WM_SLIDE_LAYOUT_CNT" val="1_1"/>
  <p:tag name="KSO_WM_SLIDE_LAYOUT_INFO" val="{&quot;direction&quot;:1,&quot;id&quot;:&quot;2021-04-01T16:15:33&quot;,&quot;maxSize&quot;:{&quot;size1&quot;:58.799999999999997},&quot;minSize&quot;:{&quot;size1&quot;:38.799999999999997},&quot;normalSize&quot;:{&quot;size1&quot;:58.79999999999999},&quot;subLayout&quot;:[{&quot;id&quot;:&quot;2021-04-01T16:15:33&quot;,&quot;margin&quot;:{&quot;bottom&quot;:1.6929999589920044,&quot;left&quot;:2.1170001029968262,&quot;right&quot;:0,&quot;top&quot;:1.6929999589920044},&quot;type&quot;:0},{&quot;id&quot;:&quot;2021-04-01T16:15:33&quot;,&quot;margin&quot;:{&quot;bottom&quot;:1.6929999589920044,&quot;left&quot;:1.6929999589920044,&quot;right&quot;:1.6929999589920044,&quot;top&quot;:1.6929999589920044},&quot;type&quot;:0}],&quot;type&quot;:0}"/>
  <p:tag name="KSO_WM_SLIDE_RATIO" val="1.777778"/>
  <p:tag name="KSO_WM_CHIP_INFOS" val="{&quot;type&quot;:0,&quot;layout_type&quot;:&quot;leftright&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adf195998712faa657ab87"/>
  <p:tag name="KSO_WM_CHIP_FILLPROP" val="[[{&quot;text_align&quot;:&quot;cm&quot;,&quot;text_direction&quot;:&quot;horizontal&quot;,&quot;support_features&quot;:[&quot;creativepic&quot;],&quot;support_big_font&quot;:false,&quot;picture_toward&quot;:1,&quot;picture_dockside&quot;:[],&quot;fill_id&quot;:&quot;046a24402aa84fab9950226b440a17c8&quot;,&quot;fill_align&quot;:&quot;cm&quot;,&quot;chip_types&quot;:[&quot;picture&quot;]},{&quot;text_align&quot;:&quot;lb&quot;,&quot;text_direction&quot;:&quot;horizontal&quot;,&quot;support_big_font&quot;:true,&quot;picture_toward&quot;:0,&quot;picture_dockside&quot;:[],&quot;fill_id&quot;:&quot;20916184201d4f298034d43814fcc4fa&quot;,&quot;fill_align&quot;:&quot;lb&quot;,&quot;chip_types&quot;:[&quot;text&quot;]}]]"/>
  <p:tag name="KSO_WM_CHIP_DECFILLPROP" val="[]"/>
  <p:tag name="KSO_WM_SLIDE_TYPE" val="text"/>
  <p:tag name="KSO_WM_SLIDE_SIZE" val="888*348"/>
  <p:tag name="KSO_WM_SLIDE_POSITION" val="0*95"/>
  <p:tag name="KSO_WM_CHIP_GROUPID" val="5fadf195998712faa657ab86"/>
  <p:tag name="KSO_WM_SLIDE_BK_DARK_LIGHT" val="2"/>
  <p:tag name="KSO_WM_SLIDE_BACKGROUND_TYPE" val="general"/>
  <p:tag name="KSO_WM_SLIDE_SUPPORT_FEATURE_TYPE" val="8"/>
  <p:tag name="KSO_WM_SLIDE_SUBTYPE" val="picTxt"/>
  <p:tag name="KSO_WM_TEMPLATE_ASSEMBLE_XID" val="6065703f4054ed1e2fb81493"/>
  <p:tag name="KSO_WM_TEMPLATE_ASSEMBLE_GROUPID" val="6065703f4054ed1e2fb81493"/>
  <p:tag name="resource_record_key" val="{&quot;29&quot;:[50000199],&quot;65&quot;:[20217032]}"/>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ζ1-1"/>
  <p:tag name="KSO_WM_UNIT_TYPE" val="ζ_h_i"/>
  <p:tag name="KSO_WM_UNIT_INDEX" val="1_1_1"/>
  <p:tag name="KSO_WM_UNIT_ID" val="diagram20215445_1*ζ_h_i*1_1_1"/>
  <p:tag name="KSO_WM_TEMPLATE_CATEGORY" val="diagram"/>
  <p:tag name="KSO_WM_TEMPLATE_INDEX" val="20215445"/>
  <p:tag name="KSO_WM_UNIT_LAYERLEVEL" val="1_1_1"/>
  <p:tag name="KSO_WM_TAG_VERSION" val="1.0"/>
  <p:tag name="KSO_WM_BEAUTIFY_FLAG" val="#wm#"/>
  <p:tag name="KSO_WM_UNIT_PICTURE_TOWARD" val="1"/>
  <p:tag name="KSO_WM_UNIT_DIAGRAM_MODELTYPE" val="creativePicture"/>
  <p:tag name="KSO_WM_UNIT_USESOURCEFORMAT_APPLY" val="1"/>
  <p:tag name="KSO_WM_UNIT_FILL_FORE_SCHEMECOLOR_INDEX_BRIGHTNESS" val="0.8"/>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ζ1-1"/>
  <p:tag name="KSO_WM_UNIT_TYPE" val="ζ_h_i"/>
  <p:tag name="KSO_WM_UNIT_INDEX" val="1_1_2"/>
  <p:tag name="KSO_WM_UNIT_ID" val="diagram20215445_1*ζ_h_i*1_1_2"/>
  <p:tag name="KSO_WM_TEMPLATE_CATEGORY" val="diagram"/>
  <p:tag name="KSO_WM_TEMPLATE_INDEX" val="20215445"/>
  <p:tag name="KSO_WM_UNIT_LAYERLEVEL" val="1_1_1"/>
  <p:tag name="KSO_WM_TAG_VERSION" val="1.0"/>
  <p:tag name="KSO_WM_BEAUTIFY_FLAG" val="#wm#"/>
  <p:tag name="KSO_WM_UNIT_PICTURE_TOWARD" val="1"/>
  <p:tag name="KSO_WM_UNIT_DIAGRAM_MODELTYPE" val="creativePicture"/>
  <p:tag name="KSO_WM_UNIT_USESOURCEFORMAT_APPLY" val="1"/>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ζ1-1"/>
  <p:tag name="KSO_WM_UNIT_TYPE" val="ζ_h_i"/>
  <p:tag name="KSO_WM_UNIT_INDEX" val="1_1_2"/>
  <p:tag name="KSO_WM_UNIT_ID" val="diagram20215445_1*ζ_h_i*1_1_2"/>
  <p:tag name="KSO_WM_TEMPLATE_CATEGORY" val="diagram"/>
  <p:tag name="KSO_WM_TEMPLATE_INDEX" val="20215445"/>
  <p:tag name="KSO_WM_UNIT_LAYERLEVEL" val="1_1_1"/>
  <p:tag name="KSO_WM_TAG_VERSION" val="1.0"/>
  <p:tag name="KSO_WM_BEAUTIFY_FLAG" val="#wm#"/>
  <p:tag name="KSO_WM_UNIT_PICTURE_TOWARD" val="1"/>
  <p:tag name="KSO_WM_UNIT_DIAGRAM_MODELTYPE" val="creativePicture"/>
  <p:tag name="KSO_WM_UNIT_USESOURCEFORMAT_APPLY" val="1"/>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ζ1-1"/>
  <p:tag name="KSO_WM_UNIT_TYPE" val="ζ_h_i"/>
  <p:tag name="KSO_WM_UNIT_INDEX" val="1_1_3"/>
  <p:tag name="KSO_WM_UNIT_ID" val="diagram20215445_1*ζ_h_i*1_1_3"/>
  <p:tag name="KSO_WM_TEMPLATE_CATEGORY" val="diagram"/>
  <p:tag name="KSO_WM_TEMPLATE_INDEX" val="20215445"/>
  <p:tag name="KSO_WM_UNIT_LAYERLEVEL" val="1_1_1"/>
  <p:tag name="KSO_WM_TAG_VERSION" val="1.0"/>
  <p:tag name="KSO_WM_BEAUTIFY_FLAG" val="#wm#"/>
  <p:tag name="KSO_WM_UNIT_PICTURE_TOWARD" val="1"/>
  <p:tag name="KSO_WM_UNIT_DIAGRAM_MODELTYPE" val="creativePicture"/>
  <p:tag name="KSO_WM_UNIT_USESOURCEFORMAT_APPLY" val="1"/>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52.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但请您尽可能提炼思想的精髓。"/>
  <p:tag name="KSO_WM_UNIT_NOCLEAR" val="0"/>
  <p:tag name="KSO_WM_UNIT_HIGHLIGHT" val="0"/>
  <p:tag name="KSO_WM_UNIT_COMPATIBLE" val="0"/>
  <p:tag name="KSO_WM_UNIT_DIAGRAM_ISNUMVISUAL" val="0"/>
  <p:tag name="KSO_WM_UNIT_DIAGRAM_ISREFERUNIT" val="0"/>
  <p:tag name="KSO_WM_UNIT_ID" val="diagram20217032_1*f*1"/>
  <p:tag name="KSO_WM_TEMPLATE_CATEGORY" val="diagram"/>
  <p:tag name="KSO_WM_TEMPLATE_INDEX" val="20217032"/>
  <p:tag name="KSO_WM_UNIT_LAYERLEVEL" val="1"/>
  <p:tag name="KSO_WM_TAG_VERSION" val="1.0"/>
  <p:tag name="KSO_WM_UNIT_DEFAULT_FONT" val="14;20;2"/>
  <p:tag name="KSO_WM_UNIT_BLOCK" val="0"/>
  <p:tag name="KSO_WM_UNIT_VALUE" val="144"/>
  <p:tag name="KSO_WM_UNIT_SHOW_EDIT_AREA_INDICATION" val="1"/>
  <p:tag name="KSO_WM_CHIP_GROUPID" val="5e6b05596848fb12bee65ac8"/>
  <p:tag name="KSO_WM_CHIP_XID" val="5e6b05596848fb12bee65aca"/>
  <p:tag name="KSO_WM_UNIT_DEC_AREA_ID" val="07d42e7a557c480bb239dd4d36dd2d32"/>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b&quot;,&quot;fill_mode&quot;:&quot;full&quot;,&quot;sacle_strategy&quot;:&quot;smart&quot;}"/>
  <p:tag name="KSO_WM_ASSEMBLE_CHIP_INDEX" val="a2f11842ffb24742be6c3c047d565edd"/>
  <p:tag name="KSO_WM_UNIT_SUPPORT_BIG_FONT" val="1"/>
  <p:tag name="KSO_WM_UNIT_TEXT_FILL_FORE_SCHEMECOLOR_INDEX_BRIGHTNESS" val="0.25"/>
  <p:tag name="KSO_WM_UNIT_TEXT_FILL_FORE_SCHEMECOLOR_INDEX" val="13"/>
  <p:tag name="KSO_WM_UNIT_TEXT_FILL_TYPE" val="1"/>
  <p:tag name="KSO_WM_TEMPLATE_ASSEMBLE_XID" val="6065703f4054ed1e2fb81493"/>
  <p:tag name="KSO_WM_TEMPLATE_ASSEMBLE_GROUPID" val="6065703f4054ed1e2fb81493"/>
</p:tagLst>
</file>

<file path=ppt/tags/tag53.xml><?xml version="1.0" encoding="utf-8"?>
<p:tagLst xmlns:p="http://schemas.openxmlformats.org/presentationml/2006/main">
  <p:tag name="KSO_WM_BEAUTIFY_FLAG" val="#wm#"/>
  <p:tag name="KSO_WM_TEMPLATE_CATEGORY" val="diagram"/>
  <p:tag name="KSO_WM_TEMPLATE_INDEX" val="20217032"/>
  <p:tag name="KSO_WM_SLIDE_ID" val="diagram20217032_1"/>
  <p:tag name="KSO_WM_TEMPLATE_SUBCATEGORY" val="21"/>
  <p:tag name="KSO_WM_TEMPLATE_MASTER_TYPE" val="0"/>
  <p:tag name="KSO_WM_TEMPLATE_COLOR_TYPE" val="1"/>
  <p:tag name="KSO_WM_SLIDE_ITEM_CNT" val="0"/>
  <p:tag name="KSO_WM_SLIDE_INDEX" val="1"/>
  <p:tag name="KSO_WM_TAG_VERSION" val="1.0"/>
  <p:tag name="KSO_WM_SLIDE_LAYOUT" val="d_f"/>
  <p:tag name="KSO_WM_SLIDE_LAYOUT_CNT" val="1_1"/>
  <p:tag name="KSO_WM_SLIDE_LAYOUT_INFO" val="{&quot;direction&quot;:1,&quot;id&quot;:&quot;2021-04-01T16:15:33&quot;,&quot;maxSize&quot;:{&quot;size1&quot;:58.799999999999997},&quot;minSize&quot;:{&quot;size1&quot;:38.799999999999997},&quot;normalSize&quot;:{&quot;size1&quot;:58.79999999999999},&quot;subLayout&quot;:[{&quot;id&quot;:&quot;2021-04-01T16:15:33&quot;,&quot;margin&quot;:{&quot;bottom&quot;:1.6929999589920044,&quot;left&quot;:2.1170001029968262,&quot;right&quot;:0,&quot;top&quot;:1.6929999589920044},&quot;type&quot;:0},{&quot;id&quot;:&quot;2021-04-01T16:15:33&quot;,&quot;margin&quot;:{&quot;bottom&quot;:1.6929999589920044,&quot;left&quot;:1.6929999589920044,&quot;right&quot;:1.6929999589920044,&quot;top&quot;:1.6929999589920044},&quot;type&quot;:0}],&quot;type&quot;:0}"/>
  <p:tag name="KSO_WM_SLIDE_RATIO" val="1.777778"/>
  <p:tag name="KSO_WM_CHIP_INFOS" val="{&quot;type&quot;:0,&quot;layout_type&quot;:&quot;leftright&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adf195998712faa657ab87"/>
  <p:tag name="KSO_WM_CHIP_FILLPROP" val="[[{&quot;text_align&quot;:&quot;cm&quot;,&quot;text_direction&quot;:&quot;horizontal&quot;,&quot;support_features&quot;:[&quot;creativepic&quot;],&quot;support_big_font&quot;:false,&quot;picture_toward&quot;:1,&quot;picture_dockside&quot;:[],&quot;fill_id&quot;:&quot;046a24402aa84fab9950226b440a17c8&quot;,&quot;fill_align&quot;:&quot;cm&quot;,&quot;chip_types&quot;:[&quot;picture&quot;]},{&quot;text_align&quot;:&quot;lb&quot;,&quot;text_direction&quot;:&quot;horizontal&quot;,&quot;support_big_font&quot;:true,&quot;picture_toward&quot;:0,&quot;picture_dockside&quot;:[],&quot;fill_id&quot;:&quot;20916184201d4f298034d43814fcc4fa&quot;,&quot;fill_align&quot;:&quot;lb&quot;,&quot;chip_types&quot;:[&quot;text&quot;]}]]"/>
  <p:tag name="KSO_WM_CHIP_DECFILLPROP" val="[]"/>
  <p:tag name="KSO_WM_SLIDE_TYPE" val="text"/>
  <p:tag name="KSO_WM_SLIDE_SIZE" val="888*348"/>
  <p:tag name="KSO_WM_SLIDE_POSITION" val="0*95"/>
  <p:tag name="KSO_WM_CHIP_GROUPID" val="5fadf195998712faa657ab86"/>
  <p:tag name="KSO_WM_SLIDE_BK_DARK_LIGHT" val="2"/>
  <p:tag name="KSO_WM_SLIDE_BACKGROUND_TYPE" val="general"/>
  <p:tag name="KSO_WM_SLIDE_SUPPORT_FEATURE_TYPE" val="8"/>
  <p:tag name="KSO_WM_SLIDE_SUBTYPE" val="picTxt"/>
  <p:tag name="KSO_WM_TEMPLATE_ASSEMBLE_XID" val="6065703f4054ed1e2fb81493"/>
  <p:tag name="KSO_WM_TEMPLATE_ASSEMBLE_GROUPID" val="6065703f4054ed1e2fb81493"/>
  <p:tag name="resource_record_key" val="{&quot;29&quot;:[50000199],&quot;65&quot;:[20217032]}"/>
</p:tagLst>
</file>

<file path=ppt/tags/tag54.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但请您尽可能提炼思想的精髓。"/>
  <p:tag name="KSO_WM_UNIT_NOCLEAR" val="0"/>
  <p:tag name="KSO_WM_UNIT_HIGHLIGHT" val="0"/>
  <p:tag name="KSO_WM_UNIT_COMPATIBLE" val="0"/>
  <p:tag name="KSO_WM_UNIT_DIAGRAM_ISNUMVISUAL" val="0"/>
  <p:tag name="KSO_WM_UNIT_DIAGRAM_ISREFERUNIT" val="0"/>
  <p:tag name="KSO_WM_UNIT_ID" val="diagram20217032_1*f*1"/>
  <p:tag name="KSO_WM_TEMPLATE_CATEGORY" val="diagram"/>
  <p:tag name="KSO_WM_TEMPLATE_INDEX" val="20217032"/>
  <p:tag name="KSO_WM_UNIT_LAYERLEVEL" val="1"/>
  <p:tag name="KSO_WM_TAG_VERSION" val="1.0"/>
  <p:tag name="KSO_WM_UNIT_DEFAULT_FONT" val="14;20;2"/>
  <p:tag name="KSO_WM_UNIT_BLOCK" val="0"/>
  <p:tag name="KSO_WM_UNIT_VALUE" val="144"/>
  <p:tag name="KSO_WM_UNIT_SHOW_EDIT_AREA_INDICATION" val="1"/>
  <p:tag name="KSO_WM_CHIP_GROUPID" val="5e6b05596848fb12bee65ac8"/>
  <p:tag name="KSO_WM_CHIP_XID" val="5e6b05596848fb12bee65aca"/>
  <p:tag name="KSO_WM_UNIT_DEC_AREA_ID" val="07d42e7a557c480bb239dd4d36dd2d32"/>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b&quot;,&quot;fill_mode&quot;:&quot;full&quot;,&quot;sacle_strategy&quot;:&quot;smart&quot;}"/>
  <p:tag name="KSO_WM_ASSEMBLE_CHIP_INDEX" val="a2f11842ffb24742be6c3c047d565edd"/>
  <p:tag name="KSO_WM_UNIT_SUPPORT_BIG_FONT" val="1"/>
  <p:tag name="KSO_WM_UNIT_TEXT_FILL_FORE_SCHEMECOLOR_INDEX_BRIGHTNESS" val="0.25"/>
  <p:tag name="KSO_WM_UNIT_TEXT_FILL_FORE_SCHEMECOLOR_INDEX" val="13"/>
  <p:tag name="KSO_WM_UNIT_TEXT_FILL_TYPE" val="1"/>
  <p:tag name="KSO_WM_TEMPLATE_ASSEMBLE_XID" val="6065703f4054ed1e2fb81493"/>
  <p:tag name="KSO_WM_TEMPLATE_ASSEMBLE_GROUPID" val="6065703f4054ed1e2fb81493"/>
</p:tagLst>
</file>

<file path=ppt/tags/tag55.xml><?xml version="1.0" encoding="utf-8"?>
<p:tagLst xmlns:p="http://schemas.openxmlformats.org/presentationml/2006/main">
  <p:tag name="KSO_WM_BEAUTIFY_FLAG" val="#wm#"/>
  <p:tag name="KSO_WM_TEMPLATE_CATEGORY" val="diagram"/>
  <p:tag name="KSO_WM_TEMPLATE_INDEX" val="20217032"/>
  <p:tag name="KSO_WM_SLIDE_ID" val="diagram20217032_1"/>
  <p:tag name="KSO_WM_TEMPLATE_SUBCATEGORY" val="21"/>
  <p:tag name="KSO_WM_TEMPLATE_MASTER_TYPE" val="0"/>
  <p:tag name="KSO_WM_TEMPLATE_COLOR_TYPE" val="1"/>
  <p:tag name="KSO_WM_SLIDE_ITEM_CNT" val="0"/>
  <p:tag name="KSO_WM_SLIDE_INDEX" val="1"/>
  <p:tag name="KSO_WM_TAG_VERSION" val="1.0"/>
  <p:tag name="KSO_WM_SLIDE_LAYOUT" val="d_f"/>
  <p:tag name="KSO_WM_SLIDE_LAYOUT_CNT" val="1_1"/>
  <p:tag name="KSO_WM_SLIDE_LAYOUT_INFO" val="{&quot;direction&quot;:1,&quot;id&quot;:&quot;2021-04-01T16:15:33&quot;,&quot;maxSize&quot;:{&quot;size1&quot;:58.799999999999997},&quot;minSize&quot;:{&quot;size1&quot;:38.799999999999997},&quot;normalSize&quot;:{&quot;size1&quot;:58.79999999999999},&quot;subLayout&quot;:[{&quot;id&quot;:&quot;2021-04-01T16:15:33&quot;,&quot;margin&quot;:{&quot;bottom&quot;:1.6929999589920044,&quot;left&quot;:2.1170001029968262,&quot;right&quot;:0,&quot;top&quot;:1.6929999589920044},&quot;type&quot;:0},{&quot;id&quot;:&quot;2021-04-01T16:15:33&quot;,&quot;margin&quot;:{&quot;bottom&quot;:1.6929999589920044,&quot;left&quot;:1.6929999589920044,&quot;right&quot;:1.6929999589920044,&quot;top&quot;:1.6929999589920044},&quot;type&quot;:0}],&quot;type&quot;:0}"/>
  <p:tag name="KSO_WM_SLIDE_RATIO" val="1.777778"/>
  <p:tag name="KSO_WM_CHIP_INFOS" val="{&quot;type&quot;:0,&quot;layout_type&quot;:&quot;leftright&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adf195998712faa657ab87"/>
  <p:tag name="KSO_WM_CHIP_FILLPROP" val="[[{&quot;text_align&quot;:&quot;cm&quot;,&quot;text_direction&quot;:&quot;horizontal&quot;,&quot;support_features&quot;:[&quot;creativepic&quot;],&quot;support_big_font&quot;:false,&quot;picture_toward&quot;:1,&quot;picture_dockside&quot;:[],&quot;fill_id&quot;:&quot;046a24402aa84fab9950226b440a17c8&quot;,&quot;fill_align&quot;:&quot;cm&quot;,&quot;chip_types&quot;:[&quot;picture&quot;]},{&quot;text_align&quot;:&quot;lb&quot;,&quot;text_direction&quot;:&quot;horizontal&quot;,&quot;support_big_font&quot;:true,&quot;picture_toward&quot;:0,&quot;picture_dockside&quot;:[],&quot;fill_id&quot;:&quot;20916184201d4f298034d43814fcc4fa&quot;,&quot;fill_align&quot;:&quot;lb&quot;,&quot;chip_types&quot;:[&quot;text&quot;]}]]"/>
  <p:tag name="KSO_WM_CHIP_DECFILLPROP" val="[]"/>
  <p:tag name="KSO_WM_SLIDE_TYPE" val="text"/>
  <p:tag name="KSO_WM_SLIDE_SIZE" val="888*348"/>
  <p:tag name="KSO_WM_SLIDE_POSITION" val="0*95"/>
  <p:tag name="KSO_WM_CHIP_GROUPID" val="5fadf195998712faa657ab86"/>
  <p:tag name="KSO_WM_SLIDE_BK_DARK_LIGHT" val="2"/>
  <p:tag name="KSO_WM_SLIDE_BACKGROUND_TYPE" val="general"/>
  <p:tag name="KSO_WM_SLIDE_SUPPORT_FEATURE_TYPE" val="8"/>
  <p:tag name="KSO_WM_SLIDE_SUBTYPE" val="picTxt"/>
  <p:tag name="KSO_WM_TEMPLATE_ASSEMBLE_XID" val="6065703f4054ed1e2fb81493"/>
  <p:tag name="KSO_WM_TEMPLATE_ASSEMBLE_GROUPID" val="6065703f4054ed1e2fb81493"/>
  <p:tag name="resource_record_key" val="{&quot;29&quot;:[50000199],&quot;65&quot;:[20217032]}"/>
</p:tagLst>
</file>

<file path=ppt/tags/tag56.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但请您尽可能提炼思想的精髓。"/>
  <p:tag name="KSO_WM_UNIT_NOCLEAR" val="0"/>
  <p:tag name="KSO_WM_UNIT_HIGHLIGHT" val="0"/>
  <p:tag name="KSO_WM_UNIT_COMPATIBLE" val="0"/>
  <p:tag name="KSO_WM_UNIT_DIAGRAM_ISNUMVISUAL" val="0"/>
  <p:tag name="KSO_WM_UNIT_DIAGRAM_ISREFERUNIT" val="0"/>
  <p:tag name="KSO_WM_UNIT_ID" val="diagram20217032_1*f*1"/>
  <p:tag name="KSO_WM_TEMPLATE_CATEGORY" val="diagram"/>
  <p:tag name="KSO_WM_TEMPLATE_INDEX" val="20217032"/>
  <p:tag name="KSO_WM_UNIT_LAYERLEVEL" val="1"/>
  <p:tag name="KSO_WM_TAG_VERSION" val="1.0"/>
  <p:tag name="KSO_WM_UNIT_DEFAULT_FONT" val="14;20;2"/>
  <p:tag name="KSO_WM_UNIT_BLOCK" val="0"/>
  <p:tag name="KSO_WM_UNIT_VALUE" val="144"/>
  <p:tag name="KSO_WM_UNIT_SHOW_EDIT_AREA_INDICATION" val="1"/>
  <p:tag name="KSO_WM_CHIP_GROUPID" val="5e6b05596848fb12bee65ac8"/>
  <p:tag name="KSO_WM_CHIP_XID" val="5e6b05596848fb12bee65aca"/>
  <p:tag name="KSO_WM_UNIT_DEC_AREA_ID" val="07d42e7a557c480bb239dd4d36dd2d32"/>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b&quot;,&quot;fill_mode&quot;:&quot;full&quot;,&quot;sacle_strategy&quot;:&quot;smart&quot;}"/>
  <p:tag name="KSO_WM_ASSEMBLE_CHIP_INDEX" val="a2f11842ffb24742be6c3c047d565edd"/>
  <p:tag name="KSO_WM_UNIT_SUPPORT_BIG_FONT" val="1"/>
  <p:tag name="KSO_WM_UNIT_TEXT_FILL_FORE_SCHEMECOLOR_INDEX_BRIGHTNESS" val="0.25"/>
  <p:tag name="KSO_WM_UNIT_TEXT_FILL_FORE_SCHEMECOLOR_INDEX" val="13"/>
  <p:tag name="KSO_WM_UNIT_TEXT_FILL_TYPE" val="1"/>
  <p:tag name="KSO_WM_TEMPLATE_ASSEMBLE_XID" val="6065703f4054ed1e2fb81493"/>
  <p:tag name="KSO_WM_TEMPLATE_ASSEMBLE_GROUPID" val="6065703f4054ed1e2fb81493"/>
</p:tagLst>
</file>

<file path=ppt/tags/tag57.xml><?xml version="1.0" encoding="utf-8"?>
<p:tagLst xmlns:p="http://schemas.openxmlformats.org/presentationml/2006/main">
  <p:tag name="KSO_WM_BEAUTIFY_FLAG" val="#wm#"/>
  <p:tag name="KSO_WM_TEMPLATE_CATEGORY" val="diagram"/>
  <p:tag name="KSO_WM_TEMPLATE_INDEX" val="20217032"/>
  <p:tag name="KSO_WM_SLIDE_ID" val="diagram20217032_1"/>
  <p:tag name="KSO_WM_TEMPLATE_SUBCATEGORY" val="21"/>
  <p:tag name="KSO_WM_TEMPLATE_MASTER_TYPE" val="0"/>
  <p:tag name="KSO_WM_TEMPLATE_COLOR_TYPE" val="1"/>
  <p:tag name="KSO_WM_SLIDE_ITEM_CNT" val="0"/>
  <p:tag name="KSO_WM_SLIDE_INDEX" val="1"/>
  <p:tag name="KSO_WM_TAG_VERSION" val="1.0"/>
  <p:tag name="KSO_WM_SLIDE_LAYOUT" val="d_f"/>
  <p:tag name="KSO_WM_SLIDE_LAYOUT_CNT" val="1_1"/>
  <p:tag name="KSO_WM_SLIDE_LAYOUT_INFO" val="{&quot;direction&quot;:1,&quot;id&quot;:&quot;2021-04-01T16:15:33&quot;,&quot;maxSize&quot;:{&quot;size1&quot;:58.799999999999997},&quot;minSize&quot;:{&quot;size1&quot;:38.799999999999997},&quot;normalSize&quot;:{&quot;size1&quot;:58.79999999999999},&quot;subLayout&quot;:[{&quot;id&quot;:&quot;2021-04-01T16:15:33&quot;,&quot;margin&quot;:{&quot;bottom&quot;:1.6929999589920044,&quot;left&quot;:2.1170001029968262,&quot;right&quot;:0,&quot;top&quot;:1.6929999589920044},&quot;type&quot;:0},{&quot;id&quot;:&quot;2021-04-01T16:15:33&quot;,&quot;margin&quot;:{&quot;bottom&quot;:1.6929999589920044,&quot;left&quot;:1.6929999589920044,&quot;right&quot;:1.6929999589920044,&quot;top&quot;:1.6929999589920044},&quot;type&quot;:0}],&quot;type&quot;:0}"/>
  <p:tag name="KSO_WM_SLIDE_RATIO" val="1.777778"/>
  <p:tag name="KSO_WM_CHIP_INFOS" val="{&quot;type&quot;:0,&quot;layout_type&quot;:&quot;leftright&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adf195998712faa657ab87"/>
  <p:tag name="KSO_WM_CHIP_FILLPROP" val="[[{&quot;text_align&quot;:&quot;cm&quot;,&quot;text_direction&quot;:&quot;horizontal&quot;,&quot;support_features&quot;:[&quot;creativepic&quot;],&quot;support_big_font&quot;:false,&quot;picture_toward&quot;:1,&quot;picture_dockside&quot;:[],&quot;fill_id&quot;:&quot;046a24402aa84fab9950226b440a17c8&quot;,&quot;fill_align&quot;:&quot;cm&quot;,&quot;chip_types&quot;:[&quot;picture&quot;]},{&quot;text_align&quot;:&quot;lb&quot;,&quot;text_direction&quot;:&quot;horizontal&quot;,&quot;support_big_font&quot;:true,&quot;picture_toward&quot;:0,&quot;picture_dockside&quot;:[],&quot;fill_id&quot;:&quot;20916184201d4f298034d43814fcc4fa&quot;,&quot;fill_align&quot;:&quot;lb&quot;,&quot;chip_types&quot;:[&quot;text&quot;]}]]"/>
  <p:tag name="KSO_WM_CHIP_DECFILLPROP" val="[]"/>
  <p:tag name="KSO_WM_SLIDE_TYPE" val="text"/>
  <p:tag name="KSO_WM_SLIDE_SIZE" val="888*348"/>
  <p:tag name="KSO_WM_SLIDE_POSITION" val="0*95"/>
  <p:tag name="KSO_WM_CHIP_GROUPID" val="5fadf195998712faa657ab86"/>
  <p:tag name="KSO_WM_SLIDE_BK_DARK_LIGHT" val="2"/>
  <p:tag name="KSO_WM_SLIDE_BACKGROUND_TYPE" val="general"/>
  <p:tag name="KSO_WM_SLIDE_SUPPORT_FEATURE_TYPE" val="8"/>
  <p:tag name="KSO_WM_SLIDE_SUBTYPE" val="picTxt"/>
  <p:tag name="KSO_WM_TEMPLATE_ASSEMBLE_XID" val="6065703f4054ed1e2fb81493"/>
  <p:tag name="KSO_WM_TEMPLATE_ASSEMBLE_GROUPID" val="6065703f4054ed1e2fb81493"/>
  <p:tag name="resource_record_key" val="{&quot;29&quot;:[50000199],&quot;65&quot;:[20217032]}"/>
</p:tagLst>
</file>

<file path=ppt/tags/tag58.xml><?xml version="1.0" encoding="utf-8"?>
<p:tagLst xmlns:p="http://schemas.openxmlformats.org/presentationml/2006/main">
  <p:tag name="KSO_WM_DIAGRAM_VIRTUALLY_FRAME" val="{&quot;height&quot;:527.8427559055118,&quot;left&quot;:53.68834645669303,&quot;top&quot;:106.0572440944882,&quot;width&quot;:845.4449868766402}"/>
</p:tagLst>
</file>

<file path=ppt/tags/tag59.xml><?xml version="1.0" encoding="utf-8"?>
<p:tagLst xmlns:p="http://schemas.openxmlformats.org/presentationml/2006/main">
  <p:tag name="KSO_WM_DIAGRAM_VIRTUALLY_FRAME" val="{&quot;height&quot;:527.8427559055118,&quot;left&quot;:53.68834645669303,&quot;top&quot;:106.0572440944882,&quot;width&quot;:845.4449868766402}"/>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ζ1-1"/>
  <p:tag name="KSO_WM_UNIT_TYPE" val="ζ_h_i"/>
  <p:tag name="KSO_WM_UNIT_INDEX" val="1_1_3"/>
  <p:tag name="KSO_WM_UNIT_ID" val="diagram20215445_1*ζ_h_i*1_1_3"/>
  <p:tag name="KSO_WM_TEMPLATE_CATEGORY" val="diagram"/>
  <p:tag name="KSO_WM_TEMPLATE_INDEX" val="20215445"/>
  <p:tag name="KSO_WM_UNIT_LAYERLEVEL" val="1_1_1"/>
  <p:tag name="KSO_WM_TAG_VERSION" val="1.0"/>
  <p:tag name="KSO_WM_BEAUTIFY_FLAG" val="#wm#"/>
  <p:tag name="KSO_WM_UNIT_PICTURE_TOWARD" val="1"/>
  <p:tag name="KSO_WM_UNIT_DIAGRAM_MODELTYPE" val="creativePicture"/>
  <p:tag name="KSO_WM_UNIT_USESOURCEFORMAT_APPLY" val="1"/>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60.xml><?xml version="1.0" encoding="utf-8"?>
<p:tagLst xmlns:p="http://schemas.openxmlformats.org/presentationml/2006/main">
  <p:tag name="KSO_WM_DIAGRAM_VIRTUALLY_FRAME" val="{&quot;height&quot;:527.8427559055118,&quot;left&quot;:53.68834645669303,&quot;top&quot;:106.0572440944882,&quot;width&quot;:845.4449868766402}"/>
</p:tagLst>
</file>

<file path=ppt/tags/tag61.xml><?xml version="1.0" encoding="utf-8"?>
<p:tagLst xmlns:p="http://schemas.openxmlformats.org/presentationml/2006/main">
  <p:tag name="KSO_WM_DIAGRAM_VIRTUALLY_FRAME" val="{&quot;height&quot;:527.8427559055118,&quot;left&quot;:53.68834645669303,&quot;top&quot;:106.0572440944882,&quot;width&quot;:845.4449868766402}"/>
</p:tagLst>
</file>

<file path=ppt/tags/tag62.xml><?xml version="1.0" encoding="utf-8"?>
<p:tagLst xmlns:p="http://schemas.openxmlformats.org/presentationml/2006/main">
  <p:tag name="KSO_WM_DIAGRAM_VIRTUALLY_FRAME" val="{&quot;height&quot;:527.8427559055118,&quot;left&quot;:53.68834645669303,&quot;top&quot;:106.0572440944882,&quot;width&quot;:845.4449868766402}"/>
</p:tagLst>
</file>

<file path=ppt/tags/tag63.xml><?xml version="1.0" encoding="utf-8"?>
<p:tagLst xmlns:p="http://schemas.openxmlformats.org/presentationml/2006/main">
  <p:tag name="KSO_WM_DIAGRAM_VIRTUALLY_FRAME" val="{&quot;height&quot;:527.8427559055118,&quot;left&quot;:53.68834645669303,&quot;top&quot;:106.0572440944882,&quot;width&quot;:845.4449868766402}"/>
</p:tagLst>
</file>

<file path=ppt/tags/tag64.xml><?xml version="1.0" encoding="utf-8"?>
<p:tagLst xmlns:p="http://schemas.openxmlformats.org/presentationml/2006/main">
  <p:tag name="KSO_WM_DIAGRAM_VIRTUALLY_FRAME" val="{&quot;height&quot;:527.8427559055118,&quot;left&quot;:53.68834645669303,&quot;top&quot;:106.0572440944882,&quot;width&quot;:845.4449868766402}"/>
</p:tagLst>
</file>

<file path=ppt/tags/tag65.xml><?xml version="1.0" encoding="utf-8"?>
<p:tagLst xmlns:p="http://schemas.openxmlformats.org/presentationml/2006/main">
  <p:tag name="KSO_WM_DIAGRAM_VIRTUALLY_FRAME" val="{&quot;height&quot;:527.8427559055118,&quot;left&quot;:53.68834645669303,&quot;top&quot;:106.0572440944882,&quot;width&quot;:845.4449868766402}"/>
</p:tagLst>
</file>

<file path=ppt/tags/tag66.xml><?xml version="1.0" encoding="utf-8"?>
<p:tagLst xmlns:p="http://schemas.openxmlformats.org/presentationml/2006/main">
  <p:tag name="KSO_WM_DIAGRAM_VIRTUALLY_FRAME" val="{&quot;height&quot;:527.8427559055118,&quot;left&quot;:53.68834645669303,&quot;top&quot;:106.0572440944882,&quot;width&quot;:845.4449868766402}"/>
</p:tagLst>
</file>

<file path=ppt/tags/tag67.xml><?xml version="1.0" encoding="utf-8"?>
<p:tagLst xmlns:p="http://schemas.openxmlformats.org/presentationml/2006/main">
  <p:tag name="KSO_WM_DIAGRAM_VIRTUALLY_FRAME" val="{&quot;height&quot;:527.8427559055118,&quot;left&quot;:53.68834645669303,&quot;top&quot;:106.0572440944882,&quot;width&quot;:845.4449868766402}"/>
</p:tagLst>
</file>

<file path=ppt/tags/tag68.xml><?xml version="1.0" encoding="utf-8"?>
<p:tagLst xmlns:p="http://schemas.openxmlformats.org/presentationml/2006/main">
  <p:tag name="KSO_WM_DIAGRAM_VIRTUALLY_FRAME" val="{&quot;height&quot;:527.8427559055118,&quot;left&quot;:53.68834645669303,&quot;top&quot;:106.0572440944882,&quot;width&quot;:845.4449868766402}"/>
</p:tagLst>
</file>

<file path=ppt/tags/tag69.xml><?xml version="1.0" encoding="utf-8"?>
<p:tagLst xmlns:p="http://schemas.openxmlformats.org/presentationml/2006/main">
  <p:tag name="KSO_WM_DIAGRAM_VIRTUALLY_FRAME" val="{&quot;height&quot;:527.8427559055118,&quot;left&quot;:53.68834645669303,&quot;top&quot;:106.0572440944882,&quot;width&quot;:845.4449868766402}"/>
</p:tagLst>
</file>

<file path=ppt/tags/tag7.xml><?xml version="1.0" encoding="utf-8"?>
<p:tagLst xmlns:p="http://schemas.openxmlformats.org/presentationml/2006/main">
  <p:tag name="KSO_WM_BEAUTIFY_FLAG" val="#wm#"/>
  <p:tag name="KSO_WM_TEMPLATE_CATEGORY" val="diagram"/>
  <p:tag name="KSO_WM_TEMPLATE_INDEX" val="20217032"/>
  <p:tag name="KSO_WM_SLIDE_ID" val="diagram20217032_1"/>
  <p:tag name="KSO_WM_TEMPLATE_SUBCATEGORY" val="21"/>
  <p:tag name="KSO_WM_TEMPLATE_MASTER_TYPE" val="0"/>
  <p:tag name="KSO_WM_TEMPLATE_COLOR_TYPE" val="1"/>
  <p:tag name="KSO_WM_SLIDE_ITEM_CNT" val="0"/>
  <p:tag name="KSO_WM_SLIDE_INDEX" val="1"/>
  <p:tag name="KSO_WM_TAG_VERSION" val="1.0"/>
  <p:tag name="KSO_WM_SLIDE_LAYOUT" val="d_f"/>
  <p:tag name="KSO_WM_SLIDE_LAYOUT_CNT" val="1_1"/>
  <p:tag name="KSO_WM_SLIDE_LAYOUT_INFO" val="{&quot;direction&quot;:1,&quot;id&quot;:&quot;2021-04-01T16:15:33&quot;,&quot;maxSize&quot;:{&quot;size1&quot;:58.799999999999997},&quot;minSize&quot;:{&quot;size1&quot;:38.799999999999997},&quot;normalSize&quot;:{&quot;size1&quot;:58.79999999999999},&quot;subLayout&quot;:[{&quot;id&quot;:&quot;2021-04-01T16:15:33&quot;,&quot;margin&quot;:{&quot;bottom&quot;:1.6929999589920044,&quot;left&quot;:2.1170001029968262,&quot;right&quot;:0,&quot;top&quot;:1.6929999589920044},&quot;type&quot;:0},{&quot;id&quot;:&quot;2021-04-01T16:15:33&quot;,&quot;margin&quot;:{&quot;bottom&quot;:1.6929999589920044,&quot;left&quot;:1.6929999589920044,&quot;right&quot;:1.6929999589920044,&quot;top&quot;:1.6929999589920044},&quot;type&quot;:0}],&quot;type&quot;:0}"/>
  <p:tag name="KSO_WM_SLIDE_RATIO" val="1.777778"/>
  <p:tag name="KSO_WM_CHIP_INFOS" val="{&quot;type&quot;:0,&quot;layout_type&quot;:&quot;leftright&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adf195998712faa657ab87"/>
  <p:tag name="KSO_WM_CHIP_FILLPROP" val="[[{&quot;text_align&quot;:&quot;cm&quot;,&quot;text_direction&quot;:&quot;horizontal&quot;,&quot;support_features&quot;:[&quot;creativepic&quot;],&quot;support_big_font&quot;:false,&quot;picture_toward&quot;:1,&quot;picture_dockside&quot;:[],&quot;fill_id&quot;:&quot;046a24402aa84fab9950226b440a17c8&quot;,&quot;fill_align&quot;:&quot;cm&quot;,&quot;chip_types&quot;:[&quot;picture&quot;]},{&quot;text_align&quot;:&quot;lb&quot;,&quot;text_direction&quot;:&quot;horizontal&quot;,&quot;support_big_font&quot;:true,&quot;picture_toward&quot;:0,&quot;picture_dockside&quot;:[],&quot;fill_id&quot;:&quot;20916184201d4f298034d43814fcc4fa&quot;,&quot;fill_align&quot;:&quot;lb&quot;,&quot;chip_types&quot;:[&quot;text&quot;]}]]"/>
  <p:tag name="KSO_WM_CHIP_DECFILLPROP" val="[]"/>
  <p:tag name="KSO_WM_SLIDE_TYPE" val="text"/>
  <p:tag name="KSO_WM_SLIDE_SIZE" val="888*348"/>
  <p:tag name="KSO_WM_SLIDE_POSITION" val="0*95"/>
  <p:tag name="KSO_WM_CHIP_GROUPID" val="5fadf195998712faa657ab86"/>
  <p:tag name="KSO_WM_SLIDE_BK_DARK_LIGHT" val="2"/>
  <p:tag name="KSO_WM_SLIDE_BACKGROUND_TYPE" val="general"/>
  <p:tag name="KSO_WM_SLIDE_SUPPORT_FEATURE_TYPE" val="8"/>
  <p:tag name="KSO_WM_SLIDE_SUBTYPE" val="picTxt"/>
  <p:tag name="KSO_WM_TEMPLATE_ASSEMBLE_XID" val="6065703f4054ed1e2fb81493"/>
  <p:tag name="KSO_WM_TEMPLATE_ASSEMBLE_GROUPID" val="6065703f4054ed1e2fb81493"/>
  <p:tag name="resource_record_key" val="{&quot;29&quot;:[50000199],&quot;65&quot;:[20217032]}"/>
</p:tagLst>
</file>

<file path=ppt/tags/tag70.xml><?xml version="1.0" encoding="utf-8"?>
<p:tagLst xmlns:p="http://schemas.openxmlformats.org/presentationml/2006/main">
  <p:tag name="KSO_WM_BEAUTIFY_FLAG" val="#wm#"/>
  <p:tag name="KSO_WM_TEMPLATE_CATEGORY" val="custom"/>
  <p:tag name="KSO_WM_TEMPLATE_INDEX" val="20204542"/>
</p:tagLst>
</file>

<file path=ppt/tags/tag71.xml><?xml version="1.0" encoding="utf-8"?>
<p:tagLst xmlns:p="http://schemas.openxmlformats.org/presentationml/2006/main">
  <p:tag name="KSO_WM_DIAGRAM_VIRTUALLY_FRAME" val="{&quot;height&quot;:527.8427559055118,&quot;left&quot;:53.68834645669303,&quot;top&quot;:106.0572440944882,&quot;width&quot;:845.4449868766402}"/>
</p:tagLst>
</file>

<file path=ppt/tags/tag72.xml><?xml version="1.0" encoding="utf-8"?>
<p:tagLst xmlns:p="http://schemas.openxmlformats.org/presentationml/2006/main">
  <p:tag name="KSO_WM_DIAGRAM_VIRTUALLY_FRAME" val="{&quot;height&quot;:527.8427559055118,&quot;left&quot;:53.68834645669303,&quot;top&quot;:106.0572440944882,&quot;width&quot;:845.4449868766402}"/>
</p:tagLst>
</file>

<file path=ppt/tags/tag73.xml><?xml version="1.0" encoding="utf-8"?>
<p:tagLst xmlns:p="http://schemas.openxmlformats.org/presentationml/2006/main">
  <p:tag name="KSO_WM_DIAGRAM_VIRTUALLY_FRAME" val="{&quot;height&quot;:527.8427559055118,&quot;left&quot;:53.68834645669303,&quot;top&quot;:106.0572440944882,&quot;width&quot;:845.4449868766402}"/>
</p:tagLst>
</file>

<file path=ppt/tags/tag74.xml><?xml version="1.0" encoding="utf-8"?>
<p:tagLst xmlns:p="http://schemas.openxmlformats.org/presentationml/2006/main">
  <p:tag name="KSO_WM_DIAGRAM_VIRTUALLY_FRAME" val="{&quot;height&quot;:527.8427559055118,&quot;left&quot;:53.68834645669303,&quot;top&quot;:106.0572440944882,&quot;width&quot;:845.4449868766402}"/>
</p:tagLst>
</file>

<file path=ppt/tags/tag75.xml><?xml version="1.0" encoding="utf-8"?>
<p:tagLst xmlns:p="http://schemas.openxmlformats.org/presentationml/2006/main">
  <p:tag name="KSO_WM_DIAGRAM_VIRTUALLY_FRAME" val="{&quot;height&quot;:527.8427559055118,&quot;left&quot;:53.68834645669303,&quot;top&quot;:106.0572440944882,&quot;width&quot;:845.4449868766402}"/>
</p:tagLst>
</file>

<file path=ppt/tags/tag76.xml><?xml version="1.0" encoding="utf-8"?>
<p:tagLst xmlns:p="http://schemas.openxmlformats.org/presentationml/2006/main">
  <p:tag name="KSO_WM_DIAGRAM_VIRTUALLY_FRAME" val="{&quot;height&quot;:527.8427559055118,&quot;left&quot;:53.68834645669303,&quot;top&quot;:106.0572440944882,&quot;width&quot;:845.4449868766402}"/>
</p:tagLst>
</file>

<file path=ppt/tags/tag77.xml><?xml version="1.0" encoding="utf-8"?>
<p:tagLst xmlns:p="http://schemas.openxmlformats.org/presentationml/2006/main">
  <p:tag name="KSO_WM_DIAGRAM_VIRTUALLY_FRAME" val="{&quot;height&quot;:527.8427559055118,&quot;left&quot;:53.68834645669303,&quot;top&quot;:106.0572440944882,&quot;width&quot;:845.4449868766402}"/>
</p:tagLst>
</file>

<file path=ppt/tags/tag78.xml><?xml version="1.0" encoding="utf-8"?>
<p:tagLst xmlns:p="http://schemas.openxmlformats.org/presentationml/2006/main">
  <p:tag name="KSO_WM_DIAGRAM_VIRTUALLY_FRAME" val="{&quot;height&quot;:527.8427559055118,&quot;left&quot;:53.68834645669303,&quot;top&quot;:106.0572440944882,&quot;width&quot;:845.4449868766402}"/>
</p:tagLst>
</file>

<file path=ppt/tags/tag79.xml><?xml version="1.0" encoding="utf-8"?>
<p:tagLst xmlns:p="http://schemas.openxmlformats.org/presentationml/2006/main">
  <p:tag name="KSO_WM_DIAGRAM_VIRTUALLY_FRAME" val="{&quot;height&quot;:527.8427559055118,&quot;left&quot;:53.68834645669303,&quot;top&quot;:106.0572440944882,&quot;width&quot;:845.4449868766402}"/>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30314_4*l_h_i*1_1_1"/>
  <p:tag name="KSO_WM_TEMPLATE_CATEGORY" val="custom"/>
  <p:tag name="KSO_WM_TEMPLATE_INDEX" val="20230314"/>
  <p:tag name="KSO_WM_UNIT_LAYERLEVEL" val="1_1_1"/>
  <p:tag name="KSO_WM_TAG_VERSION" val="3.0"/>
  <p:tag name="KSO_WM_DIAGRAM_GROUP_CODE" val="l1-1"/>
  <p:tag name="KSO_WM_DIAGRAM_VERSION" val="3"/>
  <p:tag name="KSO_WM_DIAGRAM_COLOR_TRICK" val="2"/>
  <p:tag name="KSO_WM_DIAGRAM_COLOR_TEXT_CAN_REMOVE" val="n"/>
  <p:tag name="KSO_WM_DIAGRAM_MAX_ITEMCNT" val="6"/>
  <p:tag name="KSO_WM_DIAGRAM_MIN_ITEMCNT" val="2"/>
  <p:tag name="KSO_WM_DIAGRAM_VIRTUALLY_FRAME" val="{&quot;height&quot;:449.6499938964844,&quot;left&quot;:83.9,&quot;top&quot;:86.45000305175782,&quot;width&quot;:802.1}"/>
  <p:tag name="KSO_WM_DIAGRAM_COLOR_MATCH_VALUE" val="{&quot;shape&quot;:{&quot;fill&quot;:{&quot;solid&quot;:{&quot;brightness&quot;:0,&quot;colorType&quot;:1,&quot;foreColorIndex&quot;:16,&quot;transparency&quot;:0},&quot;type&quot;:1},&quot;glow&quot;:{&quot;colorType&quot;:0},&quot;line&quot;:{&quot;type&quot;:0},&quot;shadow&quot;:{&quot;brightness&quot;:-0.5,&quot;colorType&quot;:1,&quot;foreColorIndex&quot;:14,&quot;transparency&quot;:0.699999988079071},&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 val="16"/>
  <p:tag name="KSO_WM_UNIT_FILL_TYPE" val="1"/>
  <p:tag name="KSO_WM_UNIT_SHADOW_SCHEMECOLOR_INDEX" val="14"/>
  <p:tag name="KSO_WM_UNIT_TEXT_FILL_FORE_SCHEMECOLOR_INDEX" val="2"/>
  <p:tag name="KSO_WM_UNIT_TEXT_FILL_TYPE" val="1"/>
  <p:tag name="KSO_WM_UNIT_USESOURCEFORMAT_APPLY" val="1"/>
</p:tagLst>
</file>

<file path=ppt/tags/tag80.xml><?xml version="1.0" encoding="utf-8"?>
<p:tagLst xmlns:p="http://schemas.openxmlformats.org/presentationml/2006/main">
  <p:tag name="KSO_WM_DIAGRAM_VIRTUALLY_FRAME" val="{&quot;height&quot;:527.8427559055118,&quot;left&quot;:53.68834645669303,&quot;top&quot;:106.0572440944882,&quot;width&quot;:845.4449868766402}"/>
</p:tagLst>
</file>

<file path=ppt/tags/tag81.xml><?xml version="1.0" encoding="utf-8"?>
<p:tagLst xmlns:p="http://schemas.openxmlformats.org/presentationml/2006/main">
  <p:tag name="KSO_WM_DIAGRAM_VIRTUALLY_FRAME" val="{&quot;height&quot;:527.8427559055118,&quot;left&quot;:53.68834645669303,&quot;top&quot;:106.0572440944882,&quot;width&quot;:845.4449868766402}"/>
</p:tagLst>
</file>

<file path=ppt/tags/tag82.xml><?xml version="1.0" encoding="utf-8"?>
<p:tagLst xmlns:p="http://schemas.openxmlformats.org/presentationml/2006/main">
  <p:tag name="KSO_WM_DIAGRAM_VIRTUALLY_FRAME" val="{&quot;height&quot;:527.8427559055118,&quot;left&quot;:53.68834645669303,&quot;top&quot;:106.0572440944882,&quot;width&quot;:845.4449868766402}"/>
</p:tagLst>
</file>

<file path=ppt/tags/tag83.xml><?xml version="1.0" encoding="utf-8"?>
<p:tagLst xmlns:p="http://schemas.openxmlformats.org/presentationml/2006/main">
  <p:tag name="KSO_WM_BEAUTIFY_FLAG" val="#wm#"/>
  <p:tag name="KSO_WM_TEMPLATE_CATEGORY" val="custom"/>
  <p:tag name="KSO_WM_TEMPLATE_INDEX" val="20204542"/>
</p:tagLst>
</file>

<file path=ppt/tags/tag84.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但请您尽可能提炼思想的精髓。"/>
  <p:tag name="KSO_WM_UNIT_NOCLEAR" val="0"/>
  <p:tag name="KSO_WM_UNIT_HIGHLIGHT" val="0"/>
  <p:tag name="KSO_WM_UNIT_COMPATIBLE" val="0"/>
  <p:tag name="KSO_WM_UNIT_DIAGRAM_ISNUMVISUAL" val="0"/>
  <p:tag name="KSO_WM_UNIT_DIAGRAM_ISREFERUNIT" val="0"/>
  <p:tag name="KSO_WM_UNIT_ID" val="diagram20217032_1*f*1"/>
  <p:tag name="KSO_WM_TEMPLATE_CATEGORY" val="diagram"/>
  <p:tag name="KSO_WM_TEMPLATE_INDEX" val="20217032"/>
  <p:tag name="KSO_WM_UNIT_LAYERLEVEL" val="1"/>
  <p:tag name="KSO_WM_TAG_VERSION" val="1.0"/>
  <p:tag name="KSO_WM_UNIT_DEFAULT_FONT" val="14;20;2"/>
  <p:tag name="KSO_WM_UNIT_BLOCK" val="0"/>
  <p:tag name="KSO_WM_UNIT_VALUE" val="144"/>
  <p:tag name="KSO_WM_UNIT_SHOW_EDIT_AREA_INDICATION" val="1"/>
  <p:tag name="KSO_WM_CHIP_GROUPID" val="5e6b05596848fb12bee65ac8"/>
  <p:tag name="KSO_WM_CHIP_XID" val="5e6b05596848fb12bee65aca"/>
  <p:tag name="KSO_WM_UNIT_DEC_AREA_ID" val="07d42e7a557c480bb239dd4d36dd2d32"/>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b&quot;,&quot;fill_mode&quot;:&quot;full&quot;,&quot;sacle_strategy&quot;:&quot;smart&quot;}"/>
  <p:tag name="KSO_WM_ASSEMBLE_CHIP_INDEX" val="a2f11842ffb24742be6c3c047d565edd"/>
  <p:tag name="KSO_WM_UNIT_SUPPORT_BIG_FONT" val="1"/>
  <p:tag name="KSO_WM_UNIT_TEXT_FILL_FORE_SCHEMECOLOR_INDEX_BRIGHTNESS" val="0.25"/>
  <p:tag name="KSO_WM_UNIT_TEXT_FILL_FORE_SCHEMECOLOR_INDEX" val="13"/>
  <p:tag name="KSO_WM_UNIT_TEXT_FILL_TYPE" val="1"/>
  <p:tag name="KSO_WM_TEMPLATE_ASSEMBLE_XID" val="6065703f4054ed1e2fb81493"/>
  <p:tag name="KSO_WM_TEMPLATE_ASSEMBLE_GROUPID" val="6065703f4054ed1e2fb81493"/>
</p:tagLst>
</file>

<file path=ppt/tags/tag85.xml><?xml version="1.0" encoding="utf-8"?>
<p:tagLst xmlns:p="http://schemas.openxmlformats.org/presentationml/2006/main">
  <p:tag name="TABLE_ENDDRAG_ORIGIN_RECT" val="387*427"/>
  <p:tag name="TABLE_ENDDRAG_RECT" val="529*70*387*427"/>
</p:tagLst>
</file>

<file path=ppt/tags/tag86.xml><?xml version="1.0" encoding="utf-8"?>
<p:tagLst xmlns:p="http://schemas.openxmlformats.org/presentationml/2006/main">
  <p:tag name="KSO_WM_BEAUTIFY_FLAG" val="#wm#"/>
  <p:tag name="KSO_WM_TEMPLATE_CATEGORY" val="diagram"/>
  <p:tag name="KSO_WM_TEMPLATE_INDEX" val="20217032"/>
  <p:tag name="KSO_WM_SLIDE_ID" val="diagram20217032_1"/>
  <p:tag name="KSO_WM_TEMPLATE_SUBCATEGORY" val="21"/>
  <p:tag name="KSO_WM_TEMPLATE_MASTER_TYPE" val="0"/>
  <p:tag name="KSO_WM_TEMPLATE_COLOR_TYPE" val="1"/>
  <p:tag name="KSO_WM_SLIDE_ITEM_CNT" val="0"/>
  <p:tag name="KSO_WM_SLIDE_INDEX" val="1"/>
  <p:tag name="KSO_WM_TAG_VERSION" val="1.0"/>
  <p:tag name="KSO_WM_SLIDE_LAYOUT" val="d_f"/>
  <p:tag name="KSO_WM_SLIDE_LAYOUT_CNT" val="1_1"/>
  <p:tag name="KSO_WM_SLIDE_LAYOUT_INFO" val="{&quot;direction&quot;:1,&quot;id&quot;:&quot;2021-04-01T16:15:33&quot;,&quot;maxSize&quot;:{&quot;size1&quot;:58.799999999999997},&quot;minSize&quot;:{&quot;size1&quot;:38.799999999999997},&quot;normalSize&quot;:{&quot;size1&quot;:58.79999999999999},&quot;subLayout&quot;:[{&quot;id&quot;:&quot;2021-04-01T16:15:33&quot;,&quot;margin&quot;:{&quot;bottom&quot;:1.6929999589920044,&quot;left&quot;:2.1170001029968262,&quot;right&quot;:0,&quot;top&quot;:1.6929999589920044},&quot;type&quot;:0},{&quot;id&quot;:&quot;2021-04-01T16:15:33&quot;,&quot;margin&quot;:{&quot;bottom&quot;:1.6929999589920044,&quot;left&quot;:1.6929999589920044,&quot;right&quot;:1.6929999589920044,&quot;top&quot;:1.6929999589920044},&quot;type&quot;:0}],&quot;type&quot;:0}"/>
  <p:tag name="KSO_WM_SLIDE_RATIO" val="1.777778"/>
  <p:tag name="KSO_WM_CHIP_INFOS" val="{&quot;type&quot;:0,&quot;layout_type&quot;:&quot;leftright&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adf195998712faa657ab87"/>
  <p:tag name="KSO_WM_CHIP_FILLPROP" val="[[{&quot;text_align&quot;:&quot;cm&quot;,&quot;text_direction&quot;:&quot;horizontal&quot;,&quot;support_features&quot;:[&quot;creativepic&quot;],&quot;support_big_font&quot;:false,&quot;picture_toward&quot;:1,&quot;picture_dockside&quot;:[],&quot;fill_id&quot;:&quot;046a24402aa84fab9950226b440a17c8&quot;,&quot;fill_align&quot;:&quot;cm&quot;,&quot;chip_types&quot;:[&quot;picture&quot;]},{&quot;text_align&quot;:&quot;lb&quot;,&quot;text_direction&quot;:&quot;horizontal&quot;,&quot;support_big_font&quot;:true,&quot;picture_toward&quot;:0,&quot;picture_dockside&quot;:[],&quot;fill_id&quot;:&quot;20916184201d4f298034d43814fcc4fa&quot;,&quot;fill_align&quot;:&quot;lb&quot;,&quot;chip_types&quot;:[&quot;text&quot;]}]]"/>
  <p:tag name="KSO_WM_CHIP_DECFILLPROP" val="[]"/>
  <p:tag name="KSO_WM_SLIDE_TYPE" val="text"/>
  <p:tag name="KSO_WM_SLIDE_SIZE" val="888*348"/>
  <p:tag name="KSO_WM_SLIDE_POSITION" val="0*95"/>
  <p:tag name="KSO_WM_CHIP_GROUPID" val="5fadf195998712faa657ab86"/>
  <p:tag name="KSO_WM_SLIDE_BK_DARK_LIGHT" val="2"/>
  <p:tag name="KSO_WM_SLIDE_BACKGROUND_TYPE" val="general"/>
  <p:tag name="KSO_WM_SLIDE_SUPPORT_FEATURE_TYPE" val="8"/>
  <p:tag name="KSO_WM_SLIDE_SUBTYPE" val="picTxt"/>
  <p:tag name="KSO_WM_TEMPLATE_ASSEMBLE_XID" val="6065703f4054ed1e2fb81493"/>
  <p:tag name="KSO_WM_TEMPLATE_ASSEMBLE_GROUPID" val="6065703f4054ed1e2fb81493"/>
  <p:tag name="resource_record_key" val="{&quot;29&quot;:[50000199],&quot;65&quot;:[20217032]}"/>
</p:tagLst>
</file>

<file path=ppt/tags/tag87.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但请您尽可能提炼思想的精髓。"/>
  <p:tag name="KSO_WM_UNIT_NOCLEAR" val="0"/>
  <p:tag name="KSO_WM_UNIT_HIGHLIGHT" val="0"/>
  <p:tag name="KSO_WM_UNIT_COMPATIBLE" val="0"/>
  <p:tag name="KSO_WM_UNIT_DIAGRAM_ISNUMVISUAL" val="0"/>
  <p:tag name="KSO_WM_UNIT_DIAGRAM_ISREFERUNIT" val="0"/>
  <p:tag name="KSO_WM_UNIT_ID" val="diagram20217032_1*f*1"/>
  <p:tag name="KSO_WM_TEMPLATE_CATEGORY" val="diagram"/>
  <p:tag name="KSO_WM_TEMPLATE_INDEX" val="20217032"/>
  <p:tag name="KSO_WM_UNIT_LAYERLEVEL" val="1"/>
  <p:tag name="KSO_WM_TAG_VERSION" val="1.0"/>
  <p:tag name="KSO_WM_UNIT_DEFAULT_FONT" val="14;20;2"/>
  <p:tag name="KSO_WM_UNIT_BLOCK" val="0"/>
  <p:tag name="KSO_WM_UNIT_VALUE" val="144"/>
  <p:tag name="KSO_WM_UNIT_SHOW_EDIT_AREA_INDICATION" val="1"/>
  <p:tag name="KSO_WM_CHIP_GROUPID" val="5e6b05596848fb12bee65ac8"/>
  <p:tag name="KSO_WM_CHIP_XID" val="5e6b05596848fb12bee65aca"/>
  <p:tag name="KSO_WM_UNIT_DEC_AREA_ID" val="07d42e7a557c480bb239dd4d36dd2d32"/>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b&quot;,&quot;fill_mode&quot;:&quot;full&quot;,&quot;sacle_strategy&quot;:&quot;smart&quot;}"/>
  <p:tag name="KSO_WM_ASSEMBLE_CHIP_INDEX" val="a2f11842ffb24742be6c3c047d565edd"/>
  <p:tag name="KSO_WM_UNIT_SUPPORT_BIG_FONT" val="1"/>
  <p:tag name="KSO_WM_UNIT_TEXT_FILL_FORE_SCHEMECOLOR_INDEX_BRIGHTNESS" val="0.25"/>
  <p:tag name="KSO_WM_UNIT_TEXT_FILL_FORE_SCHEMECOLOR_INDEX" val="13"/>
  <p:tag name="KSO_WM_UNIT_TEXT_FILL_TYPE" val="1"/>
  <p:tag name="KSO_WM_TEMPLATE_ASSEMBLE_XID" val="6065703f4054ed1e2fb81493"/>
  <p:tag name="KSO_WM_TEMPLATE_ASSEMBLE_GROUPID" val="6065703f4054ed1e2fb81493"/>
</p:tagLst>
</file>

<file path=ppt/tags/tag88.xml><?xml version="1.0" encoding="utf-8"?>
<p:tagLst xmlns:p="http://schemas.openxmlformats.org/presentationml/2006/main">
  <p:tag name="KSO_WM_BEAUTIFY_FLAG" val="#wm#"/>
  <p:tag name="KSO_WM_TEMPLATE_CATEGORY" val="diagram"/>
  <p:tag name="KSO_WM_TEMPLATE_INDEX" val="20217032"/>
  <p:tag name="KSO_WM_SLIDE_ID" val="diagram20217032_1"/>
  <p:tag name="KSO_WM_TEMPLATE_SUBCATEGORY" val="21"/>
  <p:tag name="KSO_WM_TEMPLATE_MASTER_TYPE" val="0"/>
  <p:tag name="KSO_WM_TEMPLATE_COLOR_TYPE" val="1"/>
  <p:tag name="KSO_WM_SLIDE_ITEM_CNT" val="0"/>
  <p:tag name="KSO_WM_SLIDE_INDEX" val="1"/>
  <p:tag name="KSO_WM_TAG_VERSION" val="1.0"/>
  <p:tag name="KSO_WM_SLIDE_LAYOUT" val="d_f"/>
  <p:tag name="KSO_WM_SLIDE_LAYOUT_CNT" val="1_1"/>
  <p:tag name="KSO_WM_SLIDE_LAYOUT_INFO" val="{&quot;direction&quot;:1,&quot;id&quot;:&quot;2021-04-01T16:15:33&quot;,&quot;maxSize&quot;:{&quot;size1&quot;:58.799999999999997},&quot;minSize&quot;:{&quot;size1&quot;:38.799999999999997},&quot;normalSize&quot;:{&quot;size1&quot;:58.79999999999999},&quot;subLayout&quot;:[{&quot;id&quot;:&quot;2021-04-01T16:15:33&quot;,&quot;margin&quot;:{&quot;bottom&quot;:1.6929999589920044,&quot;left&quot;:2.1170001029968262,&quot;right&quot;:0,&quot;top&quot;:1.6929999589920044},&quot;type&quot;:0},{&quot;id&quot;:&quot;2021-04-01T16:15:33&quot;,&quot;margin&quot;:{&quot;bottom&quot;:1.6929999589920044,&quot;left&quot;:1.6929999589920044,&quot;right&quot;:1.6929999589920044,&quot;top&quot;:1.6929999589920044},&quot;type&quot;:0}],&quot;type&quot;:0}"/>
  <p:tag name="KSO_WM_SLIDE_RATIO" val="1.777778"/>
  <p:tag name="KSO_WM_CHIP_INFOS" val="{&quot;type&quot;:0,&quot;layout_type&quot;:&quot;leftright&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adf195998712faa657ab87"/>
  <p:tag name="KSO_WM_CHIP_FILLPROP" val="[[{&quot;text_align&quot;:&quot;cm&quot;,&quot;text_direction&quot;:&quot;horizontal&quot;,&quot;support_features&quot;:[&quot;creativepic&quot;],&quot;support_big_font&quot;:false,&quot;picture_toward&quot;:1,&quot;picture_dockside&quot;:[],&quot;fill_id&quot;:&quot;046a24402aa84fab9950226b440a17c8&quot;,&quot;fill_align&quot;:&quot;cm&quot;,&quot;chip_types&quot;:[&quot;picture&quot;]},{&quot;text_align&quot;:&quot;lb&quot;,&quot;text_direction&quot;:&quot;horizontal&quot;,&quot;support_big_font&quot;:true,&quot;picture_toward&quot;:0,&quot;picture_dockside&quot;:[],&quot;fill_id&quot;:&quot;20916184201d4f298034d43814fcc4fa&quot;,&quot;fill_align&quot;:&quot;lb&quot;,&quot;chip_types&quot;:[&quot;text&quot;]}]]"/>
  <p:tag name="KSO_WM_CHIP_DECFILLPROP" val="[]"/>
  <p:tag name="KSO_WM_SLIDE_TYPE" val="text"/>
  <p:tag name="KSO_WM_SLIDE_SIZE" val="888*348"/>
  <p:tag name="KSO_WM_SLIDE_POSITION" val="0*95"/>
  <p:tag name="KSO_WM_CHIP_GROUPID" val="5fadf195998712faa657ab86"/>
  <p:tag name="KSO_WM_SLIDE_BK_DARK_LIGHT" val="2"/>
  <p:tag name="KSO_WM_SLIDE_BACKGROUND_TYPE" val="general"/>
  <p:tag name="KSO_WM_SLIDE_SUPPORT_FEATURE_TYPE" val="8"/>
  <p:tag name="KSO_WM_SLIDE_SUBTYPE" val="picTxt"/>
  <p:tag name="KSO_WM_TEMPLATE_ASSEMBLE_XID" val="6065703f4054ed1e2fb81493"/>
  <p:tag name="KSO_WM_TEMPLATE_ASSEMBLE_GROUPID" val="6065703f4054ed1e2fb81493"/>
  <p:tag name="resource_record_key" val="{&quot;29&quot;:[50000199],&quot;65&quot;:[20217032]}"/>
</p:tagLst>
</file>

<file path=ppt/tags/tag89.xml><?xml version="1.0" encoding="utf-8"?>
<p:tagLst xmlns:p="http://schemas.openxmlformats.org/presentationml/2006/main">
  <p:tag name="KSO_WM_DIAGRAM_VIRTUALLY_FRAME" val="{&quot;height&quot;:527.8427559055118,&quot;left&quot;:53.68834645669303,&quot;top&quot;:106.0572440944882,&quot;width&quot;:845.4449868766402}"/>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d"/>
  <p:tag name="KSO_WM_UNIT_ID" val="custom20230314_4*l_h_i*1_1_2"/>
  <p:tag name="KSO_WM_TEMPLATE_CATEGORY" val="custom"/>
  <p:tag name="KSO_WM_TEMPLATE_INDEX" val="20230314"/>
  <p:tag name="KSO_WM_UNIT_LAYERLEVEL" val="1_1_1"/>
  <p:tag name="KSO_WM_TAG_VERSION" val="3.0"/>
  <p:tag name="KSO_WM_DIAGRAM_GROUP_CODE" val="l1-1"/>
  <p:tag name="KSO_WM_DIAGRAM_VERSION" val="3"/>
  <p:tag name="KSO_WM_DIAGRAM_COLOR_TRICK" val="2"/>
  <p:tag name="KSO_WM_DIAGRAM_COLOR_TEXT_CAN_REMOVE" val="n"/>
  <p:tag name="KSO_WM_DIAGRAM_MAX_ITEMCNT" val="6"/>
  <p:tag name="KSO_WM_DIAGRAM_MIN_ITEMCNT" val="2"/>
  <p:tag name="KSO_WM_DIAGRAM_VIRTUALLY_FRAME" val="{&quot;height&quot;:449.6499938964844,&quot;left&quot;:83.9,&quot;top&quot;:86.45000305175782,&quot;width&quot;:802.1}"/>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 val="5"/>
  <p:tag name="KSO_WM_UNIT_FILL_TYPE" val="1"/>
  <p:tag name="KSO_WM_UNIT_TEXT_FILL_FORE_SCHEMECOLOR_INDEX" val="2"/>
  <p:tag name="KSO_WM_UNIT_TEXT_FILL_TYPE" val="1"/>
  <p:tag name="KSO_WM_UNIT_USESOURCEFORMAT_APPLY" val="1"/>
</p:tagLst>
</file>

<file path=ppt/tags/tag90.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但请您尽可能提炼思想的精髓。"/>
  <p:tag name="KSO_WM_UNIT_NOCLEAR" val="0"/>
  <p:tag name="KSO_WM_UNIT_HIGHLIGHT" val="0"/>
  <p:tag name="KSO_WM_UNIT_COMPATIBLE" val="0"/>
  <p:tag name="KSO_WM_UNIT_DIAGRAM_ISNUMVISUAL" val="0"/>
  <p:tag name="KSO_WM_UNIT_DIAGRAM_ISREFERUNIT" val="0"/>
  <p:tag name="KSO_WM_UNIT_ID" val="diagram20217032_1*f*1"/>
  <p:tag name="KSO_WM_TEMPLATE_CATEGORY" val="diagram"/>
  <p:tag name="KSO_WM_TEMPLATE_INDEX" val="20217032"/>
  <p:tag name="KSO_WM_UNIT_LAYERLEVEL" val="1"/>
  <p:tag name="KSO_WM_TAG_VERSION" val="1.0"/>
  <p:tag name="KSO_WM_UNIT_DEFAULT_FONT" val="14;20;2"/>
  <p:tag name="KSO_WM_UNIT_BLOCK" val="0"/>
  <p:tag name="KSO_WM_UNIT_VALUE" val="144"/>
  <p:tag name="KSO_WM_UNIT_SHOW_EDIT_AREA_INDICATION" val="1"/>
  <p:tag name="KSO_WM_CHIP_GROUPID" val="5e6b05596848fb12bee65ac8"/>
  <p:tag name="KSO_WM_CHIP_XID" val="5e6b05596848fb12bee65aca"/>
  <p:tag name="KSO_WM_UNIT_DEC_AREA_ID" val="07d42e7a557c480bb239dd4d36dd2d32"/>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b&quot;,&quot;fill_mode&quot;:&quot;full&quot;,&quot;sacle_strategy&quot;:&quot;smart&quot;}"/>
  <p:tag name="KSO_WM_ASSEMBLE_CHIP_INDEX" val="a2f11842ffb24742be6c3c047d565edd"/>
  <p:tag name="KSO_WM_UNIT_SUPPORT_BIG_FONT" val="1"/>
  <p:tag name="KSO_WM_UNIT_TEXT_FILL_FORE_SCHEMECOLOR_INDEX_BRIGHTNESS" val="0.25"/>
  <p:tag name="KSO_WM_UNIT_TEXT_FILL_FORE_SCHEMECOLOR_INDEX" val="13"/>
  <p:tag name="KSO_WM_UNIT_TEXT_FILL_TYPE" val="1"/>
  <p:tag name="KSO_WM_TEMPLATE_ASSEMBLE_XID" val="6065703f4054ed1e2fb81493"/>
  <p:tag name="KSO_WM_TEMPLATE_ASSEMBLE_GROUPID" val="6065703f4054ed1e2fb81493"/>
</p:tagLst>
</file>

<file path=ppt/tags/tag91.xml><?xml version="1.0" encoding="utf-8"?>
<p:tagLst xmlns:p="http://schemas.openxmlformats.org/presentationml/2006/main">
  <p:tag name="KSO_WM_BEAUTIFY_FLAG" val="#wm#"/>
  <p:tag name="KSO_WM_TEMPLATE_CATEGORY" val="diagram"/>
  <p:tag name="KSO_WM_TEMPLATE_INDEX" val="20217032"/>
  <p:tag name="KSO_WM_SLIDE_ID" val="diagram20217032_1"/>
  <p:tag name="KSO_WM_TEMPLATE_SUBCATEGORY" val="21"/>
  <p:tag name="KSO_WM_TEMPLATE_MASTER_TYPE" val="0"/>
  <p:tag name="KSO_WM_TEMPLATE_COLOR_TYPE" val="1"/>
  <p:tag name="KSO_WM_SLIDE_ITEM_CNT" val="0"/>
  <p:tag name="KSO_WM_SLIDE_INDEX" val="1"/>
  <p:tag name="KSO_WM_TAG_VERSION" val="1.0"/>
  <p:tag name="KSO_WM_SLIDE_LAYOUT" val="d_f"/>
  <p:tag name="KSO_WM_SLIDE_LAYOUT_CNT" val="1_1"/>
  <p:tag name="KSO_WM_SLIDE_LAYOUT_INFO" val="{&quot;direction&quot;:1,&quot;id&quot;:&quot;2021-04-01T16:15:33&quot;,&quot;maxSize&quot;:{&quot;size1&quot;:58.799999999999997},&quot;minSize&quot;:{&quot;size1&quot;:38.799999999999997},&quot;normalSize&quot;:{&quot;size1&quot;:58.79999999999999},&quot;subLayout&quot;:[{&quot;id&quot;:&quot;2021-04-01T16:15:33&quot;,&quot;margin&quot;:{&quot;bottom&quot;:1.6929999589920044,&quot;left&quot;:2.1170001029968262,&quot;right&quot;:0,&quot;top&quot;:1.6929999589920044},&quot;type&quot;:0},{&quot;id&quot;:&quot;2021-04-01T16:15:33&quot;,&quot;margin&quot;:{&quot;bottom&quot;:1.6929999589920044,&quot;left&quot;:1.6929999589920044,&quot;right&quot;:1.6929999589920044,&quot;top&quot;:1.6929999589920044},&quot;type&quot;:0}],&quot;type&quot;:0}"/>
  <p:tag name="KSO_WM_SLIDE_RATIO" val="1.777778"/>
  <p:tag name="KSO_WM_CHIP_INFOS" val="{&quot;type&quot;:0,&quot;layout_type&quot;:&quot;leftright&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adf195998712faa657ab87"/>
  <p:tag name="KSO_WM_CHIP_FILLPROP" val="[[{&quot;text_align&quot;:&quot;cm&quot;,&quot;text_direction&quot;:&quot;horizontal&quot;,&quot;support_features&quot;:[&quot;creativepic&quot;],&quot;support_big_font&quot;:false,&quot;picture_toward&quot;:1,&quot;picture_dockside&quot;:[],&quot;fill_id&quot;:&quot;046a24402aa84fab9950226b440a17c8&quot;,&quot;fill_align&quot;:&quot;cm&quot;,&quot;chip_types&quot;:[&quot;picture&quot;]},{&quot;text_align&quot;:&quot;lb&quot;,&quot;text_direction&quot;:&quot;horizontal&quot;,&quot;support_big_font&quot;:true,&quot;picture_toward&quot;:0,&quot;picture_dockside&quot;:[],&quot;fill_id&quot;:&quot;20916184201d4f298034d43814fcc4fa&quot;,&quot;fill_align&quot;:&quot;lb&quot;,&quot;chip_types&quot;:[&quot;text&quot;]}]]"/>
  <p:tag name="KSO_WM_CHIP_DECFILLPROP" val="[]"/>
  <p:tag name="KSO_WM_SLIDE_TYPE" val="text"/>
  <p:tag name="KSO_WM_SLIDE_SIZE" val="888*348"/>
  <p:tag name="KSO_WM_SLIDE_POSITION" val="0*95"/>
  <p:tag name="KSO_WM_CHIP_GROUPID" val="5fadf195998712faa657ab86"/>
  <p:tag name="KSO_WM_SLIDE_BK_DARK_LIGHT" val="2"/>
  <p:tag name="KSO_WM_SLIDE_BACKGROUND_TYPE" val="general"/>
  <p:tag name="KSO_WM_SLIDE_SUPPORT_FEATURE_TYPE" val="8"/>
  <p:tag name="KSO_WM_SLIDE_SUBTYPE" val="picTxt"/>
  <p:tag name="KSO_WM_TEMPLATE_ASSEMBLE_XID" val="6065703f4054ed1e2fb81493"/>
  <p:tag name="KSO_WM_TEMPLATE_ASSEMBLE_GROUPID" val="6065703f4054ed1e2fb81493"/>
  <p:tag name="resource_record_key" val="{&quot;29&quot;:[50000199],&quot;65&quot;:[20217032]}"/>
</p:tagLst>
</file>

<file path=ppt/tags/tag92.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但请您尽可能提炼思想的精髓。"/>
  <p:tag name="KSO_WM_UNIT_NOCLEAR" val="0"/>
  <p:tag name="KSO_WM_UNIT_HIGHLIGHT" val="0"/>
  <p:tag name="KSO_WM_UNIT_COMPATIBLE" val="0"/>
  <p:tag name="KSO_WM_UNIT_DIAGRAM_ISNUMVISUAL" val="0"/>
  <p:tag name="KSO_WM_UNIT_DIAGRAM_ISREFERUNIT" val="0"/>
  <p:tag name="KSO_WM_UNIT_ID" val="diagram20217032_1*f*1"/>
  <p:tag name="KSO_WM_TEMPLATE_CATEGORY" val="diagram"/>
  <p:tag name="KSO_WM_TEMPLATE_INDEX" val="20217032"/>
  <p:tag name="KSO_WM_UNIT_LAYERLEVEL" val="1"/>
  <p:tag name="KSO_WM_TAG_VERSION" val="1.0"/>
  <p:tag name="KSO_WM_UNIT_DEFAULT_FONT" val="14;20;2"/>
  <p:tag name="KSO_WM_UNIT_BLOCK" val="0"/>
  <p:tag name="KSO_WM_UNIT_VALUE" val="144"/>
  <p:tag name="KSO_WM_UNIT_SHOW_EDIT_AREA_INDICATION" val="1"/>
  <p:tag name="KSO_WM_CHIP_GROUPID" val="5e6b05596848fb12bee65ac8"/>
  <p:tag name="KSO_WM_CHIP_XID" val="5e6b05596848fb12bee65aca"/>
  <p:tag name="KSO_WM_UNIT_DEC_AREA_ID" val="07d42e7a557c480bb239dd4d36dd2d32"/>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b&quot;,&quot;fill_mode&quot;:&quot;full&quot;,&quot;sacle_strategy&quot;:&quot;smart&quot;}"/>
  <p:tag name="KSO_WM_ASSEMBLE_CHIP_INDEX" val="a2f11842ffb24742be6c3c047d565edd"/>
  <p:tag name="KSO_WM_UNIT_SUPPORT_BIG_FONT" val="1"/>
  <p:tag name="KSO_WM_UNIT_TEXT_FILL_FORE_SCHEMECOLOR_INDEX_BRIGHTNESS" val="0.25"/>
  <p:tag name="KSO_WM_UNIT_TEXT_FILL_FORE_SCHEMECOLOR_INDEX" val="13"/>
  <p:tag name="KSO_WM_UNIT_TEXT_FILL_TYPE" val="1"/>
  <p:tag name="KSO_WM_TEMPLATE_ASSEMBLE_XID" val="6065703f4054ed1e2fb81493"/>
  <p:tag name="KSO_WM_TEMPLATE_ASSEMBLE_GROUPID" val="6065703f4054ed1e2fb81493"/>
</p:tagLst>
</file>

<file path=ppt/tags/tag93.xml><?xml version="1.0" encoding="utf-8"?>
<p:tagLst xmlns:p="http://schemas.openxmlformats.org/presentationml/2006/main">
  <p:tag name="KSO_WM_BEAUTIFY_FLAG" val="#wm#"/>
  <p:tag name="KSO_WM_TEMPLATE_CATEGORY" val="diagram"/>
  <p:tag name="KSO_WM_TEMPLATE_INDEX" val="20217032"/>
  <p:tag name="KSO_WM_SLIDE_ID" val="diagram20217032_1"/>
  <p:tag name="KSO_WM_TEMPLATE_SUBCATEGORY" val="21"/>
  <p:tag name="KSO_WM_TEMPLATE_MASTER_TYPE" val="0"/>
  <p:tag name="KSO_WM_TEMPLATE_COLOR_TYPE" val="1"/>
  <p:tag name="KSO_WM_SLIDE_ITEM_CNT" val="0"/>
  <p:tag name="KSO_WM_SLIDE_INDEX" val="1"/>
  <p:tag name="KSO_WM_TAG_VERSION" val="1.0"/>
  <p:tag name="KSO_WM_SLIDE_LAYOUT" val="d_f"/>
  <p:tag name="KSO_WM_SLIDE_LAYOUT_CNT" val="1_1"/>
  <p:tag name="KSO_WM_SLIDE_LAYOUT_INFO" val="{&quot;direction&quot;:1,&quot;id&quot;:&quot;2021-04-01T16:15:33&quot;,&quot;maxSize&quot;:{&quot;size1&quot;:58.799999999999997},&quot;minSize&quot;:{&quot;size1&quot;:38.799999999999997},&quot;normalSize&quot;:{&quot;size1&quot;:58.79999999999999},&quot;subLayout&quot;:[{&quot;id&quot;:&quot;2021-04-01T16:15:33&quot;,&quot;margin&quot;:{&quot;bottom&quot;:1.6929999589920044,&quot;left&quot;:2.1170001029968262,&quot;right&quot;:0,&quot;top&quot;:1.6929999589920044},&quot;type&quot;:0},{&quot;id&quot;:&quot;2021-04-01T16:15:33&quot;,&quot;margin&quot;:{&quot;bottom&quot;:1.6929999589920044,&quot;left&quot;:1.6929999589920044,&quot;right&quot;:1.6929999589920044,&quot;top&quot;:1.6929999589920044},&quot;type&quot;:0}],&quot;type&quot;:0}"/>
  <p:tag name="KSO_WM_SLIDE_RATIO" val="1.777778"/>
  <p:tag name="KSO_WM_CHIP_INFOS" val="{&quot;type&quot;:0,&quot;layout_type&quot;:&quot;leftright&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adf195998712faa657ab87"/>
  <p:tag name="KSO_WM_CHIP_FILLPROP" val="[[{&quot;text_align&quot;:&quot;cm&quot;,&quot;text_direction&quot;:&quot;horizontal&quot;,&quot;support_features&quot;:[&quot;creativepic&quot;],&quot;support_big_font&quot;:false,&quot;picture_toward&quot;:1,&quot;picture_dockside&quot;:[],&quot;fill_id&quot;:&quot;046a24402aa84fab9950226b440a17c8&quot;,&quot;fill_align&quot;:&quot;cm&quot;,&quot;chip_types&quot;:[&quot;picture&quot;]},{&quot;text_align&quot;:&quot;lb&quot;,&quot;text_direction&quot;:&quot;horizontal&quot;,&quot;support_big_font&quot;:true,&quot;picture_toward&quot;:0,&quot;picture_dockside&quot;:[],&quot;fill_id&quot;:&quot;20916184201d4f298034d43814fcc4fa&quot;,&quot;fill_align&quot;:&quot;lb&quot;,&quot;chip_types&quot;:[&quot;text&quot;]}]]"/>
  <p:tag name="KSO_WM_CHIP_DECFILLPROP" val="[]"/>
  <p:tag name="KSO_WM_SLIDE_TYPE" val="text"/>
  <p:tag name="KSO_WM_SLIDE_SIZE" val="888*348"/>
  <p:tag name="KSO_WM_SLIDE_POSITION" val="0*95"/>
  <p:tag name="KSO_WM_CHIP_GROUPID" val="5fadf195998712faa657ab86"/>
  <p:tag name="KSO_WM_SLIDE_BK_DARK_LIGHT" val="2"/>
  <p:tag name="KSO_WM_SLIDE_BACKGROUND_TYPE" val="general"/>
  <p:tag name="KSO_WM_SLIDE_SUPPORT_FEATURE_TYPE" val="8"/>
  <p:tag name="KSO_WM_SLIDE_SUBTYPE" val="picTxt"/>
  <p:tag name="KSO_WM_TEMPLATE_ASSEMBLE_XID" val="6065703f4054ed1e2fb81493"/>
  <p:tag name="KSO_WM_TEMPLATE_ASSEMBLE_GROUPID" val="6065703f4054ed1e2fb81493"/>
  <p:tag name="resource_record_key" val="{&quot;29&quot;:[50000199],&quot;65&quot;:[20217032]}"/>
</p:tagLst>
</file>

<file path=ppt/tags/tag94.xml><?xml version="1.0" encoding="utf-8"?>
<p:tagLst xmlns:p="http://schemas.openxmlformats.org/presentationml/2006/main">
  <p:tag name="KSO_WM_DIAGRAM_VIRTUALLY_FRAME" val="{&quot;height&quot;:476.4,&quot;left&quot;:48.25,&quot;top&quot;:110.4,&quot;width&quot;:886}"/>
</p:tagLst>
</file>

<file path=ppt/tags/tag95.xml><?xml version="1.0" encoding="utf-8"?>
<p:tagLst xmlns:p="http://schemas.openxmlformats.org/presentationml/2006/main">
  <p:tag name="KSO_WM_DIAGRAM_VIRTUALLY_FRAME" val="{&quot;height&quot;:476.4,&quot;left&quot;:48.25,&quot;top&quot;:110.4,&quot;width&quot;:886}"/>
</p:tagLst>
</file>

<file path=ppt/tags/tag96.xml><?xml version="1.0" encoding="utf-8"?>
<p:tagLst xmlns:p="http://schemas.openxmlformats.org/presentationml/2006/main">
  <p:tag name="KSO_WM_BEAUTIFY_FLAG" val="#wm#"/>
  <p:tag name="KSO_WM_TEMPLATE_CATEGORY" val="diagram"/>
  <p:tag name="KSO_WM_TEMPLATE_INDEX" val="20217032"/>
  <p:tag name="KSO_WM_SLIDE_ID" val="diagram20217032_1"/>
  <p:tag name="KSO_WM_TEMPLATE_SUBCATEGORY" val="21"/>
  <p:tag name="KSO_WM_TEMPLATE_MASTER_TYPE" val="0"/>
  <p:tag name="KSO_WM_TEMPLATE_COLOR_TYPE" val="1"/>
  <p:tag name="KSO_WM_SLIDE_ITEM_CNT" val="0"/>
  <p:tag name="KSO_WM_SLIDE_INDEX" val="1"/>
  <p:tag name="KSO_WM_TAG_VERSION" val="1.0"/>
  <p:tag name="KSO_WM_SLIDE_LAYOUT" val="d_f"/>
  <p:tag name="KSO_WM_SLIDE_LAYOUT_CNT" val="1_1"/>
  <p:tag name="KSO_WM_SLIDE_LAYOUT_INFO" val="{&quot;direction&quot;:1,&quot;id&quot;:&quot;2021-04-01T16:15:33&quot;,&quot;maxSize&quot;:{&quot;size1&quot;:58.799999999999997},&quot;minSize&quot;:{&quot;size1&quot;:38.799999999999997},&quot;normalSize&quot;:{&quot;size1&quot;:58.79999999999999},&quot;subLayout&quot;:[{&quot;id&quot;:&quot;2021-04-01T16:15:33&quot;,&quot;margin&quot;:{&quot;bottom&quot;:1.6929999589920044,&quot;left&quot;:2.1170001029968262,&quot;right&quot;:0,&quot;top&quot;:1.6929999589920044},&quot;type&quot;:0},{&quot;id&quot;:&quot;2021-04-01T16:15:33&quot;,&quot;margin&quot;:{&quot;bottom&quot;:1.6929999589920044,&quot;left&quot;:1.6929999589920044,&quot;right&quot;:1.6929999589920044,&quot;top&quot;:1.6929999589920044},&quot;type&quot;:0}],&quot;type&quot;:0}"/>
  <p:tag name="KSO_WM_SLIDE_RATIO" val="1.777778"/>
  <p:tag name="KSO_WM_CHIP_INFOS" val="{&quot;type&quot;:0,&quot;layout_type&quot;:&quot;leftright&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adf195998712faa657ab87"/>
  <p:tag name="KSO_WM_CHIP_FILLPROP" val="[[{&quot;text_align&quot;:&quot;cm&quot;,&quot;text_direction&quot;:&quot;horizontal&quot;,&quot;support_features&quot;:[&quot;creativepic&quot;],&quot;support_big_font&quot;:false,&quot;picture_toward&quot;:1,&quot;picture_dockside&quot;:[],&quot;fill_id&quot;:&quot;046a24402aa84fab9950226b440a17c8&quot;,&quot;fill_align&quot;:&quot;cm&quot;,&quot;chip_types&quot;:[&quot;picture&quot;]},{&quot;text_align&quot;:&quot;lb&quot;,&quot;text_direction&quot;:&quot;horizontal&quot;,&quot;support_big_font&quot;:true,&quot;picture_toward&quot;:0,&quot;picture_dockside&quot;:[],&quot;fill_id&quot;:&quot;20916184201d4f298034d43814fcc4fa&quot;,&quot;fill_align&quot;:&quot;lb&quot;,&quot;chip_types&quot;:[&quot;text&quot;]}]]"/>
  <p:tag name="KSO_WM_CHIP_DECFILLPROP" val="[]"/>
  <p:tag name="KSO_WM_SLIDE_TYPE" val="text"/>
  <p:tag name="KSO_WM_SLIDE_SIZE" val="888*348"/>
  <p:tag name="KSO_WM_SLIDE_POSITION" val="0*95"/>
  <p:tag name="KSO_WM_CHIP_GROUPID" val="5fadf195998712faa657ab86"/>
  <p:tag name="KSO_WM_SLIDE_BK_DARK_LIGHT" val="2"/>
  <p:tag name="KSO_WM_SLIDE_BACKGROUND_TYPE" val="general"/>
  <p:tag name="KSO_WM_SLIDE_SUPPORT_FEATURE_TYPE" val="8"/>
  <p:tag name="KSO_WM_SLIDE_SUBTYPE" val="picTxt"/>
  <p:tag name="KSO_WM_TEMPLATE_ASSEMBLE_XID" val="6065703f4054ed1e2fb81493"/>
  <p:tag name="KSO_WM_TEMPLATE_ASSEMBLE_GROUPID" val="6065703f4054ed1e2fb81493"/>
  <p:tag name="resource_record_key" val="{&quot;29&quot;:[50000199],&quot;65&quot;:[20217032]}"/>
</p:tagLst>
</file>

<file path=ppt/tags/tag97.xml><?xml version="1.0" encoding="utf-8"?>
<p:tagLst xmlns:p="http://schemas.openxmlformats.org/presentationml/2006/main">
  <p:tag name="KSO_WM_BEAUTIFY_FLAG" val="#wm#"/>
  <p:tag name="KSO_WM_TEMPLATE_CATEGORY" val="diagram"/>
  <p:tag name="KSO_WM_TEMPLATE_INDEX" val="20217032"/>
  <p:tag name="KSO_WM_SLIDE_ID" val="diagram20217032_1"/>
  <p:tag name="KSO_WM_TEMPLATE_SUBCATEGORY" val="21"/>
  <p:tag name="KSO_WM_TEMPLATE_MASTER_TYPE" val="0"/>
  <p:tag name="KSO_WM_TEMPLATE_COLOR_TYPE" val="1"/>
  <p:tag name="KSO_WM_SLIDE_ITEM_CNT" val="0"/>
  <p:tag name="KSO_WM_SLIDE_INDEX" val="1"/>
  <p:tag name="KSO_WM_TAG_VERSION" val="1.0"/>
  <p:tag name="KSO_WM_SLIDE_LAYOUT" val="d_f"/>
  <p:tag name="KSO_WM_SLIDE_LAYOUT_CNT" val="1_1"/>
  <p:tag name="KSO_WM_SLIDE_LAYOUT_INFO" val="{&quot;direction&quot;:1,&quot;id&quot;:&quot;2021-04-01T16:15:33&quot;,&quot;maxSize&quot;:{&quot;size1&quot;:58.799999999999997},&quot;minSize&quot;:{&quot;size1&quot;:38.799999999999997},&quot;normalSize&quot;:{&quot;size1&quot;:58.79999999999999},&quot;subLayout&quot;:[{&quot;id&quot;:&quot;2021-04-01T16:15:33&quot;,&quot;margin&quot;:{&quot;bottom&quot;:1.6929999589920044,&quot;left&quot;:2.1170001029968262,&quot;right&quot;:0,&quot;top&quot;:1.6929999589920044},&quot;type&quot;:0},{&quot;id&quot;:&quot;2021-04-01T16:15:33&quot;,&quot;margin&quot;:{&quot;bottom&quot;:1.6929999589920044,&quot;left&quot;:1.6929999589920044,&quot;right&quot;:1.6929999589920044,&quot;top&quot;:1.6929999589920044},&quot;type&quot;:0}],&quot;type&quot;:0}"/>
  <p:tag name="KSO_WM_SLIDE_RATIO" val="1.777778"/>
  <p:tag name="KSO_WM_CHIP_INFOS" val="{&quot;type&quot;:0,&quot;layout_type&quot;:&quot;leftright&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adf195998712faa657ab87"/>
  <p:tag name="KSO_WM_CHIP_FILLPROP" val="[[{&quot;text_align&quot;:&quot;cm&quot;,&quot;text_direction&quot;:&quot;horizontal&quot;,&quot;support_features&quot;:[&quot;creativepic&quot;],&quot;support_big_font&quot;:false,&quot;picture_toward&quot;:1,&quot;picture_dockside&quot;:[],&quot;fill_id&quot;:&quot;046a24402aa84fab9950226b440a17c8&quot;,&quot;fill_align&quot;:&quot;cm&quot;,&quot;chip_types&quot;:[&quot;picture&quot;]},{&quot;text_align&quot;:&quot;lb&quot;,&quot;text_direction&quot;:&quot;horizontal&quot;,&quot;support_big_font&quot;:true,&quot;picture_toward&quot;:0,&quot;picture_dockside&quot;:[],&quot;fill_id&quot;:&quot;20916184201d4f298034d43814fcc4fa&quot;,&quot;fill_align&quot;:&quot;lb&quot;,&quot;chip_types&quot;:[&quot;text&quot;]}]]"/>
  <p:tag name="KSO_WM_CHIP_DECFILLPROP" val="[]"/>
  <p:tag name="KSO_WM_SLIDE_TYPE" val="text"/>
  <p:tag name="KSO_WM_SLIDE_SIZE" val="888*348"/>
  <p:tag name="KSO_WM_SLIDE_POSITION" val="0*95"/>
  <p:tag name="KSO_WM_CHIP_GROUPID" val="5fadf195998712faa657ab86"/>
  <p:tag name="KSO_WM_SLIDE_BK_DARK_LIGHT" val="2"/>
  <p:tag name="KSO_WM_SLIDE_BACKGROUND_TYPE" val="general"/>
  <p:tag name="KSO_WM_SLIDE_SUPPORT_FEATURE_TYPE" val="8"/>
  <p:tag name="KSO_WM_SLIDE_SUBTYPE" val="picTxt"/>
  <p:tag name="KSO_WM_TEMPLATE_ASSEMBLE_XID" val="6065703f4054ed1e2fb81493"/>
  <p:tag name="KSO_WM_TEMPLATE_ASSEMBLE_GROUPID" val="6065703f4054ed1e2fb81493"/>
  <p:tag name="resource_record_key" val="{&quot;29&quot;:[50000199],&quot;65&quot;:[20217032]}"/>
</p:tagLst>
</file>

<file path=ppt/tags/tag98.xml><?xml version="1.0" encoding="utf-8"?>
<p:tagLst xmlns:p="http://schemas.openxmlformats.org/presentationml/2006/main">
  <p:tag name="KSO_WM_BEAUTIFY_FLAG" val="#wm#"/>
  <p:tag name="KSO_WM_TEMPLATE_CATEGORY" val="diagram"/>
  <p:tag name="KSO_WM_TEMPLATE_INDEX" val="20217032"/>
  <p:tag name="KSO_WM_SLIDE_ID" val="diagram20217032_1"/>
  <p:tag name="KSO_WM_TEMPLATE_SUBCATEGORY" val="21"/>
  <p:tag name="KSO_WM_TEMPLATE_MASTER_TYPE" val="0"/>
  <p:tag name="KSO_WM_TEMPLATE_COLOR_TYPE" val="1"/>
  <p:tag name="KSO_WM_SLIDE_ITEM_CNT" val="0"/>
  <p:tag name="KSO_WM_SLIDE_INDEX" val="1"/>
  <p:tag name="KSO_WM_TAG_VERSION" val="1.0"/>
  <p:tag name="KSO_WM_SLIDE_LAYOUT" val="d_f"/>
  <p:tag name="KSO_WM_SLIDE_LAYOUT_CNT" val="1_1"/>
  <p:tag name="KSO_WM_SLIDE_LAYOUT_INFO" val="{&quot;direction&quot;:1,&quot;id&quot;:&quot;2021-04-01T16:15:33&quot;,&quot;maxSize&quot;:{&quot;size1&quot;:58.799999999999997},&quot;minSize&quot;:{&quot;size1&quot;:38.799999999999997},&quot;normalSize&quot;:{&quot;size1&quot;:58.79999999999999},&quot;subLayout&quot;:[{&quot;id&quot;:&quot;2021-04-01T16:15:33&quot;,&quot;margin&quot;:{&quot;bottom&quot;:1.6929999589920044,&quot;left&quot;:2.1170001029968262,&quot;right&quot;:0,&quot;top&quot;:1.6929999589920044},&quot;type&quot;:0},{&quot;id&quot;:&quot;2021-04-01T16:15:33&quot;,&quot;margin&quot;:{&quot;bottom&quot;:1.6929999589920044,&quot;left&quot;:1.6929999589920044,&quot;right&quot;:1.6929999589920044,&quot;top&quot;:1.6929999589920044},&quot;type&quot;:0}],&quot;type&quot;:0}"/>
  <p:tag name="KSO_WM_SLIDE_RATIO" val="1.777778"/>
  <p:tag name="KSO_WM_CHIP_INFOS" val="{&quot;type&quot;:0,&quot;layout_type&quot;:&quot;leftright&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adf195998712faa657ab87"/>
  <p:tag name="KSO_WM_CHIP_FILLPROP" val="[[{&quot;text_align&quot;:&quot;cm&quot;,&quot;text_direction&quot;:&quot;horizontal&quot;,&quot;support_features&quot;:[&quot;creativepic&quot;],&quot;support_big_font&quot;:false,&quot;picture_toward&quot;:1,&quot;picture_dockside&quot;:[],&quot;fill_id&quot;:&quot;046a24402aa84fab9950226b440a17c8&quot;,&quot;fill_align&quot;:&quot;cm&quot;,&quot;chip_types&quot;:[&quot;picture&quot;]},{&quot;text_align&quot;:&quot;lb&quot;,&quot;text_direction&quot;:&quot;horizontal&quot;,&quot;support_big_font&quot;:true,&quot;picture_toward&quot;:0,&quot;picture_dockside&quot;:[],&quot;fill_id&quot;:&quot;20916184201d4f298034d43814fcc4fa&quot;,&quot;fill_align&quot;:&quot;lb&quot;,&quot;chip_types&quot;:[&quot;text&quot;]}]]"/>
  <p:tag name="KSO_WM_CHIP_DECFILLPROP" val="[]"/>
  <p:tag name="KSO_WM_SLIDE_TYPE" val="text"/>
  <p:tag name="KSO_WM_SLIDE_SIZE" val="888*348"/>
  <p:tag name="KSO_WM_SLIDE_POSITION" val="0*95"/>
  <p:tag name="KSO_WM_CHIP_GROUPID" val="5fadf195998712faa657ab86"/>
  <p:tag name="KSO_WM_SLIDE_BK_DARK_LIGHT" val="2"/>
  <p:tag name="KSO_WM_SLIDE_BACKGROUND_TYPE" val="general"/>
  <p:tag name="KSO_WM_SLIDE_SUPPORT_FEATURE_TYPE" val="8"/>
  <p:tag name="KSO_WM_SLIDE_SUBTYPE" val="picTxt"/>
  <p:tag name="KSO_WM_TEMPLATE_ASSEMBLE_XID" val="6065703f4054ed1e2fb81493"/>
  <p:tag name="KSO_WM_TEMPLATE_ASSEMBLE_GROUPID" val="6065703f4054ed1e2fb81493"/>
  <p:tag name="resource_record_key" val="{&quot;29&quot;:[50000199],&quot;65&quot;:[20217032]}"/>
</p:tagLst>
</file>

<file path=ppt/tags/tag99.xml><?xml version="1.0" encoding="utf-8"?>
<p:tagLst xmlns:p="http://schemas.openxmlformats.org/presentationml/2006/main">
  <p:tag name="KSO_WM_DIAGRAM_VIRTUALLY_FRAME" val="{&quot;height&quot;:527.8427559055118,&quot;left&quot;:53.68834645669303,&quot;top&quot;:106.0572440944882,&quot;width&quot;:850.85}"/>
</p:tagLst>
</file>

<file path=ppt/theme/theme1.xml><?xml version="1.0" encoding="utf-8"?>
<a:theme xmlns:a="http://schemas.openxmlformats.org/drawingml/2006/main" name="WPS">
  <a:themeElements>
    <a:clrScheme name="WPS">
      <a:dk1>
        <a:sysClr val="windowText" lastClr="000000"/>
      </a:dk1>
      <a:lt1>
        <a:sysClr val="window" lastClr="FFFFFF"/>
      </a:lt1>
      <a:dk2>
        <a:srgbClr val="44546A"/>
      </a:dk2>
      <a:lt2>
        <a:srgbClr val="E7E6E6"/>
      </a:lt2>
      <a:accent1>
        <a:srgbClr val="4874CB"/>
      </a:accent1>
      <a:accent2>
        <a:srgbClr val="EE822F"/>
      </a:accent2>
      <a:accent3>
        <a:srgbClr val="F2BA02"/>
      </a:accent3>
      <a:accent4>
        <a:srgbClr val="75BD42"/>
      </a:accent4>
      <a:accent5>
        <a:srgbClr val="30C0B4"/>
      </a:accent5>
      <a:accent6>
        <a:srgbClr val="E54C5E"/>
      </a:accent6>
      <a:hlink>
        <a:srgbClr val="0026E5"/>
      </a:hlink>
      <a:folHlink>
        <a:srgbClr val="7E1FAD"/>
      </a:folHlink>
    </a:clrScheme>
    <a:fontScheme name="WPS">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9356</Words>
  <Application>WPS 演示</Application>
  <PresentationFormat>宽屏</PresentationFormat>
  <Paragraphs>799</Paragraphs>
  <Slides>46</Slides>
  <Notes>0</Notes>
  <HiddenSlides>0</HiddenSlides>
  <MMClips>0</MMClips>
  <ScaleCrop>false</ScaleCrop>
  <HeadingPairs>
    <vt:vector size="6" baseType="variant">
      <vt:variant>
        <vt:lpstr>已用的字体</vt:lpstr>
      </vt:variant>
      <vt:variant>
        <vt:i4>17</vt:i4>
      </vt:variant>
      <vt:variant>
        <vt:lpstr>主题</vt:lpstr>
      </vt:variant>
      <vt:variant>
        <vt:i4>1</vt:i4>
      </vt:variant>
      <vt:variant>
        <vt:lpstr>幻灯片标题</vt:lpstr>
      </vt:variant>
      <vt:variant>
        <vt:i4>46</vt:i4>
      </vt:variant>
    </vt:vector>
  </HeadingPairs>
  <TitlesOfParts>
    <vt:vector size="64" baseType="lpstr">
      <vt:lpstr>Arial</vt:lpstr>
      <vt:lpstr>宋体</vt:lpstr>
      <vt:lpstr>Wingdings</vt:lpstr>
      <vt:lpstr>微软雅黑</vt:lpstr>
      <vt:lpstr>黑体</vt:lpstr>
      <vt:lpstr>Times New Roman</vt:lpstr>
      <vt:lpstr>思源黑体 CN Light</vt:lpstr>
      <vt:lpstr>思源宋体 CN Light</vt:lpstr>
      <vt:lpstr>MiSans Normal</vt:lpstr>
      <vt:lpstr>Segoe UI</vt:lpstr>
      <vt:lpstr>Wingdings</vt:lpstr>
      <vt:lpstr>Calibri</vt:lpstr>
      <vt:lpstr>Arial Unicode MS</vt:lpstr>
      <vt:lpstr>Times New Roman</vt:lpstr>
      <vt:lpstr>-apple-system</vt:lpstr>
      <vt:lpstr>Malgun Gothic</vt:lpstr>
      <vt:lpstr>Segoe Print</vt:lpstr>
      <vt:lpstr>WPS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huanglanlan</dc:creator>
  <cp:lastModifiedBy>蔡振辛</cp:lastModifiedBy>
  <cp:revision>121</cp:revision>
  <dcterms:created xsi:type="dcterms:W3CDTF">2023-08-09T12:44:00Z</dcterms:created>
  <dcterms:modified xsi:type="dcterms:W3CDTF">2025-06-19T03:02:26Z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FB473D6A847F47F7A083CE796239044A_13</vt:lpwstr>
  </property>
  <property fmtid="{D5CDD505-2E9C-101B-9397-08002B2CF9AE}" pid="3" name="KSOProductBuildVer">
    <vt:lpwstr>2052-12.1.0.21541</vt:lpwstr>
  </property>
</Properties>
</file>